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188C-3E14-C991-FEFD-9836007F2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D71D6-941A-1D7E-61A2-EC4E987A9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A9C03-AC4F-6504-FE9E-2BF695D1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C2454-A78E-28ED-6454-28FEA62B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BFE8-EF9D-1E71-36E8-165BE1B0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DA71-EBA4-E475-63ED-ACE1EED9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3F2A0-49D3-4573-C1A4-BDA85E13C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A1A0-F8EB-1CE0-1AA9-B3EE041D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7EADF-CE37-1458-B583-184ABA6E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7EA15-7CCD-20D1-3E37-DED7CFBA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3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78A6D-D21B-D6E7-2932-B1F2BFB7B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C5661-FCC2-53F9-70BB-3BFB62768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76D07-B55B-27F7-6EC1-BE7939BB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01932-9585-C49C-02EF-634D6859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D414-077E-0F10-629A-ADC38155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B40C-EBB1-4E08-51AA-8E8573AB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A17B3-5254-5BC6-CB20-F7E2163E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C164-97F3-F79F-9844-005652FD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DB1FF-D7DD-EFEE-82A4-B68182FF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E7E5E-900E-978E-809A-3F02AFC0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8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9235-4376-5F5E-24A4-24A98326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07BB2-D31A-36D3-128C-BA0761CCE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43B38-3838-0237-8B07-9807DB97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98D9-F624-6467-EAB9-480199F8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C4874-0B06-9DC5-C95B-085ABDD2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6BB2-2F48-A962-C8A4-F186F214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730A-34D9-85D3-383E-C5CCB8B0A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B7644-A719-3B0F-EA8E-FCDF1C1EC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3EBEA-C661-5BC8-85F7-8B0CDA25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94D7A-1A5C-CF53-BCB7-5FF7B27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49067-4276-9032-3D97-EC0DAC0A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3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2615-CFBA-883D-8157-2DBF1C32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E229-74F8-B0BA-3512-A82170FF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4DDB6-B346-CBD1-7CE7-6440EE3A9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A38C8-95BA-2BE4-AC36-080F06C6A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141E4-C30D-65B1-550E-6EF01CE63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54F2A9-FA41-39F8-1495-2F0EF0EB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CA4E3-981B-5783-6592-BB87A02B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615EA-D1C1-738B-9883-97DF7B80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8931-C2D0-A450-AE77-64B61004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7A5A3-B99E-46AB-0C9B-184AF32E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33DB0-4F77-8BCB-6E64-D70FCCCB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9CF71-6680-9B0E-EA3C-3427E418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86E7E-C3E5-2E61-3F36-A416E07D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BBA98-B5BC-2F43-D87D-BD9891B6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302F0-2A5A-40F9-788F-33C06D3D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6849-6D0E-78A9-FAF8-152D57B3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40AC5-42C1-5FF1-DC2F-D6CAA5DF9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E003B-1013-7524-1EF0-4466EEB97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59181-D7C9-5B9E-49E0-E6D96203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A1B0F-1462-85E8-4A28-BC8E135F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7D018-E872-FFA8-0667-5709462B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E4B3-1DF9-DD09-09EE-5CE4E584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83C41-7A4F-F32D-2E67-6187D2603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0FD22-8E80-B6C8-3F0D-05821C63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65667-97AC-C7F3-0DC8-E06C0B37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5E97F-D114-3738-B47C-78541A37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7E3B4-B132-A9B4-862F-3FC6C3B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4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5526A-6C1D-340C-F2C7-94592994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5E604-3494-3F2E-C23A-D1DD6910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6CAAB-7AF9-D6C4-5527-1AB28A6EE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2DDED8-F96F-4760-92FE-61ACF37DB447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512D-D54F-C2DC-6D67-863517121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107A8-62BC-D89C-B022-B176AEE91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DCBB7D-5D10-4A61-918A-2653A7134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0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E2BC39-08BF-A32A-F379-23EA2758DF5D}"/>
              </a:ext>
            </a:extLst>
          </p:cNvPr>
          <p:cNvSpPr/>
          <p:nvPr/>
        </p:nvSpPr>
        <p:spPr>
          <a:xfrm>
            <a:off x="2340864" y="329184"/>
            <a:ext cx="7510272" cy="12984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990AB-19CA-4710-9D61-B891D92F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6585"/>
            <a:ext cx="9144000" cy="11514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Public Employee Insurance Program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Member Online Premium Payment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55603F-5206-D8EC-E843-221F14518AC4}"/>
              </a:ext>
            </a:extLst>
          </p:cNvPr>
          <p:cNvSpPr/>
          <p:nvPr/>
        </p:nvSpPr>
        <p:spPr>
          <a:xfrm>
            <a:off x="2157984" y="3066194"/>
            <a:ext cx="7729728" cy="267919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84900-C20F-43E4-B090-27DD2E782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6" y="2592832"/>
            <a:ext cx="7729728" cy="3341624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pPr algn="l"/>
            <a:r>
              <a:rPr lang="en-US" sz="2200" b="1" dirty="0">
                <a:solidFill>
                  <a:schemeClr val="bg1"/>
                </a:solidFill>
              </a:rPr>
              <a:t>We encourage all payors to use the online payment system and hope that you find these instructions helpful in setting up your payments.</a:t>
            </a:r>
          </a:p>
          <a:p>
            <a:pPr algn="l"/>
            <a:endParaRPr lang="en-US" sz="2200" b="1" dirty="0">
              <a:solidFill>
                <a:schemeClr val="bg1"/>
              </a:solidFill>
            </a:endParaRPr>
          </a:p>
          <a:p>
            <a:pPr algn="l"/>
            <a:r>
              <a:rPr lang="en-US" sz="2200" b="1" dirty="0">
                <a:solidFill>
                  <a:schemeClr val="bg1"/>
                </a:solidFill>
              </a:rPr>
              <a:t>If you have any problems with the process </a:t>
            </a:r>
          </a:p>
          <a:p>
            <a:pPr algn="l"/>
            <a:r>
              <a:rPr lang="en-US" sz="2200" b="1" dirty="0">
                <a:solidFill>
                  <a:schemeClr val="bg1"/>
                </a:solidFill>
              </a:rPr>
              <a:t>please call us at 952-746-3106.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92D98-377C-F936-FBCD-F106B39A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5386"/>
            <a:ext cx="95715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7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1B9583-EDDB-46CC-91C5-D3B08A314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96505"/>
            <a:ext cx="5506843" cy="52272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EE502-9062-4980-99DC-0EDC31C85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550" y="696506"/>
            <a:ext cx="4833249" cy="52272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36DB4D-CA18-44E6-B4C4-9DCEC2D5638B}"/>
              </a:ext>
            </a:extLst>
          </p:cNvPr>
          <p:cNvCxnSpPr>
            <a:cxnSpLocks/>
          </p:cNvCxnSpPr>
          <p:nvPr/>
        </p:nvCxnSpPr>
        <p:spPr>
          <a:xfrm>
            <a:off x="5862484" y="1378974"/>
            <a:ext cx="1086956" cy="1085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9AB301-DF42-42B5-A055-ADC6C9AC175F}"/>
              </a:ext>
            </a:extLst>
          </p:cNvPr>
          <p:cNvCxnSpPr>
            <a:cxnSpLocks/>
          </p:cNvCxnSpPr>
          <p:nvPr/>
        </p:nvCxnSpPr>
        <p:spPr>
          <a:xfrm>
            <a:off x="2182761" y="1821426"/>
            <a:ext cx="4766679" cy="148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4A79DA-F1B6-4735-968D-F739E7D57F30}"/>
              </a:ext>
            </a:extLst>
          </p:cNvPr>
          <p:cNvCxnSpPr>
            <a:cxnSpLocks/>
          </p:cNvCxnSpPr>
          <p:nvPr/>
        </p:nvCxnSpPr>
        <p:spPr>
          <a:xfrm>
            <a:off x="2496312" y="2121408"/>
            <a:ext cx="4453128" cy="163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4579498-A868-F60E-9E21-CE4BFC02E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2818"/>
            <a:ext cx="95715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A765A-45AF-438E-AA68-25CF8BBBB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469" y="212533"/>
            <a:ext cx="7448414" cy="58660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D322B7-4FD3-A5F5-CC1D-575BF4877A23}"/>
              </a:ext>
            </a:extLst>
          </p:cNvPr>
          <p:cNvSpPr/>
          <p:nvPr/>
        </p:nvSpPr>
        <p:spPr>
          <a:xfrm>
            <a:off x="8719883" y="2075686"/>
            <a:ext cx="3472117" cy="23682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D6C70-BBC1-4A7A-93FF-04E6344C9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882" y="2194558"/>
            <a:ext cx="3472116" cy="21854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Use the drop-down to select either: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‘New Bank Account’ (for an ACH payment)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‘New  Card Account’ (for a credit card or debit card payment)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3ABE34-932D-47D2-A823-D5B6DBEA761B}"/>
              </a:ext>
            </a:extLst>
          </p:cNvPr>
          <p:cNvCxnSpPr>
            <a:cxnSpLocks/>
          </p:cNvCxnSpPr>
          <p:nvPr/>
        </p:nvCxnSpPr>
        <p:spPr>
          <a:xfrm flipH="1">
            <a:off x="4227580" y="3429000"/>
            <a:ext cx="4806617" cy="832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97DFE03-5547-04D1-D6C2-D307A94BC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2818"/>
            <a:ext cx="95715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A28689-989A-AA58-3947-A86D2F3D09B6}"/>
              </a:ext>
            </a:extLst>
          </p:cNvPr>
          <p:cNvSpPr/>
          <p:nvPr/>
        </p:nvSpPr>
        <p:spPr>
          <a:xfrm>
            <a:off x="944963" y="2565980"/>
            <a:ext cx="4410809" cy="140817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F14D3-38B3-44A7-A252-7F80D175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63" y="1349828"/>
            <a:ext cx="4352109" cy="384048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After selecting your payment type, please enter your account information.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CFDF19-F4D7-44C6-9235-0455CFF32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430" y="1375074"/>
            <a:ext cx="5432967" cy="447361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A5868-5BF0-304C-E675-FA1B6F8B0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5772818"/>
            <a:ext cx="95715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2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77786-8837-4B24-AE38-DD208318A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210" y="204034"/>
            <a:ext cx="6922667" cy="590129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CA7496-02A3-956A-C4BB-935BB2BB8EFD}"/>
              </a:ext>
            </a:extLst>
          </p:cNvPr>
          <p:cNvSpPr/>
          <p:nvPr/>
        </p:nvSpPr>
        <p:spPr>
          <a:xfrm>
            <a:off x="8321040" y="2025396"/>
            <a:ext cx="3480732" cy="24048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1E53B-A5CB-4077-9395-452C696E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124" y="2209673"/>
            <a:ext cx="3279648" cy="225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Enter the date on which you want the payment made and the amount you want to pay.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B3164A-147B-4D7B-A58C-A3EFAE2BD0B1}"/>
              </a:ext>
            </a:extLst>
          </p:cNvPr>
          <p:cNvCxnSpPr>
            <a:cxnSpLocks/>
          </p:cNvCxnSpPr>
          <p:nvPr/>
        </p:nvCxnSpPr>
        <p:spPr>
          <a:xfrm flipH="1">
            <a:off x="4114364" y="3227832"/>
            <a:ext cx="4206676" cy="112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D9491B-1EBE-4B91-A9FF-F2B7996DBB8E}"/>
              </a:ext>
            </a:extLst>
          </p:cNvPr>
          <p:cNvCxnSpPr>
            <a:cxnSpLocks/>
          </p:cNvCxnSpPr>
          <p:nvPr/>
        </p:nvCxnSpPr>
        <p:spPr>
          <a:xfrm flipH="1">
            <a:off x="4114364" y="3694176"/>
            <a:ext cx="4206676" cy="1269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68B22CD-E8D6-8EAD-22CB-86CD506D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5772818"/>
            <a:ext cx="95715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71F4E3-49F8-4292-84C1-0694836B0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077" y="688995"/>
            <a:ext cx="5997148" cy="5480009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129691-4C44-9C31-CC07-80226A0C8B32}"/>
              </a:ext>
            </a:extLst>
          </p:cNvPr>
          <p:cNvSpPr/>
          <p:nvPr/>
        </p:nvSpPr>
        <p:spPr>
          <a:xfrm>
            <a:off x="7577328" y="2916936"/>
            <a:ext cx="3285744" cy="1417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107DE-5B4B-4129-8D70-2039DFB2E6D1}"/>
              </a:ext>
            </a:extLst>
          </p:cNvPr>
          <p:cNvSpPr txBox="1"/>
          <p:nvPr/>
        </p:nvSpPr>
        <p:spPr>
          <a:xfrm>
            <a:off x="7577328" y="301752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Review payment details, then click ‘Confirm’ to make the payment, ‘Edit’ to make any changes, or ‘Cancel’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81FB15-6B43-48FA-8D18-E4618BDEFDD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746504" y="3617685"/>
            <a:ext cx="5830824" cy="2060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8C84CC9-F2CF-B463-F3F9-C40B2779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2818"/>
            <a:ext cx="95715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414114-9372-4065-A548-41BDA7A5D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632" y="535605"/>
            <a:ext cx="6941165" cy="5779804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0F7B8D-D04B-18E8-870D-FAD78CB046B3}"/>
              </a:ext>
            </a:extLst>
          </p:cNvPr>
          <p:cNvSpPr/>
          <p:nvPr/>
        </p:nvSpPr>
        <p:spPr>
          <a:xfrm>
            <a:off x="8339328" y="2221992"/>
            <a:ext cx="3566160" cy="29443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E74D9-08CF-4D07-B4D6-742129D99AAD}"/>
              </a:ext>
            </a:extLst>
          </p:cNvPr>
          <p:cNvSpPr txBox="1"/>
          <p:nvPr/>
        </p:nvSpPr>
        <p:spPr>
          <a:xfrm>
            <a:off x="8531352" y="2441448"/>
            <a:ext cx="3182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last page shows the details of the payment.</a:t>
            </a:r>
          </a:p>
          <a:p>
            <a:r>
              <a:rPr lang="en-US" b="1" dirty="0">
                <a:solidFill>
                  <a:schemeClr val="bg1"/>
                </a:solidFill>
              </a:rPr>
              <a:t>You may print or save the page. </a:t>
            </a:r>
          </a:p>
          <a:p>
            <a:r>
              <a:rPr lang="en-US" b="1" dirty="0">
                <a:solidFill>
                  <a:schemeClr val="bg1"/>
                </a:solidFill>
              </a:rPr>
              <a:t>An email with the payment details will be sent to the email address entered on the first screen.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4EA14-D4CB-4799-152D-50A87416A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2818"/>
            <a:ext cx="95715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9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173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Public Employee Insurance Program Member Online Premium Payment</vt:lpstr>
      <vt:lpstr>PowerPoint Presentation</vt:lpstr>
      <vt:lpstr>PowerPoint Presentation</vt:lpstr>
      <vt:lpstr>After selecting your payment type, please enter your account information.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Byrne</dc:creator>
  <cp:lastModifiedBy>Dan Byrne</cp:lastModifiedBy>
  <cp:revision>2</cp:revision>
  <dcterms:created xsi:type="dcterms:W3CDTF">2025-08-29T15:52:53Z</dcterms:created>
  <dcterms:modified xsi:type="dcterms:W3CDTF">2026-05-01T14:05:25Z</dcterms:modified>
</cp:coreProperties>
</file>