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3" r:id="rId5"/>
    <p:sldId id="260" r:id="rId6"/>
    <p:sldId id="259" r:id="rId7"/>
    <p:sldId id="261" r:id="rId8"/>
    <p:sldId id="262" r:id="rId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9E50-5AC4-4BCC-A56E-3EF491DF2E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66D47C-639F-483F-8278-06B3B43028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DC205-CB79-4EB4-86F5-6278E6966B78}"/>
              </a:ext>
            </a:extLst>
          </p:cNvPr>
          <p:cNvSpPr>
            <a:spLocks noGrp="1"/>
          </p:cNvSpPr>
          <p:nvPr>
            <p:ph type="dt" sz="half" idx="10"/>
          </p:nvPr>
        </p:nvSpPr>
        <p:spPr/>
        <p:txBody>
          <a:bodyPr/>
          <a:lstStyle/>
          <a:p>
            <a:fld id="{5CC48BC0-8CE7-42F2-AAA5-B3A4D13EB0A8}" type="datetimeFigureOut">
              <a:rPr lang="en-US" smtClean="0"/>
              <a:t>8/29/2025</a:t>
            </a:fld>
            <a:endParaRPr lang="en-US"/>
          </a:p>
        </p:txBody>
      </p:sp>
      <p:sp>
        <p:nvSpPr>
          <p:cNvPr id="5" name="Footer Placeholder 4">
            <a:extLst>
              <a:ext uri="{FF2B5EF4-FFF2-40B4-BE49-F238E27FC236}">
                <a16:creationId xmlns:a16="http://schemas.microsoft.com/office/drawing/2014/main" id="{B3488AB6-1DBE-49AA-A567-E611D038D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17D55-E7AF-46E6-B1B2-1E33C325D564}"/>
              </a:ext>
            </a:extLst>
          </p:cNvPr>
          <p:cNvSpPr>
            <a:spLocks noGrp="1"/>
          </p:cNvSpPr>
          <p:nvPr>
            <p:ph type="sldNum" sz="quarter" idx="12"/>
          </p:nvPr>
        </p:nvSpPr>
        <p:spPr/>
        <p:txBody>
          <a:bodyPr/>
          <a:lstStyle/>
          <a:p>
            <a:fld id="{C6698307-5305-4AA5-A756-F6938C17CCB3}" type="slidenum">
              <a:rPr lang="en-US" smtClean="0"/>
              <a:t>‹#›</a:t>
            </a:fld>
            <a:endParaRPr lang="en-US"/>
          </a:p>
        </p:txBody>
      </p:sp>
    </p:spTree>
    <p:extLst>
      <p:ext uri="{BB962C8B-B14F-4D97-AF65-F5344CB8AC3E}">
        <p14:creationId xmlns:p14="http://schemas.microsoft.com/office/powerpoint/2010/main" val="115904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D61AB-6A4E-4FF1-A964-B76B27FD4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AD9754-AD86-4D93-9CE0-F95E10E5BE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F92CE-C307-4848-B7FC-97E83CCB734D}"/>
              </a:ext>
            </a:extLst>
          </p:cNvPr>
          <p:cNvSpPr>
            <a:spLocks noGrp="1"/>
          </p:cNvSpPr>
          <p:nvPr>
            <p:ph type="dt" sz="half" idx="10"/>
          </p:nvPr>
        </p:nvSpPr>
        <p:spPr/>
        <p:txBody>
          <a:bodyPr/>
          <a:lstStyle/>
          <a:p>
            <a:fld id="{5CC48BC0-8CE7-42F2-AAA5-B3A4D13EB0A8}" type="datetimeFigureOut">
              <a:rPr lang="en-US" smtClean="0"/>
              <a:t>8/29/2025</a:t>
            </a:fld>
            <a:endParaRPr lang="en-US"/>
          </a:p>
        </p:txBody>
      </p:sp>
      <p:sp>
        <p:nvSpPr>
          <p:cNvPr id="5" name="Footer Placeholder 4">
            <a:extLst>
              <a:ext uri="{FF2B5EF4-FFF2-40B4-BE49-F238E27FC236}">
                <a16:creationId xmlns:a16="http://schemas.microsoft.com/office/drawing/2014/main" id="{761F5E7D-52A0-456F-955A-7342338D4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5B1CD9-F895-4DB4-8549-687BD44BFA66}"/>
              </a:ext>
            </a:extLst>
          </p:cNvPr>
          <p:cNvSpPr>
            <a:spLocks noGrp="1"/>
          </p:cNvSpPr>
          <p:nvPr>
            <p:ph type="sldNum" sz="quarter" idx="12"/>
          </p:nvPr>
        </p:nvSpPr>
        <p:spPr/>
        <p:txBody>
          <a:bodyPr/>
          <a:lstStyle/>
          <a:p>
            <a:fld id="{C6698307-5305-4AA5-A756-F6938C17CCB3}" type="slidenum">
              <a:rPr lang="en-US" smtClean="0"/>
              <a:t>‹#›</a:t>
            </a:fld>
            <a:endParaRPr lang="en-US"/>
          </a:p>
        </p:txBody>
      </p:sp>
    </p:spTree>
    <p:extLst>
      <p:ext uri="{BB962C8B-B14F-4D97-AF65-F5344CB8AC3E}">
        <p14:creationId xmlns:p14="http://schemas.microsoft.com/office/powerpoint/2010/main" val="2047537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518BAD-F2C8-425F-B5DA-11B2E21F12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B66753-5E2B-4787-AA08-87B7E0555D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1CF3C5-6B5E-4F76-9852-981106B8BEAE}"/>
              </a:ext>
            </a:extLst>
          </p:cNvPr>
          <p:cNvSpPr>
            <a:spLocks noGrp="1"/>
          </p:cNvSpPr>
          <p:nvPr>
            <p:ph type="dt" sz="half" idx="10"/>
          </p:nvPr>
        </p:nvSpPr>
        <p:spPr/>
        <p:txBody>
          <a:bodyPr/>
          <a:lstStyle/>
          <a:p>
            <a:fld id="{5CC48BC0-8CE7-42F2-AAA5-B3A4D13EB0A8}" type="datetimeFigureOut">
              <a:rPr lang="en-US" smtClean="0"/>
              <a:t>8/29/2025</a:t>
            </a:fld>
            <a:endParaRPr lang="en-US"/>
          </a:p>
        </p:txBody>
      </p:sp>
      <p:sp>
        <p:nvSpPr>
          <p:cNvPr id="5" name="Footer Placeholder 4">
            <a:extLst>
              <a:ext uri="{FF2B5EF4-FFF2-40B4-BE49-F238E27FC236}">
                <a16:creationId xmlns:a16="http://schemas.microsoft.com/office/drawing/2014/main" id="{0BB17E38-FB0C-45D1-92A3-F793F7C88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8DF8FD-FBD7-4BBC-B675-639CCC0AE741}"/>
              </a:ext>
            </a:extLst>
          </p:cNvPr>
          <p:cNvSpPr>
            <a:spLocks noGrp="1"/>
          </p:cNvSpPr>
          <p:nvPr>
            <p:ph type="sldNum" sz="quarter" idx="12"/>
          </p:nvPr>
        </p:nvSpPr>
        <p:spPr/>
        <p:txBody>
          <a:bodyPr/>
          <a:lstStyle/>
          <a:p>
            <a:fld id="{C6698307-5305-4AA5-A756-F6938C17CCB3}" type="slidenum">
              <a:rPr lang="en-US" smtClean="0"/>
              <a:t>‹#›</a:t>
            </a:fld>
            <a:endParaRPr lang="en-US"/>
          </a:p>
        </p:txBody>
      </p:sp>
    </p:spTree>
    <p:extLst>
      <p:ext uri="{BB962C8B-B14F-4D97-AF65-F5344CB8AC3E}">
        <p14:creationId xmlns:p14="http://schemas.microsoft.com/office/powerpoint/2010/main" val="29642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37D4-7314-46A3-B0FF-78EB81A77C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7FA36-B8C7-4BBA-A7EA-A334B02E78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619E5-F1A4-4423-B134-A38BD369B7DD}"/>
              </a:ext>
            </a:extLst>
          </p:cNvPr>
          <p:cNvSpPr>
            <a:spLocks noGrp="1"/>
          </p:cNvSpPr>
          <p:nvPr>
            <p:ph type="dt" sz="half" idx="10"/>
          </p:nvPr>
        </p:nvSpPr>
        <p:spPr/>
        <p:txBody>
          <a:bodyPr/>
          <a:lstStyle/>
          <a:p>
            <a:fld id="{5CC48BC0-8CE7-42F2-AAA5-B3A4D13EB0A8}" type="datetimeFigureOut">
              <a:rPr lang="en-US" smtClean="0"/>
              <a:t>8/29/2025</a:t>
            </a:fld>
            <a:endParaRPr lang="en-US"/>
          </a:p>
        </p:txBody>
      </p:sp>
      <p:sp>
        <p:nvSpPr>
          <p:cNvPr id="5" name="Footer Placeholder 4">
            <a:extLst>
              <a:ext uri="{FF2B5EF4-FFF2-40B4-BE49-F238E27FC236}">
                <a16:creationId xmlns:a16="http://schemas.microsoft.com/office/drawing/2014/main" id="{308E48B1-769B-49A8-A69C-B94B06C98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498C8-2569-47D5-A21A-F4CC2C2015D9}"/>
              </a:ext>
            </a:extLst>
          </p:cNvPr>
          <p:cNvSpPr>
            <a:spLocks noGrp="1"/>
          </p:cNvSpPr>
          <p:nvPr>
            <p:ph type="sldNum" sz="quarter" idx="12"/>
          </p:nvPr>
        </p:nvSpPr>
        <p:spPr/>
        <p:txBody>
          <a:bodyPr/>
          <a:lstStyle/>
          <a:p>
            <a:fld id="{C6698307-5305-4AA5-A756-F6938C17CCB3}" type="slidenum">
              <a:rPr lang="en-US" smtClean="0"/>
              <a:t>‹#›</a:t>
            </a:fld>
            <a:endParaRPr lang="en-US"/>
          </a:p>
        </p:txBody>
      </p:sp>
    </p:spTree>
    <p:extLst>
      <p:ext uri="{BB962C8B-B14F-4D97-AF65-F5344CB8AC3E}">
        <p14:creationId xmlns:p14="http://schemas.microsoft.com/office/powerpoint/2010/main" val="422379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E6F89-A263-4927-98B5-DEB66BD76B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20E6AC-8F71-4668-A338-585EBABF89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7A548D-6083-4D8F-8E55-6380023D5E56}"/>
              </a:ext>
            </a:extLst>
          </p:cNvPr>
          <p:cNvSpPr>
            <a:spLocks noGrp="1"/>
          </p:cNvSpPr>
          <p:nvPr>
            <p:ph type="dt" sz="half" idx="10"/>
          </p:nvPr>
        </p:nvSpPr>
        <p:spPr/>
        <p:txBody>
          <a:bodyPr/>
          <a:lstStyle/>
          <a:p>
            <a:fld id="{5CC48BC0-8CE7-42F2-AAA5-B3A4D13EB0A8}" type="datetimeFigureOut">
              <a:rPr lang="en-US" smtClean="0"/>
              <a:t>8/29/2025</a:t>
            </a:fld>
            <a:endParaRPr lang="en-US"/>
          </a:p>
        </p:txBody>
      </p:sp>
      <p:sp>
        <p:nvSpPr>
          <p:cNvPr id="5" name="Footer Placeholder 4">
            <a:extLst>
              <a:ext uri="{FF2B5EF4-FFF2-40B4-BE49-F238E27FC236}">
                <a16:creationId xmlns:a16="http://schemas.microsoft.com/office/drawing/2014/main" id="{3C050AF9-FFD3-4382-9045-750EB7A4F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15F3C-1B10-4BC0-8848-F1EE2BA2C32B}"/>
              </a:ext>
            </a:extLst>
          </p:cNvPr>
          <p:cNvSpPr>
            <a:spLocks noGrp="1"/>
          </p:cNvSpPr>
          <p:nvPr>
            <p:ph type="sldNum" sz="quarter" idx="12"/>
          </p:nvPr>
        </p:nvSpPr>
        <p:spPr/>
        <p:txBody>
          <a:bodyPr/>
          <a:lstStyle/>
          <a:p>
            <a:fld id="{C6698307-5305-4AA5-A756-F6938C17CCB3}" type="slidenum">
              <a:rPr lang="en-US" smtClean="0"/>
              <a:t>‹#›</a:t>
            </a:fld>
            <a:endParaRPr lang="en-US"/>
          </a:p>
        </p:txBody>
      </p:sp>
    </p:spTree>
    <p:extLst>
      <p:ext uri="{BB962C8B-B14F-4D97-AF65-F5344CB8AC3E}">
        <p14:creationId xmlns:p14="http://schemas.microsoft.com/office/powerpoint/2010/main" val="51835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5C38E-BCA4-45CB-BEBA-C351809F5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5474EA-DAD3-481C-8D14-FC21CFB38B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A8F48A-D896-4AEC-96C8-5E557A9920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DDF4AD-0030-43B6-9584-21F9E7A9490D}"/>
              </a:ext>
            </a:extLst>
          </p:cNvPr>
          <p:cNvSpPr>
            <a:spLocks noGrp="1"/>
          </p:cNvSpPr>
          <p:nvPr>
            <p:ph type="dt" sz="half" idx="10"/>
          </p:nvPr>
        </p:nvSpPr>
        <p:spPr/>
        <p:txBody>
          <a:bodyPr/>
          <a:lstStyle/>
          <a:p>
            <a:fld id="{5CC48BC0-8CE7-42F2-AAA5-B3A4D13EB0A8}" type="datetimeFigureOut">
              <a:rPr lang="en-US" smtClean="0"/>
              <a:t>8/29/2025</a:t>
            </a:fld>
            <a:endParaRPr lang="en-US"/>
          </a:p>
        </p:txBody>
      </p:sp>
      <p:sp>
        <p:nvSpPr>
          <p:cNvPr id="6" name="Footer Placeholder 5">
            <a:extLst>
              <a:ext uri="{FF2B5EF4-FFF2-40B4-BE49-F238E27FC236}">
                <a16:creationId xmlns:a16="http://schemas.microsoft.com/office/drawing/2014/main" id="{FEE68856-22CA-463F-BC66-0BB9637284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F1D56-CDD5-4017-8943-667D50C01F1B}"/>
              </a:ext>
            </a:extLst>
          </p:cNvPr>
          <p:cNvSpPr>
            <a:spLocks noGrp="1"/>
          </p:cNvSpPr>
          <p:nvPr>
            <p:ph type="sldNum" sz="quarter" idx="12"/>
          </p:nvPr>
        </p:nvSpPr>
        <p:spPr/>
        <p:txBody>
          <a:bodyPr/>
          <a:lstStyle/>
          <a:p>
            <a:fld id="{C6698307-5305-4AA5-A756-F6938C17CCB3}" type="slidenum">
              <a:rPr lang="en-US" smtClean="0"/>
              <a:t>‹#›</a:t>
            </a:fld>
            <a:endParaRPr lang="en-US"/>
          </a:p>
        </p:txBody>
      </p:sp>
    </p:spTree>
    <p:extLst>
      <p:ext uri="{BB962C8B-B14F-4D97-AF65-F5344CB8AC3E}">
        <p14:creationId xmlns:p14="http://schemas.microsoft.com/office/powerpoint/2010/main" val="91576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4B39-B52E-467A-8333-FD869B8CCD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20217C-1875-445E-9952-67C0DF8F31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128795-D1A1-49B1-A8B4-5A402AD42B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2C3D0C-982D-42BC-A3F8-94BD7BD35B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05B160-D6C3-426A-84C0-E02D84BEF4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C49BC1-DF3B-4AD0-A386-3922F6EEA15C}"/>
              </a:ext>
            </a:extLst>
          </p:cNvPr>
          <p:cNvSpPr>
            <a:spLocks noGrp="1"/>
          </p:cNvSpPr>
          <p:nvPr>
            <p:ph type="dt" sz="half" idx="10"/>
          </p:nvPr>
        </p:nvSpPr>
        <p:spPr/>
        <p:txBody>
          <a:bodyPr/>
          <a:lstStyle/>
          <a:p>
            <a:fld id="{5CC48BC0-8CE7-42F2-AAA5-B3A4D13EB0A8}" type="datetimeFigureOut">
              <a:rPr lang="en-US" smtClean="0"/>
              <a:t>8/29/2025</a:t>
            </a:fld>
            <a:endParaRPr lang="en-US"/>
          </a:p>
        </p:txBody>
      </p:sp>
      <p:sp>
        <p:nvSpPr>
          <p:cNvPr id="8" name="Footer Placeholder 7">
            <a:extLst>
              <a:ext uri="{FF2B5EF4-FFF2-40B4-BE49-F238E27FC236}">
                <a16:creationId xmlns:a16="http://schemas.microsoft.com/office/drawing/2014/main" id="{25AAF5B6-3DEE-46A5-9788-B9C8CA9BEF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6F84E-1545-4087-AC07-FA69424D2CC7}"/>
              </a:ext>
            </a:extLst>
          </p:cNvPr>
          <p:cNvSpPr>
            <a:spLocks noGrp="1"/>
          </p:cNvSpPr>
          <p:nvPr>
            <p:ph type="sldNum" sz="quarter" idx="12"/>
          </p:nvPr>
        </p:nvSpPr>
        <p:spPr/>
        <p:txBody>
          <a:bodyPr/>
          <a:lstStyle/>
          <a:p>
            <a:fld id="{C6698307-5305-4AA5-A756-F6938C17CCB3}" type="slidenum">
              <a:rPr lang="en-US" smtClean="0"/>
              <a:t>‹#›</a:t>
            </a:fld>
            <a:endParaRPr lang="en-US"/>
          </a:p>
        </p:txBody>
      </p:sp>
    </p:spTree>
    <p:extLst>
      <p:ext uri="{BB962C8B-B14F-4D97-AF65-F5344CB8AC3E}">
        <p14:creationId xmlns:p14="http://schemas.microsoft.com/office/powerpoint/2010/main" val="371977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7889-EAFF-47B1-BE40-3B4F72D826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B45CD9-1D9D-429C-BB1F-D7CED341CF78}"/>
              </a:ext>
            </a:extLst>
          </p:cNvPr>
          <p:cNvSpPr>
            <a:spLocks noGrp="1"/>
          </p:cNvSpPr>
          <p:nvPr>
            <p:ph type="dt" sz="half" idx="10"/>
          </p:nvPr>
        </p:nvSpPr>
        <p:spPr/>
        <p:txBody>
          <a:bodyPr/>
          <a:lstStyle/>
          <a:p>
            <a:fld id="{5CC48BC0-8CE7-42F2-AAA5-B3A4D13EB0A8}" type="datetimeFigureOut">
              <a:rPr lang="en-US" smtClean="0"/>
              <a:t>8/29/2025</a:t>
            </a:fld>
            <a:endParaRPr lang="en-US"/>
          </a:p>
        </p:txBody>
      </p:sp>
      <p:sp>
        <p:nvSpPr>
          <p:cNvPr id="4" name="Footer Placeholder 3">
            <a:extLst>
              <a:ext uri="{FF2B5EF4-FFF2-40B4-BE49-F238E27FC236}">
                <a16:creationId xmlns:a16="http://schemas.microsoft.com/office/drawing/2014/main" id="{DD46AAB6-190E-4DEF-BB8C-7558F631A0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6DC582-8096-4CAC-9AA2-9EBA99ACEDAA}"/>
              </a:ext>
            </a:extLst>
          </p:cNvPr>
          <p:cNvSpPr>
            <a:spLocks noGrp="1"/>
          </p:cNvSpPr>
          <p:nvPr>
            <p:ph type="sldNum" sz="quarter" idx="12"/>
          </p:nvPr>
        </p:nvSpPr>
        <p:spPr/>
        <p:txBody>
          <a:bodyPr/>
          <a:lstStyle/>
          <a:p>
            <a:fld id="{C6698307-5305-4AA5-A756-F6938C17CCB3}" type="slidenum">
              <a:rPr lang="en-US" smtClean="0"/>
              <a:t>‹#›</a:t>
            </a:fld>
            <a:endParaRPr lang="en-US"/>
          </a:p>
        </p:txBody>
      </p:sp>
    </p:spTree>
    <p:extLst>
      <p:ext uri="{BB962C8B-B14F-4D97-AF65-F5344CB8AC3E}">
        <p14:creationId xmlns:p14="http://schemas.microsoft.com/office/powerpoint/2010/main" val="4024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D4B72C-8225-406D-9843-89914AC43DB6}"/>
              </a:ext>
            </a:extLst>
          </p:cNvPr>
          <p:cNvSpPr>
            <a:spLocks noGrp="1"/>
          </p:cNvSpPr>
          <p:nvPr>
            <p:ph type="dt" sz="half" idx="10"/>
          </p:nvPr>
        </p:nvSpPr>
        <p:spPr/>
        <p:txBody>
          <a:bodyPr/>
          <a:lstStyle/>
          <a:p>
            <a:fld id="{5CC48BC0-8CE7-42F2-AAA5-B3A4D13EB0A8}" type="datetimeFigureOut">
              <a:rPr lang="en-US" smtClean="0"/>
              <a:t>8/29/2025</a:t>
            </a:fld>
            <a:endParaRPr lang="en-US"/>
          </a:p>
        </p:txBody>
      </p:sp>
      <p:sp>
        <p:nvSpPr>
          <p:cNvPr id="3" name="Footer Placeholder 2">
            <a:extLst>
              <a:ext uri="{FF2B5EF4-FFF2-40B4-BE49-F238E27FC236}">
                <a16:creationId xmlns:a16="http://schemas.microsoft.com/office/drawing/2014/main" id="{60CCB135-0622-41F1-B442-ADA6556E77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2C9FA2-E70B-409C-ABA8-D0641676C08A}"/>
              </a:ext>
            </a:extLst>
          </p:cNvPr>
          <p:cNvSpPr>
            <a:spLocks noGrp="1"/>
          </p:cNvSpPr>
          <p:nvPr>
            <p:ph type="sldNum" sz="quarter" idx="12"/>
          </p:nvPr>
        </p:nvSpPr>
        <p:spPr/>
        <p:txBody>
          <a:bodyPr/>
          <a:lstStyle/>
          <a:p>
            <a:fld id="{C6698307-5305-4AA5-A756-F6938C17CCB3}" type="slidenum">
              <a:rPr lang="en-US" smtClean="0"/>
              <a:t>‹#›</a:t>
            </a:fld>
            <a:endParaRPr lang="en-US"/>
          </a:p>
        </p:txBody>
      </p:sp>
    </p:spTree>
    <p:extLst>
      <p:ext uri="{BB962C8B-B14F-4D97-AF65-F5344CB8AC3E}">
        <p14:creationId xmlns:p14="http://schemas.microsoft.com/office/powerpoint/2010/main" val="15572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4178-FA08-4276-A64C-53689F36B2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25E64F-0A22-488C-9A17-69B200D78B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3D6E9A-8490-4743-8D74-11D1D2D28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DBC041-92BE-4C73-96A2-A068A9F84A5B}"/>
              </a:ext>
            </a:extLst>
          </p:cNvPr>
          <p:cNvSpPr>
            <a:spLocks noGrp="1"/>
          </p:cNvSpPr>
          <p:nvPr>
            <p:ph type="dt" sz="half" idx="10"/>
          </p:nvPr>
        </p:nvSpPr>
        <p:spPr/>
        <p:txBody>
          <a:bodyPr/>
          <a:lstStyle/>
          <a:p>
            <a:fld id="{5CC48BC0-8CE7-42F2-AAA5-B3A4D13EB0A8}" type="datetimeFigureOut">
              <a:rPr lang="en-US" smtClean="0"/>
              <a:t>8/29/2025</a:t>
            </a:fld>
            <a:endParaRPr lang="en-US"/>
          </a:p>
        </p:txBody>
      </p:sp>
      <p:sp>
        <p:nvSpPr>
          <p:cNvPr id="6" name="Footer Placeholder 5">
            <a:extLst>
              <a:ext uri="{FF2B5EF4-FFF2-40B4-BE49-F238E27FC236}">
                <a16:creationId xmlns:a16="http://schemas.microsoft.com/office/drawing/2014/main" id="{699845D5-E51D-420A-93A3-1A2F31096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4DCD5-0ED6-4B54-9466-244C2416DAFF}"/>
              </a:ext>
            </a:extLst>
          </p:cNvPr>
          <p:cNvSpPr>
            <a:spLocks noGrp="1"/>
          </p:cNvSpPr>
          <p:nvPr>
            <p:ph type="sldNum" sz="quarter" idx="12"/>
          </p:nvPr>
        </p:nvSpPr>
        <p:spPr/>
        <p:txBody>
          <a:bodyPr/>
          <a:lstStyle/>
          <a:p>
            <a:fld id="{C6698307-5305-4AA5-A756-F6938C17CCB3}" type="slidenum">
              <a:rPr lang="en-US" smtClean="0"/>
              <a:t>‹#›</a:t>
            </a:fld>
            <a:endParaRPr lang="en-US"/>
          </a:p>
        </p:txBody>
      </p:sp>
    </p:spTree>
    <p:extLst>
      <p:ext uri="{BB962C8B-B14F-4D97-AF65-F5344CB8AC3E}">
        <p14:creationId xmlns:p14="http://schemas.microsoft.com/office/powerpoint/2010/main" val="8123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26E8-E448-4827-B043-EEA8531F4C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1F876B-1C87-4BE2-B221-C279361AAE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9FA297-2196-4CED-8A31-A8DC01961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B29A1B-6CBE-418C-B445-C2EFDBE2D911}"/>
              </a:ext>
            </a:extLst>
          </p:cNvPr>
          <p:cNvSpPr>
            <a:spLocks noGrp="1"/>
          </p:cNvSpPr>
          <p:nvPr>
            <p:ph type="dt" sz="half" idx="10"/>
          </p:nvPr>
        </p:nvSpPr>
        <p:spPr/>
        <p:txBody>
          <a:bodyPr/>
          <a:lstStyle/>
          <a:p>
            <a:fld id="{5CC48BC0-8CE7-42F2-AAA5-B3A4D13EB0A8}" type="datetimeFigureOut">
              <a:rPr lang="en-US" smtClean="0"/>
              <a:t>8/29/2025</a:t>
            </a:fld>
            <a:endParaRPr lang="en-US"/>
          </a:p>
        </p:txBody>
      </p:sp>
      <p:sp>
        <p:nvSpPr>
          <p:cNvPr id="6" name="Footer Placeholder 5">
            <a:extLst>
              <a:ext uri="{FF2B5EF4-FFF2-40B4-BE49-F238E27FC236}">
                <a16:creationId xmlns:a16="http://schemas.microsoft.com/office/drawing/2014/main" id="{A9D0A14B-7DCC-4B84-B3CF-EF8DA45830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7FC17-8FAA-4F1B-B5EB-AB4B54A9CDA7}"/>
              </a:ext>
            </a:extLst>
          </p:cNvPr>
          <p:cNvSpPr>
            <a:spLocks noGrp="1"/>
          </p:cNvSpPr>
          <p:nvPr>
            <p:ph type="sldNum" sz="quarter" idx="12"/>
          </p:nvPr>
        </p:nvSpPr>
        <p:spPr/>
        <p:txBody>
          <a:bodyPr/>
          <a:lstStyle/>
          <a:p>
            <a:fld id="{C6698307-5305-4AA5-A756-F6938C17CCB3}" type="slidenum">
              <a:rPr lang="en-US" smtClean="0"/>
              <a:t>‹#›</a:t>
            </a:fld>
            <a:endParaRPr lang="en-US"/>
          </a:p>
        </p:txBody>
      </p:sp>
    </p:spTree>
    <p:extLst>
      <p:ext uri="{BB962C8B-B14F-4D97-AF65-F5344CB8AC3E}">
        <p14:creationId xmlns:p14="http://schemas.microsoft.com/office/powerpoint/2010/main" val="90552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0B2E73-60E6-466A-8572-7C93C91E8C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64126A-9EEC-45E5-AFF5-ED9DC47E14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02EBF-2040-45E2-9635-33F23DE35C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48BC0-8CE7-42F2-AAA5-B3A4D13EB0A8}" type="datetimeFigureOut">
              <a:rPr lang="en-US" smtClean="0"/>
              <a:t>8/29/2025</a:t>
            </a:fld>
            <a:endParaRPr lang="en-US"/>
          </a:p>
        </p:txBody>
      </p:sp>
      <p:sp>
        <p:nvSpPr>
          <p:cNvPr id="5" name="Footer Placeholder 4">
            <a:extLst>
              <a:ext uri="{FF2B5EF4-FFF2-40B4-BE49-F238E27FC236}">
                <a16:creationId xmlns:a16="http://schemas.microsoft.com/office/drawing/2014/main" id="{EF66CA2B-D5FD-4353-91EC-2951CB3615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6BAF27-2A01-4A9E-BBCF-821A3AB3CA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98307-5305-4AA5-A756-F6938C17CCB3}" type="slidenum">
              <a:rPr lang="en-US" smtClean="0"/>
              <a:t>‹#›</a:t>
            </a:fld>
            <a:endParaRPr lang="en-US"/>
          </a:p>
        </p:txBody>
      </p:sp>
    </p:spTree>
    <p:extLst>
      <p:ext uri="{BB962C8B-B14F-4D97-AF65-F5344CB8AC3E}">
        <p14:creationId xmlns:p14="http://schemas.microsoft.com/office/powerpoint/2010/main" val="4029550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billerpayments.com/app/simplepayui/?bsn=smnpeip#/simplepay/payment" TargetMode="External"/><Relationship Id="rId4" Type="http://schemas.openxmlformats.org/officeDocument/2006/relationships/hyperlink" Target="https://innovomn.com/employeeplan.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 with a map&#10;&#10;AI-generated content may be incorrect.">
            <a:extLst>
              <a:ext uri="{FF2B5EF4-FFF2-40B4-BE49-F238E27FC236}">
                <a16:creationId xmlns:a16="http://schemas.microsoft.com/office/drawing/2014/main" id="{C402ACEF-7392-B7A8-6040-7876A5812D0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0990AB-19CA-4710-9D61-B891D92F2BD0}"/>
              </a:ext>
            </a:extLst>
          </p:cNvPr>
          <p:cNvSpPr>
            <a:spLocks noGrp="1"/>
          </p:cNvSpPr>
          <p:nvPr>
            <p:ph type="ctrTitle"/>
          </p:nvPr>
        </p:nvSpPr>
        <p:spPr>
          <a:xfrm>
            <a:off x="950976" y="603504"/>
            <a:ext cx="10290048" cy="718312"/>
          </a:xfrm>
        </p:spPr>
        <p:txBody>
          <a:bodyPr>
            <a:normAutofit/>
          </a:bodyPr>
          <a:lstStyle/>
          <a:p>
            <a:r>
              <a:rPr lang="en-US" sz="4000" dirty="0">
                <a:latin typeface="Franklin Gothic Medium" panose="020B0603020102020204" pitchFamily="34" charset="0"/>
              </a:rPr>
              <a:t>Public Employees Insurance Program</a:t>
            </a:r>
          </a:p>
        </p:txBody>
      </p:sp>
      <p:sp>
        <p:nvSpPr>
          <p:cNvPr id="3" name="Subtitle 2">
            <a:extLst>
              <a:ext uri="{FF2B5EF4-FFF2-40B4-BE49-F238E27FC236}">
                <a16:creationId xmlns:a16="http://schemas.microsoft.com/office/drawing/2014/main" id="{3F984900-C20F-43E4-B090-27DD2E782642}"/>
              </a:ext>
            </a:extLst>
          </p:cNvPr>
          <p:cNvSpPr>
            <a:spLocks noGrp="1"/>
          </p:cNvSpPr>
          <p:nvPr>
            <p:ph type="subTitle" idx="1"/>
          </p:nvPr>
        </p:nvSpPr>
        <p:spPr>
          <a:xfrm>
            <a:off x="2171700" y="2803144"/>
            <a:ext cx="7848600" cy="3012440"/>
          </a:xfrm>
        </p:spPr>
        <p:txBody>
          <a:bodyPr>
            <a:normAutofit/>
          </a:bodyPr>
          <a:lstStyle/>
          <a:p>
            <a:r>
              <a:rPr lang="en-US" sz="3600" dirty="0"/>
              <a:t>Group Online Premium Payment</a:t>
            </a:r>
          </a:p>
          <a:p>
            <a:endParaRPr lang="en-US" sz="3600" dirty="0"/>
          </a:p>
          <a:p>
            <a:r>
              <a:rPr lang="en-US" sz="2200" dirty="0"/>
              <a:t>We encourage all payors to use the online payment system. We hope you find these instructions helpful in setting up your payments.</a:t>
            </a:r>
          </a:p>
          <a:p>
            <a:r>
              <a:rPr lang="en-US" sz="2200" dirty="0"/>
              <a:t>If you have any problems with the process, please call us at        952-746-3106.</a:t>
            </a:r>
          </a:p>
          <a:p>
            <a:endParaRPr lang="en-US" sz="3600" dirty="0"/>
          </a:p>
        </p:txBody>
      </p:sp>
      <p:pic>
        <p:nvPicPr>
          <p:cNvPr id="7" name="Picture 6" descr="A blue star with text&#10;&#10;AI-generated content may be incorrect.">
            <a:extLst>
              <a:ext uri="{FF2B5EF4-FFF2-40B4-BE49-F238E27FC236}">
                <a16:creationId xmlns:a16="http://schemas.microsoft.com/office/drawing/2014/main" id="{F72CAA2A-5F8E-F5D7-1B7C-6C0E10EEC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7" y="5669280"/>
            <a:ext cx="961292" cy="1084143"/>
          </a:xfrm>
          <a:prstGeom prst="rect">
            <a:avLst/>
          </a:prstGeom>
        </p:spPr>
      </p:pic>
    </p:spTree>
    <p:extLst>
      <p:ext uri="{BB962C8B-B14F-4D97-AF65-F5344CB8AC3E}">
        <p14:creationId xmlns:p14="http://schemas.microsoft.com/office/powerpoint/2010/main" val="374757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white background with a map&#10;&#10;AI-generated content may be incorrect.">
            <a:extLst>
              <a:ext uri="{FF2B5EF4-FFF2-40B4-BE49-F238E27FC236}">
                <a16:creationId xmlns:a16="http://schemas.microsoft.com/office/drawing/2014/main" id="{2671A309-A229-69BE-1B09-4BDDF7AAE950}"/>
              </a:ext>
            </a:extLst>
          </p:cNvPr>
          <p:cNvPicPr>
            <a:picLocks noGrp="1" noChangeAspect="1"/>
          </p:cNvPicPr>
          <p:nvPr>
            <p:ph idx="1"/>
          </p:nvPr>
        </p:nvPicPr>
        <p:blipFill>
          <a:blip r:embed="rId2"/>
          <a:stretch>
            <a:fillRect/>
          </a:stretch>
        </p:blipFill>
        <p:spPr>
          <a:xfrm>
            <a:off x="0" y="0"/>
            <a:ext cx="12192000" cy="6858000"/>
          </a:xfrm>
        </p:spPr>
      </p:pic>
      <p:sp>
        <p:nvSpPr>
          <p:cNvPr id="2" name="Title 1">
            <a:extLst>
              <a:ext uri="{FF2B5EF4-FFF2-40B4-BE49-F238E27FC236}">
                <a16:creationId xmlns:a16="http://schemas.microsoft.com/office/drawing/2014/main" id="{562CE222-5D81-0ED0-414D-9CAFDBB84E35}"/>
              </a:ext>
            </a:extLst>
          </p:cNvPr>
          <p:cNvSpPr>
            <a:spLocks noGrp="1"/>
          </p:cNvSpPr>
          <p:nvPr>
            <p:ph type="title"/>
          </p:nvPr>
        </p:nvSpPr>
        <p:spPr>
          <a:xfrm>
            <a:off x="838200" y="65393"/>
            <a:ext cx="10515600" cy="1004456"/>
          </a:xfrm>
        </p:spPr>
        <p:txBody>
          <a:bodyPr>
            <a:normAutofit/>
          </a:bodyPr>
          <a:lstStyle/>
          <a:p>
            <a:pPr algn="ctr"/>
            <a:r>
              <a:rPr lang="en-US" sz="3600" b="1" dirty="0">
                <a:latin typeface="Franklin Gothic Medium" panose="020B0603020102020204" pitchFamily="34" charset="0"/>
              </a:rPr>
              <a:t>Accessing the Premium Payment Site</a:t>
            </a:r>
          </a:p>
        </p:txBody>
      </p:sp>
      <p:pic>
        <p:nvPicPr>
          <p:cNvPr id="9" name="Picture 8">
            <a:extLst>
              <a:ext uri="{FF2B5EF4-FFF2-40B4-BE49-F238E27FC236}">
                <a16:creationId xmlns:a16="http://schemas.microsoft.com/office/drawing/2014/main" id="{6FEA9E37-6A0E-009E-EB2F-D3F8A2EE3DF7}"/>
              </a:ext>
            </a:extLst>
          </p:cNvPr>
          <p:cNvPicPr>
            <a:picLocks noChangeAspect="1"/>
          </p:cNvPicPr>
          <p:nvPr/>
        </p:nvPicPr>
        <p:blipFill>
          <a:blip r:embed="rId3"/>
          <a:stretch>
            <a:fillRect/>
          </a:stretch>
        </p:blipFill>
        <p:spPr>
          <a:xfrm>
            <a:off x="1892090" y="1578454"/>
            <a:ext cx="3418464" cy="4770940"/>
          </a:xfrm>
          <a:prstGeom prst="rect">
            <a:avLst/>
          </a:prstGeom>
        </p:spPr>
      </p:pic>
      <p:sp>
        <p:nvSpPr>
          <p:cNvPr id="10" name="Rectangle 9">
            <a:extLst>
              <a:ext uri="{FF2B5EF4-FFF2-40B4-BE49-F238E27FC236}">
                <a16:creationId xmlns:a16="http://schemas.microsoft.com/office/drawing/2014/main" id="{4C162E16-A5DF-46CC-B23D-D02C3B92A86C}"/>
              </a:ext>
            </a:extLst>
          </p:cNvPr>
          <p:cNvSpPr/>
          <p:nvPr/>
        </p:nvSpPr>
        <p:spPr>
          <a:xfrm>
            <a:off x="1892090" y="5466469"/>
            <a:ext cx="3418464" cy="207499"/>
          </a:xfrm>
          <a:prstGeom prst="rect">
            <a:avLst/>
          </a:prstGeom>
          <a:solidFill>
            <a:srgbClr val="FFFF00">
              <a:alpha val="36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5C426A1-D474-A50E-F212-1AA9FD899D2D}"/>
              </a:ext>
            </a:extLst>
          </p:cNvPr>
          <p:cNvSpPr txBox="1"/>
          <p:nvPr/>
        </p:nvSpPr>
        <p:spPr>
          <a:xfrm>
            <a:off x="5834590" y="1862030"/>
            <a:ext cx="4922520" cy="3416320"/>
          </a:xfrm>
          <a:prstGeom prst="rect">
            <a:avLst/>
          </a:prstGeom>
          <a:noFill/>
        </p:spPr>
        <p:txBody>
          <a:bodyPr wrap="square" rtlCol="0">
            <a:spAutoFit/>
          </a:bodyPr>
          <a:lstStyle/>
          <a:p>
            <a:r>
              <a:rPr lang="en-US" dirty="0"/>
              <a:t>To access out online premium payment site, first visit the Innovo Benefits website.</a:t>
            </a:r>
          </a:p>
          <a:p>
            <a:endParaRPr lang="en-US" dirty="0"/>
          </a:p>
          <a:p>
            <a:r>
              <a:rPr lang="en-US" dirty="0">
                <a:hlinkClick r:id="rId4"/>
              </a:rPr>
              <a:t>https://innovomn.com/employeeplan.php</a:t>
            </a:r>
            <a:endParaRPr lang="en-US" dirty="0"/>
          </a:p>
          <a:p>
            <a:endParaRPr lang="en-US" dirty="0"/>
          </a:p>
          <a:p>
            <a:r>
              <a:rPr lang="en-US" dirty="0"/>
              <a:t>On the right-hand side of the screen, you will find the Payment System tab. Clicking the Online Payment System tab will bring you to our online premium payment portal.</a:t>
            </a:r>
          </a:p>
          <a:p>
            <a:endParaRPr lang="en-US" dirty="0"/>
          </a:p>
          <a:p>
            <a:r>
              <a:rPr lang="en-US" dirty="0">
                <a:hlinkClick r:id="rId5"/>
              </a:rPr>
              <a:t>https://www.billerpayments.com/app/simplepayui/?bsn=smnpeip#/simplepay/payment</a:t>
            </a:r>
            <a:r>
              <a:rPr lang="en-US" dirty="0"/>
              <a:t> </a:t>
            </a:r>
          </a:p>
        </p:txBody>
      </p:sp>
      <p:pic>
        <p:nvPicPr>
          <p:cNvPr id="13" name="Picture 12" descr="A blue star with text&#10;&#10;AI-generated content may be incorrect.">
            <a:extLst>
              <a:ext uri="{FF2B5EF4-FFF2-40B4-BE49-F238E27FC236}">
                <a16:creationId xmlns:a16="http://schemas.microsoft.com/office/drawing/2014/main" id="{79E6CFC1-96C5-AAD7-A958-4977506EA0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07" y="5669280"/>
            <a:ext cx="961292" cy="1084143"/>
          </a:xfrm>
          <a:prstGeom prst="rect">
            <a:avLst/>
          </a:prstGeom>
        </p:spPr>
      </p:pic>
    </p:spTree>
    <p:extLst>
      <p:ext uri="{BB962C8B-B14F-4D97-AF65-F5344CB8AC3E}">
        <p14:creationId xmlns:p14="http://schemas.microsoft.com/office/powerpoint/2010/main" val="4257461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background with a map&#10;&#10;AI-generated content may be incorrect.">
            <a:extLst>
              <a:ext uri="{FF2B5EF4-FFF2-40B4-BE49-F238E27FC236}">
                <a16:creationId xmlns:a16="http://schemas.microsoft.com/office/drawing/2014/main" id="{74B69AD6-0E30-F23E-BF76-1D14AA9D6532}"/>
              </a:ext>
            </a:extLst>
          </p:cNvPr>
          <p:cNvPicPr>
            <a:picLocks noChangeAspect="1"/>
          </p:cNvPicPr>
          <p:nvPr/>
        </p:nvPicPr>
        <p:blipFill>
          <a:blip r:embed="rId2"/>
          <a:stretch>
            <a:fillRect/>
          </a:stretch>
        </p:blipFill>
        <p:spPr>
          <a:xfrm>
            <a:off x="0" y="0"/>
            <a:ext cx="12192000" cy="6858000"/>
          </a:xfrm>
          <a:prstGeom prst="rect">
            <a:avLst/>
          </a:prstGeom>
        </p:spPr>
      </p:pic>
      <p:pic>
        <p:nvPicPr>
          <p:cNvPr id="5" name="Content Placeholder 4">
            <a:extLst>
              <a:ext uri="{FF2B5EF4-FFF2-40B4-BE49-F238E27FC236}">
                <a16:creationId xmlns:a16="http://schemas.microsoft.com/office/drawing/2014/main" id="{791B9583-EDDB-46CC-91C5-D3B08A31465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92479" y="1027836"/>
            <a:ext cx="6465521" cy="3434436"/>
          </a:xfrm>
        </p:spPr>
      </p:pic>
      <p:pic>
        <p:nvPicPr>
          <p:cNvPr id="7" name="Picture 6">
            <a:extLst>
              <a:ext uri="{FF2B5EF4-FFF2-40B4-BE49-F238E27FC236}">
                <a16:creationId xmlns:a16="http://schemas.microsoft.com/office/drawing/2014/main" id="{5DFEE502-9062-4980-99DC-0EDC31C858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58584" y="1027836"/>
            <a:ext cx="4982883" cy="5216664"/>
          </a:xfrm>
          <a:prstGeom prst="rect">
            <a:avLst/>
          </a:prstGeom>
        </p:spPr>
      </p:pic>
      <p:cxnSp>
        <p:nvCxnSpPr>
          <p:cNvPr id="9" name="Straight Arrow Connector 8">
            <a:extLst>
              <a:ext uri="{FF2B5EF4-FFF2-40B4-BE49-F238E27FC236}">
                <a16:creationId xmlns:a16="http://schemas.microsoft.com/office/drawing/2014/main" id="{F636DB4D-CA18-44E6-B4C4-9DCEC2D5638B}"/>
              </a:ext>
            </a:extLst>
          </p:cNvPr>
          <p:cNvCxnSpPr>
            <a:cxnSpLocks/>
          </p:cNvCxnSpPr>
          <p:nvPr/>
        </p:nvCxnSpPr>
        <p:spPr>
          <a:xfrm>
            <a:off x="3328416" y="1746504"/>
            <a:ext cx="4041648" cy="1104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29AB301-DF42-42B5-A055-ADC6C9AC175F}"/>
              </a:ext>
            </a:extLst>
          </p:cNvPr>
          <p:cNvCxnSpPr>
            <a:cxnSpLocks/>
          </p:cNvCxnSpPr>
          <p:nvPr/>
        </p:nvCxnSpPr>
        <p:spPr>
          <a:xfrm>
            <a:off x="1572768" y="1490472"/>
            <a:ext cx="5797296" cy="2277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14A79DA-F1B6-4735-968D-F739E7D57F30}"/>
              </a:ext>
            </a:extLst>
          </p:cNvPr>
          <p:cNvCxnSpPr>
            <a:cxnSpLocks/>
          </p:cNvCxnSpPr>
          <p:nvPr/>
        </p:nvCxnSpPr>
        <p:spPr>
          <a:xfrm>
            <a:off x="1673352" y="1746504"/>
            <a:ext cx="5696712" cy="2461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837587C-3590-74B9-2543-E45BF0D15C5D}"/>
              </a:ext>
            </a:extLst>
          </p:cNvPr>
          <p:cNvSpPr txBox="1"/>
          <p:nvPr/>
        </p:nvSpPr>
        <p:spPr>
          <a:xfrm>
            <a:off x="392479" y="4745736"/>
            <a:ext cx="6465521" cy="646331"/>
          </a:xfrm>
          <a:prstGeom prst="rect">
            <a:avLst/>
          </a:prstGeom>
          <a:noFill/>
        </p:spPr>
        <p:txBody>
          <a:bodyPr wrap="square" rtlCol="0">
            <a:spAutoFit/>
          </a:bodyPr>
          <a:lstStyle/>
          <a:p>
            <a:r>
              <a:rPr lang="en-US" dirty="0"/>
              <a:t>Once on the online premium payment site you will use your invoice to fill in the appropriate fields.</a:t>
            </a:r>
          </a:p>
        </p:txBody>
      </p:sp>
      <p:sp>
        <p:nvSpPr>
          <p:cNvPr id="6" name="TextBox 5">
            <a:extLst>
              <a:ext uri="{FF2B5EF4-FFF2-40B4-BE49-F238E27FC236}">
                <a16:creationId xmlns:a16="http://schemas.microsoft.com/office/drawing/2014/main" id="{F153A051-E52A-7CE3-2A59-10AFD3B0335A}"/>
              </a:ext>
            </a:extLst>
          </p:cNvPr>
          <p:cNvSpPr txBox="1"/>
          <p:nvPr/>
        </p:nvSpPr>
        <p:spPr>
          <a:xfrm>
            <a:off x="1743456" y="116663"/>
            <a:ext cx="8705088" cy="646331"/>
          </a:xfrm>
          <a:prstGeom prst="rect">
            <a:avLst/>
          </a:prstGeom>
          <a:noFill/>
        </p:spPr>
        <p:txBody>
          <a:bodyPr wrap="square" rtlCol="0">
            <a:spAutoFit/>
          </a:bodyPr>
          <a:lstStyle/>
          <a:p>
            <a:pPr algn="ctr"/>
            <a:r>
              <a:rPr lang="en-US" sz="3600" dirty="0">
                <a:latin typeface="Franklin Gothic Medium" panose="020B0603020102020204" pitchFamily="34" charset="0"/>
              </a:rPr>
              <a:t>Entering Invoice Data: Customer Details</a:t>
            </a:r>
          </a:p>
        </p:txBody>
      </p:sp>
      <p:pic>
        <p:nvPicPr>
          <p:cNvPr id="15" name="Picture 14" descr="A blue star with text&#10;&#10;AI-generated content may be incorrect.">
            <a:extLst>
              <a:ext uri="{FF2B5EF4-FFF2-40B4-BE49-F238E27FC236}">
                <a16:creationId xmlns:a16="http://schemas.microsoft.com/office/drawing/2014/main" id="{C626CBCC-D6EB-E20A-66FA-618D079B24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07" y="5669280"/>
            <a:ext cx="961292" cy="1084143"/>
          </a:xfrm>
          <a:prstGeom prst="rect">
            <a:avLst/>
          </a:prstGeom>
        </p:spPr>
      </p:pic>
    </p:spTree>
    <p:extLst>
      <p:ext uri="{BB962C8B-B14F-4D97-AF65-F5344CB8AC3E}">
        <p14:creationId xmlns:p14="http://schemas.microsoft.com/office/powerpoint/2010/main" val="3221402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 with a map&#10;&#10;AI-generated content may be incorrect.">
            <a:extLst>
              <a:ext uri="{FF2B5EF4-FFF2-40B4-BE49-F238E27FC236}">
                <a16:creationId xmlns:a16="http://schemas.microsoft.com/office/drawing/2014/main" id="{EAB1DB6F-C5B1-E082-4A61-7DA2C9846FA6}"/>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677A765A-45AF-438E-AA68-25CF8BBBB9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1656" y="1088788"/>
            <a:ext cx="7736454" cy="5664635"/>
          </a:xfrm>
          <a:prstGeom prst="rect">
            <a:avLst/>
          </a:prstGeom>
        </p:spPr>
      </p:pic>
      <p:sp>
        <p:nvSpPr>
          <p:cNvPr id="4" name="Content Placeholder 3">
            <a:extLst>
              <a:ext uri="{FF2B5EF4-FFF2-40B4-BE49-F238E27FC236}">
                <a16:creationId xmlns:a16="http://schemas.microsoft.com/office/drawing/2014/main" id="{945D6C70-BBC1-4A7A-93FF-04E6344C9ABA}"/>
              </a:ext>
            </a:extLst>
          </p:cNvPr>
          <p:cNvSpPr>
            <a:spLocks noGrp="1"/>
          </p:cNvSpPr>
          <p:nvPr>
            <p:ph idx="1"/>
          </p:nvPr>
        </p:nvSpPr>
        <p:spPr>
          <a:xfrm>
            <a:off x="7668122" y="4562856"/>
            <a:ext cx="3045823" cy="1962604"/>
          </a:xfrm>
        </p:spPr>
        <p:txBody>
          <a:bodyPr>
            <a:normAutofit/>
          </a:bodyPr>
          <a:lstStyle/>
          <a:p>
            <a:pPr marL="0" indent="0">
              <a:buNone/>
            </a:pPr>
            <a:r>
              <a:rPr lang="en-US" sz="1800" dirty="0"/>
              <a:t>Use the drop-down to select either ‘New Bank Account’ (for an ACH payment), or ‘New  Card Account’ (for a credit card or debit card payment)</a:t>
            </a:r>
          </a:p>
        </p:txBody>
      </p:sp>
      <p:cxnSp>
        <p:nvCxnSpPr>
          <p:cNvPr id="8" name="Straight Arrow Connector 7">
            <a:extLst>
              <a:ext uri="{FF2B5EF4-FFF2-40B4-BE49-F238E27FC236}">
                <a16:creationId xmlns:a16="http://schemas.microsoft.com/office/drawing/2014/main" id="{CC3ABE34-932D-47D2-A823-D5B6DBEA761B}"/>
              </a:ext>
            </a:extLst>
          </p:cNvPr>
          <p:cNvCxnSpPr>
            <a:cxnSpLocks/>
          </p:cNvCxnSpPr>
          <p:nvPr/>
        </p:nvCxnSpPr>
        <p:spPr>
          <a:xfrm flipH="1">
            <a:off x="5925312" y="4809744"/>
            <a:ext cx="1742810" cy="29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34BABFE-2239-4CE7-A0B3-E933FB402212}"/>
              </a:ext>
            </a:extLst>
          </p:cNvPr>
          <p:cNvSpPr txBox="1"/>
          <p:nvPr/>
        </p:nvSpPr>
        <p:spPr>
          <a:xfrm>
            <a:off x="2922172" y="240963"/>
            <a:ext cx="7915423" cy="646331"/>
          </a:xfrm>
          <a:prstGeom prst="rect">
            <a:avLst/>
          </a:prstGeom>
          <a:noFill/>
        </p:spPr>
        <p:txBody>
          <a:bodyPr wrap="square" rtlCol="0">
            <a:spAutoFit/>
          </a:bodyPr>
          <a:lstStyle/>
          <a:p>
            <a:r>
              <a:rPr lang="en-US" sz="3600" dirty="0">
                <a:latin typeface="Franklin Gothic Medium" panose="020B0603020102020204" pitchFamily="34" charset="0"/>
              </a:rPr>
              <a:t>Entering Invoice Data: Payment Details</a:t>
            </a:r>
          </a:p>
        </p:txBody>
      </p:sp>
      <p:pic>
        <p:nvPicPr>
          <p:cNvPr id="10" name="Picture 9" descr="A blue star with text&#10;&#10;AI-generated content may be incorrect.">
            <a:extLst>
              <a:ext uri="{FF2B5EF4-FFF2-40B4-BE49-F238E27FC236}">
                <a16:creationId xmlns:a16="http://schemas.microsoft.com/office/drawing/2014/main" id="{650D1854-1C5B-7DD0-EDBE-47A29D14D5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7" y="5669280"/>
            <a:ext cx="961292" cy="1084143"/>
          </a:xfrm>
          <a:prstGeom prst="rect">
            <a:avLst/>
          </a:prstGeom>
        </p:spPr>
      </p:pic>
    </p:spTree>
    <p:extLst>
      <p:ext uri="{BB962C8B-B14F-4D97-AF65-F5344CB8AC3E}">
        <p14:creationId xmlns:p14="http://schemas.microsoft.com/office/powerpoint/2010/main" val="1096996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 with a map&#10;&#10;AI-generated content may be incorrect.">
            <a:extLst>
              <a:ext uri="{FF2B5EF4-FFF2-40B4-BE49-F238E27FC236}">
                <a16:creationId xmlns:a16="http://schemas.microsoft.com/office/drawing/2014/main" id="{5054E075-F8CA-84C7-D2FE-0BA7E13976B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FF14D3-38B3-44A7-A252-7F80D175820F}"/>
              </a:ext>
            </a:extLst>
          </p:cNvPr>
          <p:cNvSpPr>
            <a:spLocks noGrp="1"/>
          </p:cNvSpPr>
          <p:nvPr>
            <p:ph type="title"/>
          </p:nvPr>
        </p:nvSpPr>
        <p:spPr>
          <a:xfrm>
            <a:off x="6407767" y="1066955"/>
            <a:ext cx="4352109" cy="4449761"/>
          </a:xfrm>
        </p:spPr>
        <p:txBody>
          <a:bodyPr>
            <a:normAutofit/>
          </a:bodyPr>
          <a:lstStyle/>
          <a:p>
            <a:r>
              <a:rPr lang="en-US" sz="1800" dirty="0">
                <a:latin typeface="+mn-lt"/>
              </a:rPr>
              <a:t>After selecting your payment type, please enter your account information.</a:t>
            </a:r>
          </a:p>
        </p:txBody>
      </p:sp>
      <p:pic>
        <p:nvPicPr>
          <p:cNvPr id="5" name="Content Placeholder 4">
            <a:extLst>
              <a:ext uri="{FF2B5EF4-FFF2-40B4-BE49-F238E27FC236}">
                <a16:creationId xmlns:a16="http://schemas.microsoft.com/office/drawing/2014/main" id="{ADCFDF19-F4D7-44C6-9235-0455CFF3206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32179" y="1066955"/>
            <a:ext cx="5363821" cy="4449762"/>
          </a:xfrm>
        </p:spPr>
      </p:pic>
      <p:sp>
        <p:nvSpPr>
          <p:cNvPr id="6" name="TextBox 5">
            <a:extLst>
              <a:ext uri="{FF2B5EF4-FFF2-40B4-BE49-F238E27FC236}">
                <a16:creationId xmlns:a16="http://schemas.microsoft.com/office/drawing/2014/main" id="{F5DB5F3D-D691-C487-7380-5CF207B1A30E}"/>
              </a:ext>
            </a:extLst>
          </p:cNvPr>
          <p:cNvSpPr txBox="1"/>
          <p:nvPr/>
        </p:nvSpPr>
        <p:spPr>
          <a:xfrm>
            <a:off x="3008376" y="210312"/>
            <a:ext cx="7865448" cy="646331"/>
          </a:xfrm>
          <a:prstGeom prst="rect">
            <a:avLst/>
          </a:prstGeom>
          <a:noFill/>
        </p:spPr>
        <p:txBody>
          <a:bodyPr wrap="square" rtlCol="0">
            <a:spAutoFit/>
          </a:bodyPr>
          <a:lstStyle/>
          <a:p>
            <a:r>
              <a:rPr lang="en-US" sz="3600" dirty="0">
                <a:latin typeface="Franklin Gothic Medium" panose="020B0603020102020204" pitchFamily="34" charset="0"/>
              </a:rPr>
              <a:t>Entering Invoice Data: Bank Details</a:t>
            </a:r>
          </a:p>
        </p:txBody>
      </p:sp>
      <p:pic>
        <p:nvPicPr>
          <p:cNvPr id="8" name="Picture 7" descr="A blue star with text&#10;&#10;AI-generated content may be incorrect.">
            <a:extLst>
              <a:ext uri="{FF2B5EF4-FFF2-40B4-BE49-F238E27FC236}">
                <a16:creationId xmlns:a16="http://schemas.microsoft.com/office/drawing/2014/main" id="{CEB6C291-536E-AD8C-F850-DA99B29D70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7" y="5669280"/>
            <a:ext cx="961292" cy="1084143"/>
          </a:xfrm>
          <a:prstGeom prst="rect">
            <a:avLst/>
          </a:prstGeom>
        </p:spPr>
      </p:pic>
    </p:spTree>
    <p:extLst>
      <p:ext uri="{BB962C8B-B14F-4D97-AF65-F5344CB8AC3E}">
        <p14:creationId xmlns:p14="http://schemas.microsoft.com/office/powerpoint/2010/main" val="931624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 with a map&#10;&#10;AI-generated content may be incorrect.">
            <a:extLst>
              <a:ext uri="{FF2B5EF4-FFF2-40B4-BE49-F238E27FC236}">
                <a16:creationId xmlns:a16="http://schemas.microsoft.com/office/drawing/2014/main" id="{779A0C39-1752-83FB-C068-D30ED8AE0F2B}"/>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83977786-8837-4B24-AE38-DD208318A1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86521" y="1231864"/>
            <a:ext cx="7232621" cy="5521559"/>
          </a:xfrm>
          <a:prstGeom prst="rect">
            <a:avLst/>
          </a:prstGeom>
        </p:spPr>
      </p:pic>
      <p:sp>
        <p:nvSpPr>
          <p:cNvPr id="6" name="Content Placeholder 5">
            <a:extLst>
              <a:ext uri="{FF2B5EF4-FFF2-40B4-BE49-F238E27FC236}">
                <a16:creationId xmlns:a16="http://schemas.microsoft.com/office/drawing/2014/main" id="{8EB1E53B-A5CB-4077-9395-452C696EDD14}"/>
              </a:ext>
            </a:extLst>
          </p:cNvPr>
          <p:cNvSpPr>
            <a:spLocks noGrp="1"/>
          </p:cNvSpPr>
          <p:nvPr>
            <p:ph idx="1"/>
          </p:nvPr>
        </p:nvSpPr>
        <p:spPr>
          <a:xfrm>
            <a:off x="8706895" y="3709289"/>
            <a:ext cx="3279648" cy="1018159"/>
          </a:xfrm>
        </p:spPr>
        <p:txBody>
          <a:bodyPr>
            <a:normAutofit/>
          </a:bodyPr>
          <a:lstStyle/>
          <a:p>
            <a:pPr marL="0" indent="0">
              <a:buNone/>
            </a:pPr>
            <a:r>
              <a:rPr lang="en-US" sz="1800" dirty="0"/>
              <a:t>Enter the date on which you want the payment made and the amount you want to pay.</a:t>
            </a:r>
          </a:p>
        </p:txBody>
      </p:sp>
      <p:cxnSp>
        <p:nvCxnSpPr>
          <p:cNvPr id="10" name="Straight Arrow Connector 9">
            <a:extLst>
              <a:ext uri="{FF2B5EF4-FFF2-40B4-BE49-F238E27FC236}">
                <a16:creationId xmlns:a16="http://schemas.microsoft.com/office/drawing/2014/main" id="{05B3164A-147B-4D7B-A58C-A3EFAE2BD0B1}"/>
              </a:ext>
            </a:extLst>
          </p:cNvPr>
          <p:cNvCxnSpPr>
            <a:cxnSpLocks/>
          </p:cNvCxnSpPr>
          <p:nvPr/>
        </p:nvCxnSpPr>
        <p:spPr>
          <a:xfrm flipH="1">
            <a:off x="3924583" y="4066794"/>
            <a:ext cx="4700016" cy="1193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2D9491B-1EBE-4B91-A9FF-F2B7996DBB8E}"/>
              </a:ext>
            </a:extLst>
          </p:cNvPr>
          <p:cNvCxnSpPr>
            <a:cxnSpLocks/>
          </p:cNvCxnSpPr>
          <p:nvPr/>
        </p:nvCxnSpPr>
        <p:spPr>
          <a:xfrm flipH="1">
            <a:off x="3883435" y="4423120"/>
            <a:ext cx="4782312" cy="1472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383F2B5-6E79-2CE9-FBE0-DA7F47D5D0FE}"/>
              </a:ext>
            </a:extLst>
          </p:cNvPr>
          <p:cNvSpPr txBox="1"/>
          <p:nvPr/>
        </p:nvSpPr>
        <p:spPr>
          <a:xfrm>
            <a:off x="2413874" y="299932"/>
            <a:ext cx="8571259" cy="646331"/>
          </a:xfrm>
          <a:prstGeom prst="rect">
            <a:avLst/>
          </a:prstGeom>
          <a:noFill/>
        </p:spPr>
        <p:txBody>
          <a:bodyPr wrap="square" rtlCol="0">
            <a:spAutoFit/>
          </a:bodyPr>
          <a:lstStyle/>
          <a:p>
            <a:r>
              <a:rPr lang="en-US" sz="3600" dirty="0">
                <a:latin typeface="Franklin Gothic Medium" panose="020B0603020102020204" pitchFamily="34" charset="0"/>
              </a:rPr>
              <a:t>Entering Invoice Data: Payment Details</a:t>
            </a:r>
          </a:p>
        </p:txBody>
      </p:sp>
      <p:pic>
        <p:nvPicPr>
          <p:cNvPr id="13" name="Picture 12" descr="A blue star with text&#10;&#10;AI-generated content may be incorrect.">
            <a:extLst>
              <a:ext uri="{FF2B5EF4-FFF2-40B4-BE49-F238E27FC236}">
                <a16:creationId xmlns:a16="http://schemas.microsoft.com/office/drawing/2014/main" id="{46D4EF91-4FFA-7EAF-A09A-3E7D17A46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7" y="5669280"/>
            <a:ext cx="961292" cy="1084143"/>
          </a:xfrm>
          <a:prstGeom prst="rect">
            <a:avLst/>
          </a:prstGeom>
        </p:spPr>
      </p:pic>
    </p:spTree>
    <p:extLst>
      <p:ext uri="{BB962C8B-B14F-4D97-AF65-F5344CB8AC3E}">
        <p14:creationId xmlns:p14="http://schemas.microsoft.com/office/powerpoint/2010/main" val="179859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background with a map&#10;&#10;AI-generated content may be incorrect.">
            <a:extLst>
              <a:ext uri="{FF2B5EF4-FFF2-40B4-BE49-F238E27FC236}">
                <a16:creationId xmlns:a16="http://schemas.microsoft.com/office/drawing/2014/main" id="{CC122E7E-B666-898A-5909-500976176056}"/>
              </a:ext>
            </a:extLst>
          </p:cNvPr>
          <p:cNvPicPr>
            <a:picLocks noChangeAspect="1"/>
          </p:cNvPicPr>
          <p:nvPr/>
        </p:nvPicPr>
        <p:blipFill>
          <a:blip r:embed="rId2"/>
          <a:stretch>
            <a:fillRect/>
          </a:stretch>
        </p:blipFill>
        <p:spPr>
          <a:xfrm>
            <a:off x="0" y="0"/>
            <a:ext cx="12192000" cy="6858000"/>
          </a:xfrm>
          <a:prstGeom prst="rect">
            <a:avLst/>
          </a:prstGeom>
        </p:spPr>
      </p:pic>
      <p:pic>
        <p:nvPicPr>
          <p:cNvPr id="5" name="Content Placeholder 4">
            <a:extLst>
              <a:ext uri="{FF2B5EF4-FFF2-40B4-BE49-F238E27FC236}">
                <a16:creationId xmlns:a16="http://schemas.microsoft.com/office/drawing/2014/main" id="{4471F4E3-49F8-4292-84C1-0694836B072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078274" y="1027323"/>
            <a:ext cx="6362239" cy="5480009"/>
          </a:xfrm>
        </p:spPr>
      </p:pic>
      <p:sp>
        <p:nvSpPr>
          <p:cNvPr id="6" name="TextBox 5">
            <a:extLst>
              <a:ext uri="{FF2B5EF4-FFF2-40B4-BE49-F238E27FC236}">
                <a16:creationId xmlns:a16="http://schemas.microsoft.com/office/drawing/2014/main" id="{882107DE-5B4B-4129-8D70-2039DFB2E6D1}"/>
              </a:ext>
            </a:extLst>
          </p:cNvPr>
          <p:cNvSpPr txBox="1"/>
          <p:nvPr/>
        </p:nvSpPr>
        <p:spPr>
          <a:xfrm>
            <a:off x="8163607" y="3675888"/>
            <a:ext cx="3200400" cy="1200329"/>
          </a:xfrm>
          <a:prstGeom prst="rect">
            <a:avLst/>
          </a:prstGeom>
          <a:noFill/>
        </p:spPr>
        <p:txBody>
          <a:bodyPr wrap="square" rtlCol="0">
            <a:spAutoFit/>
          </a:bodyPr>
          <a:lstStyle/>
          <a:p>
            <a:r>
              <a:rPr lang="en-US" dirty="0"/>
              <a:t>Review payment details, then click ‘Confirm’ to make the payment, ‘Edit’ to make any changes, or ‘Cancel’</a:t>
            </a:r>
          </a:p>
        </p:txBody>
      </p:sp>
      <p:cxnSp>
        <p:nvCxnSpPr>
          <p:cNvPr id="8" name="Straight Arrow Connector 7">
            <a:extLst>
              <a:ext uri="{FF2B5EF4-FFF2-40B4-BE49-F238E27FC236}">
                <a16:creationId xmlns:a16="http://schemas.microsoft.com/office/drawing/2014/main" id="{8481FB15-6B43-48FA-8D18-E4618BDEFDD1}"/>
              </a:ext>
            </a:extLst>
          </p:cNvPr>
          <p:cNvCxnSpPr>
            <a:cxnSpLocks/>
          </p:cNvCxnSpPr>
          <p:nvPr/>
        </p:nvCxnSpPr>
        <p:spPr>
          <a:xfrm flipH="1">
            <a:off x="2026100" y="4471416"/>
            <a:ext cx="5892604" cy="1505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4C7A4EF-302F-742E-2D32-EAB8FE855BF1}"/>
              </a:ext>
            </a:extLst>
          </p:cNvPr>
          <p:cNvSpPr txBox="1"/>
          <p:nvPr/>
        </p:nvSpPr>
        <p:spPr>
          <a:xfrm>
            <a:off x="2852928" y="190496"/>
            <a:ext cx="8511079" cy="646331"/>
          </a:xfrm>
          <a:prstGeom prst="rect">
            <a:avLst/>
          </a:prstGeom>
          <a:noFill/>
        </p:spPr>
        <p:txBody>
          <a:bodyPr wrap="square" rtlCol="0">
            <a:spAutoFit/>
          </a:bodyPr>
          <a:lstStyle/>
          <a:p>
            <a:r>
              <a:rPr lang="en-US" sz="3600" dirty="0">
                <a:latin typeface="Franklin Gothic Medium" panose="020B0603020102020204" pitchFamily="34" charset="0"/>
              </a:rPr>
              <a:t>Entering Invoice Data: Review Payment</a:t>
            </a:r>
          </a:p>
        </p:txBody>
      </p:sp>
      <p:pic>
        <p:nvPicPr>
          <p:cNvPr id="10" name="Picture 9" descr="A blue star with text&#10;&#10;AI-generated content may be incorrect.">
            <a:extLst>
              <a:ext uri="{FF2B5EF4-FFF2-40B4-BE49-F238E27FC236}">
                <a16:creationId xmlns:a16="http://schemas.microsoft.com/office/drawing/2014/main" id="{4F4FC5B2-D394-2264-4058-6B40266BD3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7" y="5669280"/>
            <a:ext cx="961292" cy="1084143"/>
          </a:xfrm>
          <a:prstGeom prst="rect">
            <a:avLst/>
          </a:prstGeom>
        </p:spPr>
      </p:pic>
    </p:spTree>
    <p:extLst>
      <p:ext uri="{BB962C8B-B14F-4D97-AF65-F5344CB8AC3E}">
        <p14:creationId xmlns:p14="http://schemas.microsoft.com/office/powerpoint/2010/main" val="2875629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background with a map&#10;&#10;AI-generated content may be incorrect.">
            <a:extLst>
              <a:ext uri="{FF2B5EF4-FFF2-40B4-BE49-F238E27FC236}">
                <a16:creationId xmlns:a16="http://schemas.microsoft.com/office/drawing/2014/main" id="{92CE1B2B-F111-7D3E-DD64-5EBAB0DF5D8D}"/>
              </a:ext>
            </a:extLst>
          </p:cNvPr>
          <p:cNvPicPr>
            <a:picLocks noChangeAspect="1"/>
          </p:cNvPicPr>
          <p:nvPr/>
        </p:nvPicPr>
        <p:blipFill>
          <a:blip r:embed="rId2"/>
          <a:stretch>
            <a:fillRect/>
          </a:stretch>
        </p:blipFill>
        <p:spPr>
          <a:xfrm>
            <a:off x="0" y="0"/>
            <a:ext cx="12192000" cy="6858000"/>
          </a:xfrm>
          <a:prstGeom prst="rect">
            <a:avLst/>
          </a:prstGeom>
        </p:spPr>
      </p:pic>
      <p:pic>
        <p:nvPicPr>
          <p:cNvPr id="5" name="Content Placeholder 4">
            <a:extLst>
              <a:ext uri="{FF2B5EF4-FFF2-40B4-BE49-F238E27FC236}">
                <a16:creationId xmlns:a16="http://schemas.microsoft.com/office/drawing/2014/main" id="{4D414114-9372-4065-A548-41BDA7A5D86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114705" y="1110417"/>
            <a:ext cx="6884111" cy="5643006"/>
          </a:xfrm>
        </p:spPr>
      </p:pic>
      <p:sp>
        <p:nvSpPr>
          <p:cNvPr id="6" name="TextBox 5">
            <a:extLst>
              <a:ext uri="{FF2B5EF4-FFF2-40B4-BE49-F238E27FC236}">
                <a16:creationId xmlns:a16="http://schemas.microsoft.com/office/drawing/2014/main" id="{737E74D9-08CF-4D07-B4D6-742129D99AAD}"/>
              </a:ext>
            </a:extLst>
          </p:cNvPr>
          <p:cNvSpPr txBox="1"/>
          <p:nvPr/>
        </p:nvSpPr>
        <p:spPr>
          <a:xfrm>
            <a:off x="8144257" y="3429000"/>
            <a:ext cx="2596896" cy="2308324"/>
          </a:xfrm>
          <a:prstGeom prst="rect">
            <a:avLst/>
          </a:prstGeom>
          <a:noFill/>
        </p:spPr>
        <p:txBody>
          <a:bodyPr wrap="square" rtlCol="0">
            <a:spAutoFit/>
          </a:bodyPr>
          <a:lstStyle/>
          <a:p>
            <a:r>
              <a:rPr lang="en-US" dirty="0"/>
              <a:t>The last page shows the details of the payment. You may print or save the page. An email with the payment details will be sent to the email address entered on the first screen.</a:t>
            </a:r>
          </a:p>
        </p:txBody>
      </p:sp>
      <p:sp>
        <p:nvSpPr>
          <p:cNvPr id="4" name="TextBox 3">
            <a:extLst>
              <a:ext uri="{FF2B5EF4-FFF2-40B4-BE49-F238E27FC236}">
                <a16:creationId xmlns:a16="http://schemas.microsoft.com/office/drawing/2014/main" id="{54D1D0CF-3DC7-E4A1-94D4-3C205DE26649}"/>
              </a:ext>
            </a:extLst>
          </p:cNvPr>
          <p:cNvSpPr txBox="1"/>
          <p:nvPr/>
        </p:nvSpPr>
        <p:spPr>
          <a:xfrm>
            <a:off x="2734056" y="301752"/>
            <a:ext cx="8321040" cy="646331"/>
          </a:xfrm>
          <a:prstGeom prst="rect">
            <a:avLst/>
          </a:prstGeom>
          <a:noFill/>
        </p:spPr>
        <p:txBody>
          <a:bodyPr wrap="square" rtlCol="0">
            <a:spAutoFit/>
          </a:bodyPr>
          <a:lstStyle/>
          <a:p>
            <a:r>
              <a:rPr lang="en-US" sz="3600" dirty="0">
                <a:latin typeface="Franklin Gothic Medium" panose="020B0603020102020204" pitchFamily="34" charset="0"/>
              </a:rPr>
              <a:t>Entering Invoice Details: Confirmation</a:t>
            </a:r>
          </a:p>
        </p:txBody>
      </p:sp>
      <p:pic>
        <p:nvPicPr>
          <p:cNvPr id="8" name="Picture 7" descr="A blue star with text&#10;&#10;AI-generated content may be incorrect.">
            <a:extLst>
              <a:ext uri="{FF2B5EF4-FFF2-40B4-BE49-F238E27FC236}">
                <a16:creationId xmlns:a16="http://schemas.microsoft.com/office/drawing/2014/main" id="{C965C101-0D2F-4323-5633-2F0F53C5B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7" y="5669280"/>
            <a:ext cx="961292" cy="1084143"/>
          </a:xfrm>
          <a:prstGeom prst="rect">
            <a:avLst/>
          </a:prstGeom>
        </p:spPr>
      </p:pic>
    </p:spTree>
    <p:extLst>
      <p:ext uri="{BB962C8B-B14F-4D97-AF65-F5344CB8AC3E}">
        <p14:creationId xmlns:p14="http://schemas.microsoft.com/office/powerpoint/2010/main" val="454029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307</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Franklin Gothic Medium</vt:lpstr>
      <vt:lpstr>Office Theme</vt:lpstr>
      <vt:lpstr>Public Employees Insurance Program</vt:lpstr>
      <vt:lpstr>Accessing the Premium Payment Site</vt:lpstr>
      <vt:lpstr>PowerPoint Presentation</vt:lpstr>
      <vt:lpstr>PowerPoint Presentation</vt:lpstr>
      <vt:lpstr>After selecting your payment type, please enter your account information.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 Public Employees Insurance Program (PEIP)</dc:title>
  <dc:creator>Anderson, Scott L (MMB)</dc:creator>
  <cp:lastModifiedBy>Dan Byrne</cp:lastModifiedBy>
  <cp:revision>14</cp:revision>
  <cp:lastPrinted>2020-06-17T14:03:43Z</cp:lastPrinted>
  <dcterms:created xsi:type="dcterms:W3CDTF">2020-05-28T15:25:25Z</dcterms:created>
  <dcterms:modified xsi:type="dcterms:W3CDTF">2025-08-29T15:52:05Z</dcterms:modified>
</cp:coreProperties>
</file>