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2.jpg" ContentType="image/jpeg"/>
  <Override PartName="/ppt/media/image13.jpg" ContentType="image/jpeg"/>
  <Override PartName="/ppt/media/image1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93" r:id="rId3"/>
    <p:sldId id="258" r:id="rId4"/>
    <p:sldId id="314" r:id="rId5"/>
    <p:sldId id="295" r:id="rId6"/>
    <p:sldId id="299" r:id="rId7"/>
    <p:sldId id="296" r:id="rId8"/>
    <p:sldId id="297" r:id="rId9"/>
    <p:sldId id="300" r:id="rId10"/>
    <p:sldId id="301" r:id="rId11"/>
    <p:sldId id="276" r:id="rId12"/>
    <p:sldId id="305" r:id="rId13"/>
    <p:sldId id="307" r:id="rId14"/>
    <p:sldId id="306" r:id="rId15"/>
    <p:sldId id="308" r:id="rId16"/>
    <p:sldId id="281" r:id="rId17"/>
    <p:sldId id="310" r:id="rId18"/>
    <p:sldId id="311" r:id="rId19"/>
    <p:sldId id="312" r:id="rId20"/>
    <p:sldId id="313" r:id="rId21"/>
    <p:sldId id="287" r:id="rId22"/>
    <p:sldId id="315" r:id="rId23"/>
    <p:sldId id="320" r:id="rId24"/>
    <p:sldId id="302" r:id="rId25"/>
    <p:sldId id="291" r:id="rId26"/>
    <p:sldId id="316" r:id="rId27"/>
    <p:sldId id="319" r:id="rId28"/>
    <p:sldId id="317" r:id="rId29"/>
    <p:sldId id="31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895"/>
    <a:srgbClr val="549FB5"/>
    <a:srgbClr val="09728A"/>
    <a:srgbClr val="156082"/>
    <a:srgbClr val="D1E8ED"/>
    <a:srgbClr val="539FB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053" autoAdjust="0"/>
  </p:normalViewPr>
  <p:slideViewPr>
    <p:cSldViewPr snapToGrid="0">
      <p:cViewPr varScale="1">
        <p:scale>
          <a:sx n="101" d="100"/>
          <a:sy n="101" d="100"/>
        </p:scale>
        <p:origin x="3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F851F-E2E5-480F-B337-3ADB4495CB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8DB359E-454E-412F-8A5D-41C0F23A1F6F}">
      <dgm:prSet/>
      <dgm:spPr/>
      <dgm:t>
        <a:bodyPr/>
        <a:lstStyle/>
        <a:p>
          <a:pPr>
            <a:lnSpc>
              <a:spcPct val="100000"/>
            </a:lnSpc>
          </a:pPr>
          <a:r>
            <a:rPr lang="en-US" b="1" dirty="0"/>
            <a:t>Step 1: Choose Your Plan Level</a:t>
          </a:r>
          <a:endParaRPr lang="en-US" dirty="0"/>
        </a:p>
      </dgm:t>
    </dgm:pt>
    <dgm:pt modelId="{F6F04D5E-ADFA-4FBF-A220-FC2EBFE2FE05}" type="parTrans" cxnId="{5023AB6D-BEAA-4E07-9BF8-913E4B1CDDB5}">
      <dgm:prSet/>
      <dgm:spPr/>
      <dgm:t>
        <a:bodyPr/>
        <a:lstStyle/>
        <a:p>
          <a:endParaRPr lang="en-US"/>
        </a:p>
      </dgm:t>
    </dgm:pt>
    <dgm:pt modelId="{329D2AA9-295D-4840-8F34-1560163B0AEC}" type="sibTrans" cxnId="{5023AB6D-BEAA-4E07-9BF8-913E4B1CDDB5}">
      <dgm:prSet/>
      <dgm:spPr/>
      <dgm:t>
        <a:bodyPr/>
        <a:lstStyle/>
        <a:p>
          <a:endParaRPr lang="en-US"/>
        </a:p>
      </dgm:t>
    </dgm:pt>
    <dgm:pt modelId="{D3FE9863-E579-44D8-A57F-70E6227A2F84}">
      <dgm:prSet/>
      <dgm:spPr/>
      <dgm:t>
        <a:bodyPr/>
        <a:lstStyle/>
        <a:p>
          <a:pPr>
            <a:lnSpc>
              <a:spcPct val="100000"/>
            </a:lnSpc>
          </a:pPr>
          <a:r>
            <a:rPr lang="en-US" b="1" dirty="0">
              <a:solidFill>
                <a:srgbClr val="156082"/>
              </a:solidFill>
            </a:rPr>
            <a:t>Advantage High Plan</a:t>
          </a:r>
          <a:endParaRPr lang="en-US" dirty="0">
            <a:solidFill>
              <a:srgbClr val="156082"/>
            </a:solidFill>
          </a:endParaRPr>
        </a:p>
      </dgm:t>
    </dgm:pt>
    <dgm:pt modelId="{980FD350-72B6-461E-BAFA-DFCAFFC31392}" type="parTrans" cxnId="{6D55158F-40CB-4052-92E4-9ECD9C58CDDC}">
      <dgm:prSet/>
      <dgm:spPr/>
      <dgm:t>
        <a:bodyPr/>
        <a:lstStyle/>
        <a:p>
          <a:endParaRPr lang="en-US"/>
        </a:p>
      </dgm:t>
    </dgm:pt>
    <dgm:pt modelId="{4A6B946D-5FEC-4A5D-8DB4-24E5016F27EC}" type="sibTrans" cxnId="{6D55158F-40CB-4052-92E4-9ECD9C58CDDC}">
      <dgm:prSet/>
      <dgm:spPr/>
      <dgm:t>
        <a:bodyPr/>
        <a:lstStyle/>
        <a:p>
          <a:endParaRPr lang="en-US"/>
        </a:p>
      </dgm:t>
    </dgm:pt>
    <dgm:pt modelId="{B89A65A9-0BC9-4287-BE7A-0BA315F8AB36}">
      <dgm:prSet/>
      <dgm:spPr/>
      <dgm:t>
        <a:bodyPr/>
        <a:lstStyle/>
        <a:p>
          <a:pPr>
            <a:lnSpc>
              <a:spcPct val="100000"/>
            </a:lnSpc>
          </a:pPr>
          <a:r>
            <a:rPr lang="en-US" b="1" dirty="0">
              <a:solidFill>
                <a:srgbClr val="156082"/>
              </a:solidFill>
            </a:rPr>
            <a:t>HSA-Compatible Plan</a:t>
          </a:r>
          <a:endParaRPr lang="en-US" dirty="0">
            <a:solidFill>
              <a:srgbClr val="156082"/>
            </a:solidFill>
          </a:endParaRPr>
        </a:p>
      </dgm:t>
    </dgm:pt>
    <dgm:pt modelId="{07E29B78-99D3-4EFE-81F3-B6A73EA8C574}" type="parTrans" cxnId="{B7D66713-2D98-4F39-9DFB-C6579F1C5E89}">
      <dgm:prSet/>
      <dgm:spPr/>
      <dgm:t>
        <a:bodyPr/>
        <a:lstStyle/>
        <a:p>
          <a:endParaRPr lang="en-US"/>
        </a:p>
      </dgm:t>
    </dgm:pt>
    <dgm:pt modelId="{315B416E-1396-42C0-8E08-C34147250441}" type="sibTrans" cxnId="{B7D66713-2D98-4F39-9DFB-C6579F1C5E89}">
      <dgm:prSet/>
      <dgm:spPr/>
      <dgm:t>
        <a:bodyPr/>
        <a:lstStyle/>
        <a:p>
          <a:endParaRPr lang="en-US"/>
        </a:p>
      </dgm:t>
    </dgm:pt>
    <dgm:pt modelId="{4CF1C3B4-B1F5-48DA-B47E-BF98B8A68D70}">
      <dgm:prSet/>
      <dgm:spPr/>
      <dgm:t>
        <a:bodyPr/>
        <a:lstStyle/>
        <a:p>
          <a:pPr>
            <a:lnSpc>
              <a:spcPct val="100000"/>
            </a:lnSpc>
          </a:pPr>
          <a:r>
            <a:rPr lang="en-US" b="1" dirty="0"/>
            <a:t>Step 2: Choose Your Network Carrier</a:t>
          </a:r>
          <a:endParaRPr lang="en-US" dirty="0"/>
        </a:p>
      </dgm:t>
    </dgm:pt>
    <dgm:pt modelId="{0EC70E3F-F093-4E8C-8A0A-185BF1F67305}" type="parTrans" cxnId="{873CB7AE-36F7-45F4-8D0B-1CCB4C19A253}">
      <dgm:prSet/>
      <dgm:spPr/>
      <dgm:t>
        <a:bodyPr/>
        <a:lstStyle/>
        <a:p>
          <a:endParaRPr lang="en-US"/>
        </a:p>
      </dgm:t>
    </dgm:pt>
    <dgm:pt modelId="{8CA255AD-C1ED-457D-9A74-632B892B58F8}" type="sibTrans" cxnId="{873CB7AE-36F7-45F4-8D0B-1CCB4C19A253}">
      <dgm:prSet/>
      <dgm:spPr/>
      <dgm:t>
        <a:bodyPr/>
        <a:lstStyle/>
        <a:p>
          <a:endParaRPr lang="en-US"/>
        </a:p>
      </dgm:t>
    </dgm:pt>
    <dgm:pt modelId="{2DD50E93-C74D-43CA-96FD-988F59D425D2}">
      <dgm:prSet/>
      <dgm:spPr/>
      <dgm:t>
        <a:bodyPr/>
        <a:lstStyle/>
        <a:p>
          <a:pPr>
            <a:lnSpc>
              <a:spcPct val="100000"/>
            </a:lnSpc>
          </a:pPr>
          <a:r>
            <a:rPr lang="en-US" b="1" dirty="0">
              <a:solidFill>
                <a:srgbClr val="156082"/>
              </a:solidFill>
            </a:rPr>
            <a:t>HealthPartners</a:t>
          </a:r>
          <a:endParaRPr lang="en-US" dirty="0">
            <a:solidFill>
              <a:srgbClr val="156082"/>
            </a:solidFill>
          </a:endParaRPr>
        </a:p>
      </dgm:t>
    </dgm:pt>
    <dgm:pt modelId="{1B5795B9-3E61-44DE-AAA7-9E55F9933AC7}" type="parTrans" cxnId="{F55042CD-0B1E-44F0-8F6C-C009DD9833B4}">
      <dgm:prSet/>
      <dgm:spPr/>
      <dgm:t>
        <a:bodyPr/>
        <a:lstStyle/>
        <a:p>
          <a:endParaRPr lang="en-US"/>
        </a:p>
      </dgm:t>
    </dgm:pt>
    <dgm:pt modelId="{D1E9928B-8DCF-4F0C-BA92-26B45EA9BFCF}" type="sibTrans" cxnId="{F55042CD-0B1E-44F0-8F6C-C009DD9833B4}">
      <dgm:prSet/>
      <dgm:spPr/>
      <dgm:t>
        <a:bodyPr/>
        <a:lstStyle/>
        <a:p>
          <a:endParaRPr lang="en-US"/>
        </a:p>
      </dgm:t>
    </dgm:pt>
    <dgm:pt modelId="{70EC8F0B-9866-4F8D-9F1F-FCB43AD5CB42}">
      <dgm:prSet/>
      <dgm:spPr/>
      <dgm:t>
        <a:bodyPr/>
        <a:lstStyle/>
        <a:p>
          <a:pPr>
            <a:lnSpc>
              <a:spcPct val="100000"/>
            </a:lnSpc>
          </a:pPr>
          <a:r>
            <a:rPr lang="en-US" b="1" dirty="0">
              <a:solidFill>
                <a:srgbClr val="156082"/>
              </a:solidFill>
            </a:rPr>
            <a:t>Blue Cross Blue Shield</a:t>
          </a:r>
          <a:endParaRPr lang="en-US" dirty="0">
            <a:solidFill>
              <a:srgbClr val="156082"/>
            </a:solidFill>
          </a:endParaRPr>
        </a:p>
      </dgm:t>
    </dgm:pt>
    <dgm:pt modelId="{BE5832F4-41C7-4C2A-85CB-C25C72C77150}" type="parTrans" cxnId="{64119A11-5D2C-43E2-BF75-F4898E4BE232}">
      <dgm:prSet/>
      <dgm:spPr/>
      <dgm:t>
        <a:bodyPr/>
        <a:lstStyle/>
        <a:p>
          <a:endParaRPr lang="en-US"/>
        </a:p>
      </dgm:t>
    </dgm:pt>
    <dgm:pt modelId="{BF348DDD-A68D-46B7-A68E-5C1B1299CA09}" type="sibTrans" cxnId="{64119A11-5D2C-43E2-BF75-F4898E4BE232}">
      <dgm:prSet/>
      <dgm:spPr/>
      <dgm:t>
        <a:bodyPr/>
        <a:lstStyle/>
        <a:p>
          <a:endParaRPr lang="en-US"/>
        </a:p>
      </dgm:t>
    </dgm:pt>
    <dgm:pt modelId="{56D4F62E-8A7F-496C-B35F-CDC83DA3868E}">
      <dgm:prSet/>
      <dgm:spPr/>
      <dgm:t>
        <a:bodyPr/>
        <a:lstStyle/>
        <a:p>
          <a:pPr>
            <a:lnSpc>
              <a:spcPct val="100000"/>
            </a:lnSpc>
          </a:pPr>
          <a:r>
            <a:rPr lang="en-US" b="1"/>
            <a:t>Step 3: Choose Your Primary Care Clinic (PCC)</a:t>
          </a:r>
          <a:endParaRPr lang="en-US"/>
        </a:p>
      </dgm:t>
    </dgm:pt>
    <dgm:pt modelId="{98247A2C-F5A9-437D-942A-C213C6689E99}" type="parTrans" cxnId="{91B2AD90-917B-44C4-A42E-C274D5DE8EC4}">
      <dgm:prSet/>
      <dgm:spPr/>
      <dgm:t>
        <a:bodyPr/>
        <a:lstStyle/>
        <a:p>
          <a:endParaRPr lang="en-US"/>
        </a:p>
      </dgm:t>
    </dgm:pt>
    <dgm:pt modelId="{8548A25C-DE1C-45F1-93D2-939CBDD59477}" type="sibTrans" cxnId="{91B2AD90-917B-44C4-A42E-C274D5DE8EC4}">
      <dgm:prSet/>
      <dgm:spPr/>
      <dgm:t>
        <a:bodyPr/>
        <a:lstStyle/>
        <a:p>
          <a:endParaRPr lang="en-US"/>
        </a:p>
      </dgm:t>
    </dgm:pt>
    <dgm:pt modelId="{21AA9091-22BC-4EF3-926D-723E82E12B5D}" type="pres">
      <dgm:prSet presAssocID="{874F851F-E2E5-480F-B337-3ADB4495CB68}" presName="root" presStyleCnt="0">
        <dgm:presLayoutVars>
          <dgm:dir/>
          <dgm:resizeHandles val="exact"/>
        </dgm:presLayoutVars>
      </dgm:prSet>
      <dgm:spPr/>
    </dgm:pt>
    <dgm:pt modelId="{6BAB96DC-2A0C-4D21-AFB5-91620DEC6952}" type="pres">
      <dgm:prSet presAssocID="{98DB359E-454E-412F-8A5D-41C0F23A1F6F}" presName="compNode" presStyleCnt="0"/>
      <dgm:spPr/>
    </dgm:pt>
    <dgm:pt modelId="{C9514363-764F-44F4-985B-E5ECAC4C9486}" type="pres">
      <dgm:prSet presAssocID="{98DB359E-454E-412F-8A5D-41C0F23A1F6F}" presName="bgRect" presStyleLbl="bgShp" presStyleIdx="0" presStyleCnt="3" custLinFactNeighborX="3501"/>
      <dgm:spPr/>
    </dgm:pt>
    <dgm:pt modelId="{A7B6D6D1-8262-4222-BB95-16C02F9C80FB}" type="pres">
      <dgm:prSet presAssocID="{98DB359E-454E-412F-8A5D-41C0F23A1F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8BDE2CF9-4623-41AC-A3D5-523D09E454E4}" type="pres">
      <dgm:prSet presAssocID="{98DB359E-454E-412F-8A5D-41C0F23A1F6F}" presName="spaceRect" presStyleCnt="0"/>
      <dgm:spPr/>
    </dgm:pt>
    <dgm:pt modelId="{D117EA17-C434-4B69-A56F-0205A02BC22F}" type="pres">
      <dgm:prSet presAssocID="{98DB359E-454E-412F-8A5D-41C0F23A1F6F}" presName="parTx" presStyleLbl="revTx" presStyleIdx="0" presStyleCnt="5">
        <dgm:presLayoutVars>
          <dgm:chMax val="0"/>
          <dgm:chPref val="0"/>
        </dgm:presLayoutVars>
      </dgm:prSet>
      <dgm:spPr/>
    </dgm:pt>
    <dgm:pt modelId="{FCA8CD2B-B977-4829-8283-066B0D01033A}" type="pres">
      <dgm:prSet presAssocID="{98DB359E-454E-412F-8A5D-41C0F23A1F6F}" presName="desTx" presStyleLbl="revTx" presStyleIdx="1" presStyleCnt="5" custScaleX="77621" custLinFactNeighborX="11190" custLinFactNeighborY="1471">
        <dgm:presLayoutVars/>
      </dgm:prSet>
      <dgm:spPr/>
    </dgm:pt>
    <dgm:pt modelId="{0E5283F0-1836-4252-BA7D-77B8920186E6}" type="pres">
      <dgm:prSet presAssocID="{329D2AA9-295D-4840-8F34-1560163B0AEC}" presName="sibTrans" presStyleCnt="0"/>
      <dgm:spPr/>
    </dgm:pt>
    <dgm:pt modelId="{F452CD98-30EE-40E3-9E04-A38FB75BBD59}" type="pres">
      <dgm:prSet presAssocID="{4CF1C3B4-B1F5-48DA-B47E-BF98B8A68D70}" presName="compNode" presStyleCnt="0"/>
      <dgm:spPr/>
    </dgm:pt>
    <dgm:pt modelId="{CD8C68B8-D597-4482-BABC-1C9CBCFD54CF}" type="pres">
      <dgm:prSet presAssocID="{4CF1C3B4-B1F5-48DA-B47E-BF98B8A68D70}" presName="bgRect" presStyleLbl="bgShp" presStyleIdx="1" presStyleCnt="3" custLinFactNeighborY="3956"/>
      <dgm:spPr/>
    </dgm:pt>
    <dgm:pt modelId="{38BA64DD-5B5E-4587-9F01-2776594F2F89}" type="pres">
      <dgm:prSet presAssocID="{4CF1C3B4-B1F5-48DA-B47E-BF98B8A68D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8F6926B1-70A1-4D14-A278-3AF7EC62E630}" type="pres">
      <dgm:prSet presAssocID="{4CF1C3B4-B1F5-48DA-B47E-BF98B8A68D70}" presName="spaceRect" presStyleCnt="0"/>
      <dgm:spPr/>
    </dgm:pt>
    <dgm:pt modelId="{A864D6FE-4FB8-44E9-94D2-379760182489}" type="pres">
      <dgm:prSet presAssocID="{4CF1C3B4-B1F5-48DA-B47E-BF98B8A68D70}" presName="parTx" presStyleLbl="revTx" presStyleIdx="2" presStyleCnt="5" custScaleX="118096" custLinFactNeighborX="9537" custLinFactNeighborY="1788">
        <dgm:presLayoutVars>
          <dgm:chMax val="0"/>
          <dgm:chPref val="0"/>
        </dgm:presLayoutVars>
      </dgm:prSet>
      <dgm:spPr/>
    </dgm:pt>
    <dgm:pt modelId="{74A62794-472D-4DA4-A88A-DAD6A960599E}" type="pres">
      <dgm:prSet presAssocID="{4CF1C3B4-B1F5-48DA-B47E-BF98B8A68D70}" presName="desTx" presStyleLbl="revTx" presStyleIdx="3" presStyleCnt="5" custScaleX="77559" custLinFactNeighborX="11221" custLinFactNeighborY="1788">
        <dgm:presLayoutVars/>
      </dgm:prSet>
      <dgm:spPr/>
    </dgm:pt>
    <dgm:pt modelId="{0A797457-CED0-4851-8FA9-D80E190F2D79}" type="pres">
      <dgm:prSet presAssocID="{8CA255AD-C1ED-457D-9A74-632B892B58F8}" presName="sibTrans" presStyleCnt="0"/>
      <dgm:spPr/>
    </dgm:pt>
    <dgm:pt modelId="{5BF3A607-2F9B-45D5-99E1-543D89B2FBD3}" type="pres">
      <dgm:prSet presAssocID="{56D4F62E-8A7F-496C-B35F-CDC83DA3868E}" presName="compNode" presStyleCnt="0"/>
      <dgm:spPr/>
    </dgm:pt>
    <dgm:pt modelId="{68B78679-8294-4A27-8CDF-275BFF409A94}" type="pres">
      <dgm:prSet presAssocID="{56D4F62E-8A7F-496C-B35F-CDC83DA3868E}" presName="bgRect" presStyleLbl="bgShp" presStyleIdx="2" presStyleCnt="3"/>
      <dgm:spPr/>
    </dgm:pt>
    <dgm:pt modelId="{68B1D4CE-3A91-46ED-AB38-FA0F99220FA9}" type="pres">
      <dgm:prSet presAssocID="{56D4F62E-8A7F-496C-B35F-CDC83DA386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spital"/>
        </a:ext>
      </dgm:extLst>
    </dgm:pt>
    <dgm:pt modelId="{102C5CDB-FFAF-48C2-92ED-AC871AE70FDC}" type="pres">
      <dgm:prSet presAssocID="{56D4F62E-8A7F-496C-B35F-CDC83DA3868E}" presName="spaceRect" presStyleCnt="0"/>
      <dgm:spPr/>
    </dgm:pt>
    <dgm:pt modelId="{88E6823B-79D6-4E24-857F-FFDA99870E55}" type="pres">
      <dgm:prSet presAssocID="{56D4F62E-8A7F-496C-B35F-CDC83DA3868E}" presName="parTx" presStyleLbl="revTx" presStyleIdx="4" presStyleCnt="5">
        <dgm:presLayoutVars>
          <dgm:chMax val="0"/>
          <dgm:chPref val="0"/>
        </dgm:presLayoutVars>
      </dgm:prSet>
      <dgm:spPr/>
    </dgm:pt>
  </dgm:ptLst>
  <dgm:cxnLst>
    <dgm:cxn modelId="{D4881B05-1283-4B84-9FB4-C9072D2BB9CE}" type="presOf" srcId="{B89A65A9-0BC9-4287-BE7A-0BA315F8AB36}" destId="{FCA8CD2B-B977-4829-8283-066B0D01033A}" srcOrd="0" destOrd="1" presId="urn:microsoft.com/office/officeart/2018/2/layout/IconVerticalSolidList"/>
    <dgm:cxn modelId="{64119A11-5D2C-43E2-BF75-F4898E4BE232}" srcId="{4CF1C3B4-B1F5-48DA-B47E-BF98B8A68D70}" destId="{70EC8F0B-9866-4F8D-9F1F-FCB43AD5CB42}" srcOrd="1" destOrd="0" parTransId="{BE5832F4-41C7-4C2A-85CB-C25C72C77150}" sibTransId="{BF348DDD-A68D-46B7-A68E-5C1B1299CA09}"/>
    <dgm:cxn modelId="{B7D66713-2D98-4F39-9DFB-C6579F1C5E89}" srcId="{98DB359E-454E-412F-8A5D-41C0F23A1F6F}" destId="{B89A65A9-0BC9-4287-BE7A-0BA315F8AB36}" srcOrd="1" destOrd="0" parTransId="{07E29B78-99D3-4EFE-81F3-B6A73EA8C574}" sibTransId="{315B416E-1396-42C0-8E08-C34147250441}"/>
    <dgm:cxn modelId="{5023AB6D-BEAA-4E07-9BF8-913E4B1CDDB5}" srcId="{874F851F-E2E5-480F-B337-3ADB4495CB68}" destId="{98DB359E-454E-412F-8A5D-41C0F23A1F6F}" srcOrd="0" destOrd="0" parTransId="{F6F04D5E-ADFA-4FBF-A220-FC2EBFE2FE05}" sibTransId="{329D2AA9-295D-4840-8F34-1560163B0AEC}"/>
    <dgm:cxn modelId="{D595D16D-8D27-46E4-B97A-91D7D5BA271E}" type="presOf" srcId="{4CF1C3B4-B1F5-48DA-B47E-BF98B8A68D70}" destId="{A864D6FE-4FB8-44E9-94D2-379760182489}" srcOrd="0" destOrd="0" presId="urn:microsoft.com/office/officeart/2018/2/layout/IconVerticalSolidList"/>
    <dgm:cxn modelId="{D7907271-CE50-48E9-AB34-C9B2203864BD}" type="presOf" srcId="{98DB359E-454E-412F-8A5D-41C0F23A1F6F}" destId="{D117EA17-C434-4B69-A56F-0205A02BC22F}" srcOrd="0" destOrd="0" presId="urn:microsoft.com/office/officeart/2018/2/layout/IconVerticalSolidList"/>
    <dgm:cxn modelId="{AA55FF8A-232F-465B-854F-3EF4AE0264A6}" type="presOf" srcId="{D3FE9863-E579-44D8-A57F-70E6227A2F84}" destId="{FCA8CD2B-B977-4829-8283-066B0D01033A}" srcOrd="0" destOrd="0" presId="urn:microsoft.com/office/officeart/2018/2/layout/IconVerticalSolidList"/>
    <dgm:cxn modelId="{6D55158F-40CB-4052-92E4-9ECD9C58CDDC}" srcId="{98DB359E-454E-412F-8A5D-41C0F23A1F6F}" destId="{D3FE9863-E579-44D8-A57F-70E6227A2F84}" srcOrd="0" destOrd="0" parTransId="{980FD350-72B6-461E-BAFA-DFCAFFC31392}" sibTransId="{4A6B946D-5FEC-4A5D-8DB4-24E5016F27EC}"/>
    <dgm:cxn modelId="{91B2AD90-917B-44C4-A42E-C274D5DE8EC4}" srcId="{874F851F-E2E5-480F-B337-3ADB4495CB68}" destId="{56D4F62E-8A7F-496C-B35F-CDC83DA3868E}" srcOrd="2" destOrd="0" parTransId="{98247A2C-F5A9-437D-942A-C213C6689E99}" sibTransId="{8548A25C-DE1C-45F1-93D2-939CBDD59477}"/>
    <dgm:cxn modelId="{873CB7AE-36F7-45F4-8D0B-1CCB4C19A253}" srcId="{874F851F-E2E5-480F-B337-3ADB4495CB68}" destId="{4CF1C3B4-B1F5-48DA-B47E-BF98B8A68D70}" srcOrd="1" destOrd="0" parTransId="{0EC70E3F-F093-4E8C-8A0A-185BF1F67305}" sibTransId="{8CA255AD-C1ED-457D-9A74-632B892B58F8}"/>
    <dgm:cxn modelId="{EE5BD0BF-170B-4539-810F-6C222A491D43}" type="presOf" srcId="{2DD50E93-C74D-43CA-96FD-988F59D425D2}" destId="{74A62794-472D-4DA4-A88A-DAD6A960599E}" srcOrd="0" destOrd="0" presId="urn:microsoft.com/office/officeart/2018/2/layout/IconVerticalSolidList"/>
    <dgm:cxn modelId="{77D0CCCC-FDEF-46EA-9BB3-18E462A32AD2}" type="presOf" srcId="{56D4F62E-8A7F-496C-B35F-CDC83DA3868E}" destId="{88E6823B-79D6-4E24-857F-FFDA99870E55}" srcOrd="0" destOrd="0" presId="urn:microsoft.com/office/officeart/2018/2/layout/IconVerticalSolidList"/>
    <dgm:cxn modelId="{F55042CD-0B1E-44F0-8F6C-C009DD9833B4}" srcId="{4CF1C3B4-B1F5-48DA-B47E-BF98B8A68D70}" destId="{2DD50E93-C74D-43CA-96FD-988F59D425D2}" srcOrd="0" destOrd="0" parTransId="{1B5795B9-3E61-44DE-AAA7-9E55F9933AC7}" sibTransId="{D1E9928B-8DCF-4F0C-BA92-26B45EA9BFCF}"/>
    <dgm:cxn modelId="{EC55BFCD-DC2D-4133-AD6C-EBC5D40BFA73}" type="presOf" srcId="{70EC8F0B-9866-4F8D-9F1F-FCB43AD5CB42}" destId="{74A62794-472D-4DA4-A88A-DAD6A960599E}" srcOrd="0" destOrd="1" presId="urn:microsoft.com/office/officeart/2018/2/layout/IconVerticalSolidList"/>
    <dgm:cxn modelId="{032B75E0-701F-411C-9991-542D2A2CAC2F}" type="presOf" srcId="{874F851F-E2E5-480F-B337-3ADB4495CB68}" destId="{21AA9091-22BC-4EF3-926D-723E82E12B5D}" srcOrd="0" destOrd="0" presId="urn:microsoft.com/office/officeart/2018/2/layout/IconVerticalSolidList"/>
    <dgm:cxn modelId="{19B44E09-F643-4A9E-B22D-784E6F7B468B}" type="presParOf" srcId="{21AA9091-22BC-4EF3-926D-723E82E12B5D}" destId="{6BAB96DC-2A0C-4D21-AFB5-91620DEC6952}" srcOrd="0" destOrd="0" presId="urn:microsoft.com/office/officeart/2018/2/layout/IconVerticalSolidList"/>
    <dgm:cxn modelId="{6F5A9DAA-3B3E-4047-ACB6-412A39E7CCE1}" type="presParOf" srcId="{6BAB96DC-2A0C-4D21-AFB5-91620DEC6952}" destId="{C9514363-764F-44F4-985B-E5ECAC4C9486}" srcOrd="0" destOrd="0" presId="urn:microsoft.com/office/officeart/2018/2/layout/IconVerticalSolidList"/>
    <dgm:cxn modelId="{767AE8DB-C9F9-4C43-B78E-257A6B7DA0D1}" type="presParOf" srcId="{6BAB96DC-2A0C-4D21-AFB5-91620DEC6952}" destId="{A7B6D6D1-8262-4222-BB95-16C02F9C80FB}" srcOrd="1" destOrd="0" presId="urn:microsoft.com/office/officeart/2018/2/layout/IconVerticalSolidList"/>
    <dgm:cxn modelId="{D80A0750-6794-4D19-902E-A735BEF0F625}" type="presParOf" srcId="{6BAB96DC-2A0C-4D21-AFB5-91620DEC6952}" destId="{8BDE2CF9-4623-41AC-A3D5-523D09E454E4}" srcOrd="2" destOrd="0" presId="urn:microsoft.com/office/officeart/2018/2/layout/IconVerticalSolidList"/>
    <dgm:cxn modelId="{4700A95A-4EDF-4F35-9604-AA5E888002C8}" type="presParOf" srcId="{6BAB96DC-2A0C-4D21-AFB5-91620DEC6952}" destId="{D117EA17-C434-4B69-A56F-0205A02BC22F}" srcOrd="3" destOrd="0" presId="urn:microsoft.com/office/officeart/2018/2/layout/IconVerticalSolidList"/>
    <dgm:cxn modelId="{BFC570E3-1700-49C8-86FA-0504A6DF7882}" type="presParOf" srcId="{6BAB96DC-2A0C-4D21-AFB5-91620DEC6952}" destId="{FCA8CD2B-B977-4829-8283-066B0D01033A}" srcOrd="4" destOrd="0" presId="urn:microsoft.com/office/officeart/2018/2/layout/IconVerticalSolidList"/>
    <dgm:cxn modelId="{4A67FDEA-A5EF-468F-B590-3D4013B2569B}" type="presParOf" srcId="{21AA9091-22BC-4EF3-926D-723E82E12B5D}" destId="{0E5283F0-1836-4252-BA7D-77B8920186E6}" srcOrd="1" destOrd="0" presId="urn:microsoft.com/office/officeart/2018/2/layout/IconVerticalSolidList"/>
    <dgm:cxn modelId="{F9490828-76B1-46B9-B1E1-63A098BE5D90}" type="presParOf" srcId="{21AA9091-22BC-4EF3-926D-723E82E12B5D}" destId="{F452CD98-30EE-40E3-9E04-A38FB75BBD59}" srcOrd="2" destOrd="0" presId="urn:microsoft.com/office/officeart/2018/2/layout/IconVerticalSolidList"/>
    <dgm:cxn modelId="{B38D3CD4-4619-49AD-9157-268F0C0CEA66}" type="presParOf" srcId="{F452CD98-30EE-40E3-9E04-A38FB75BBD59}" destId="{CD8C68B8-D597-4482-BABC-1C9CBCFD54CF}" srcOrd="0" destOrd="0" presId="urn:microsoft.com/office/officeart/2018/2/layout/IconVerticalSolidList"/>
    <dgm:cxn modelId="{CB04C6E0-25E3-4317-8CBC-A8D7CF67EADE}" type="presParOf" srcId="{F452CD98-30EE-40E3-9E04-A38FB75BBD59}" destId="{38BA64DD-5B5E-4587-9F01-2776594F2F89}" srcOrd="1" destOrd="0" presId="urn:microsoft.com/office/officeart/2018/2/layout/IconVerticalSolidList"/>
    <dgm:cxn modelId="{EBE42F4C-38FE-4E82-B154-58DD2163411A}" type="presParOf" srcId="{F452CD98-30EE-40E3-9E04-A38FB75BBD59}" destId="{8F6926B1-70A1-4D14-A278-3AF7EC62E630}" srcOrd="2" destOrd="0" presId="urn:microsoft.com/office/officeart/2018/2/layout/IconVerticalSolidList"/>
    <dgm:cxn modelId="{941EE16A-8C2B-4D10-8FAE-DDEFE9EA7FD7}" type="presParOf" srcId="{F452CD98-30EE-40E3-9E04-A38FB75BBD59}" destId="{A864D6FE-4FB8-44E9-94D2-379760182489}" srcOrd="3" destOrd="0" presId="urn:microsoft.com/office/officeart/2018/2/layout/IconVerticalSolidList"/>
    <dgm:cxn modelId="{B3EED2C1-82B3-4D01-8AD6-8EB434275DC2}" type="presParOf" srcId="{F452CD98-30EE-40E3-9E04-A38FB75BBD59}" destId="{74A62794-472D-4DA4-A88A-DAD6A960599E}" srcOrd="4" destOrd="0" presId="urn:microsoft.com/office/officeart/2018/2/layout/IconVerticalSolidList"/>
    <dgm:cxn modelId="{00480F0E-A522-430B-B37C-2E18B9426DA0}" type="presParOf" srcId="{21AA9091-22BC-4EF3-926D-723E82E12B5D}" destId="{0A797457-CED0-4851-8FA9-D80E190F2D79}" srcOrd="3" destOrd="0" presId="urn:microsoft.com/office/officeart/2018/2/layout/IconVerticalSolidList"/>
    <dgm:cxn modelId="{B7F3A0B0-30E0-42D5-99DF-8D5D42255148}" type="presParOf" srcId="{21AA9091-22BC-4EF3-926D-723E82E12B5D}" destId="{5BF3A607-2F9B-45D5-99E1-543D89B2FBD3}" srcOrd="4" destOrd="0" presId="urn:microsoft.com/office/officeart/2018/2/layout/IconVerticalSolidList"/>
    <dgm:cxn modelId="{247CBD88-8556-4150-9D54-B60D6FA3B2D4}" type="presParOf" srcId="{5BF3A607-2F9B-45D5-99E1-543D89B2FBD3}" destId="{68B78679-8294-4A27-8CDF-275BFF409A94}" srcOrd="0" destOrd="0" presId="urn:microsoft.com/office/officeart/2018/2/layout/IconVerticalSolidList"/>
    <dgm:cxn modelId="{A58B1875-6B6C-4F54-9749-155BBA642579}" type="presParOf" srcId="{5BF3A607-2F9B-45D5-99E1-543D89B2FBD3}" destId="{68B1D4CE-3A91-46ED-AB38-FA0F99220FA9}" srcOrd="1" destOrd="0" presId="urn:microsoft.com/office/officeart/2018/2/layout/IconVerticalSolidList"/>
    <dgm:cxn modelId="{A6FD2F9A-12E9-44B0-94D9-90FBF7FC2792}" type="presParOf" srcId="{5BF3A607-2F9B-45D5-99E1-543D89B2FBD3}" destId="{102C5CDB-FFAF-48C2-92ED-AC871AE70FDC}" srcOrd="2" destOrd="0" presId="urn:microsoft.com/office/officeart/2018/2/layout/IconVerticalSolidList"/>
    <dgm:cxn modelId="{AF5DE2D9-3ED1-4AC5-901C-34FAF4D8D2EE}" type="presParOf" srcId="{5BF3A607-2F9B-45D5-99E1-543D89B2FBD3}" destId="{88E6823B-79D6-4E24-857F-FFDA99870E5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14363-764F-44F4-985B-E5ECAC4C9486}">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B6D6D1-8262-4222-BB95-16C02F9C80F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7EA17-C434-4B69-A56F-0205A02BC22F}">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dirty="0"/>
            <a:t>Step 1: Choose Your Plan Level</a:t>
          </a:r>
          <a:endParaRPr lang="en-US" sz="2500" kern="1200" dirty="0"/>
        </a:p>
      </dsp:txBody>
      <dsp:txXfrm>
        <a:off x="1435590" y="531"/>
        <a:ext cx="4732020" cy="1242935"/>
      </dsp:txXfrm>
    </dsp:sp>
    <dsp:sp modelId="{FCA8CD2B-B977-4829-8283-066B0D01033A}">
      <dsp:nvSpPr>
        <dsp:cNvPr id="0" name=""/>
        <dsp:cNvSpPr/>
      </dsp:nvSpPr>
      <dsp:spPr>
        <a:xfrm>
          <a:off x="7140647" y="18814"/>
          <a:ext cx="3374952"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156082"/>
              </a:solidFill>
            </a:rPr>
            <a:t>Advantage High Plan</a:t>
          </a:r>
          <a:endParaRPr lang="en-US" sz="1800" kern="1200" dirty="0">
            <a:solidFill>
              <a:srgbClr val="156082"/>
            </a:solidFill>
          </a:endParaRPr>
        </a:p>
        <a:p>
          <a:pPr marL="0" lvl="0" indent="0" algn="l" defTabSz="800100">
            <a:lnSpc>
              <a:spcPct val="100000"/>
            </a:lnSpc>
            <a:spcBef>
              <a:spcPct val="0"/>
            </a:spcBef>
            <a:spcAft>
              <a:spcPct val="35000"/>
            </a:spcAft>
            <a:buNone/>
          </a:pPr>
          <a:r>
            <a:rPr lang="en-US" sz="1800" b="1" kern="1200" dirty="0">
              <a:solidFill>
                <a:srgbClr val="156082"/>
              </a:solidFill>
            </a:rPr>
            <a:t>HSA-Compatible Plan</a:t>
          </a:r>
          <a:endParaRPr lang="en-US" sz="1800" kern="1200" dirty="0">
            <a:solidFill>
              <a:srgbClr val="156082"/>
            </a:solidFill>
          </a:endParaRPr>
        </a:p>
      </dsp:txBody>
      <dsp:txXfrm>
        <a:off x="7140647" y="18814"/>
        <a:ext cx="3374952" cy="1242935"/>
      </dsp:txXfrm>
    </dsp:sp>
    <dsp:sp modelId="{CD8C68B8-D597-4482-BABC-1C9CBCFD54CF}">
      <dsp:nvSpPr>
        <dsp:cNvPr id="0" name=""/>
        <dsp:cNvSpPr/>
      </dsp:nvSpPr>
      <dsp:spPr>
        <a:xfrm>
          <a:off x="0" y="160337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BA64DD-5B5E-4587-9F01-2776594F2F8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4D6FE-4FB8-44E9-94D2-379760182489}">
      <dsp:nvSpPr>
        <dsp:cNvPr id="0" name=""/>
        <dsp:cNvSpPr/>
      </dsp:nvSpPr>
      <dsp:spPr>
        <a:xfrm>
          <a:off x="1458730" y="1576424"/>
          <a:ext cx="558832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dirty="0"/>
            <a:t>Step 2: Choose Your Network Carrier</a:t>
          </a:r>
          <a:endParaRPr lang="en-US" sz="2500" kern="1200" dirty="0"/>
        </a:p>
      </dsp:txBody>
      <dsp:txXfrm>
        <a:off x="1458730" y="1576424"/>
        <a:ext cx="5588326" cy="1242935"/>
      </dsp:txXfrm>
    </dsp:sp>
    <dsp:sp modelId="{74A62794-472D-4DA4-A88A-DAD6A960599E}">
      <dsp:nvSpPr>
        <dsp:cNvPr id="0" name=""/>
        <dsp:cNvSpPr/>
      </dsp:nvSpPr>
      <dsp:spPr>
        <a:xfrm>
          <a:off x="7143343" y="1576424"/>
          <a:ext cx="337225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156082"/>
              </a:solidFill>
            </a:rPr>
            <a:t>HealthPartners</a:t>
          </a:r>
          <a:endParaRPr lang="en-US" sz="1800" kern="1200" dirty="0">
            <a:solidFill>
              <a:srgbClr val="156082"/>
            </a:solidFill>
          </a:endParaRPr>
        </a:p>
        <a:p>
          <a:pPr marL="0" lvl="0" indent="0" algn="l" defTabSz="800100">
            <a:lnSpc>
              <a:spcPct val="100000"/>
            </a:lnSpc>
            <a:spcBef>
              <a:spcPct val="0"/>
            </a:spcBef>
            <a:spcAft>
              <a:spcPct val="35000"/>
            </a:spcAft>
            <a:buNone/>
          </a:pPr>
          <a:r>
            <a:rPr lang="en-US" sz="1800" b="1" kern="1200" dirty="0">
              <a:solidFill>
                <a:srgbClr val="156082"/>
              </a:solidFill>
            </a:rPr>
            <a:t>Blue Cross Blue Shield</a:t>
          </a:r>
          <a:endParaRPr lang="en-US" sz="1800" kern="1200" dirty="0">
            <a:solidFill>
              <a:srgbClr val="156082"/>
            </a:solidFill>
          </a:endParaRPr>
        </a:p>
      </dsp:txBody>
      <dsp:txXfrm>
        <a:off x="7143343" y="1576424"/>
        <a:ext cx="3372256" cy="1242935"/>
      </dsp:txXfrm>
    </dsp:sp>
    <dsp:sp modelId="{68B78679-8294-4A27-8CDF-275BFF409A94}">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1D4CE-3A91-46ED-AB38-FA0F99220FA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6823B-79D6-4E24-857F-FFDA99870E5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1" kern="1200"/>
            <a:t>Step 3: Choose Your Primary Care Clinic (PCC)</a:t>
          </a:r>
          <a:endParaRPr lang="en-US" sz="25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63373-404B-48B7-B588-DABA42487B8C}"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B95FE-65CA-424E-AEC1-311AE1A46E5A}" type="slidenum">
              <a:rPr lang="en-US" smtClean="0"/>
              <a:t>‹#›</a:t>
            </a:fld>
            <a:endParaRPr lang="en-US"/>
          </a:p>
        </p:txBody>
      </p:sp>
    </p:spTree>
    <p:extLst>
      <p:ext uri="{BB962C8B-B14F-4D97-AF65-F5344CB8AC3E}">
        <p14:creationId xmlns:p14="http://schemas.microsoft.com/office/powerpoint/2010/main" val="234265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95FE-65CA-424E-AEC1-311AE1A46E5A}" type="slidenum">
              <a:rPr lang="en-US" smtClean="0"/>
              <a:t>8</a:t>
            </a:fld>
            <a:endParaRPr lang="en-US"/>
          </a:p>
        </p:txBody>
      </p:sp>
    </p:spTree>
    <p:extLst>
      <p:ext uri="{BB962C8B-B14F-4D97-AF65-F5344CB8AC3E}">
        <p14:creationId xmlns:p14="http://schemas.microsoft.com/office/powerpoint/2010/main" val="289429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95FE-65CA-424E-AEC1-311AE1A46E5A}" type="slidenum">
              <a:rPr lang="en-US" smtClean="0"/>
              <a:t>12</a:t>
            </a:fld>
            <a:endParaRPr lang="en-US"/>
          </a:p>
        </p:txBody>
      </p:sp>
    </p:spTree>
    <p:extLst>
      <p:ext uri="{BB962C8B-B14F-4D97-AF65-F5344CB8AC3E}">
        <p14:creationId xmlns:p14="http://schemas.microsoft.com/office/powerpoint/2010/main" val="32652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95FE-65CA-424E-AEC1-311AE1A46E5A}" type="slidenum">
              <a:rPr lang="en-US" smtClean="0"/>
              <a:t>13</a:t>
            </a:fld>
            <a:endParaRPr lang="en-US"/>
          </a:p>
        </p:txBody>
      </p:sp>
    </p:spTree>
    <p:extLst>
      <p:ext uri="{BB962C8B-B14F-4D97-AF65-F5344CB8AC3E}">
        <p14:creationId xmlns:p14="http://schemas.microsoft.com/office/powerpoint/2010/main" val="78660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95FE-65CA-424E-AEC1-311AE1A46E5A}" type="slidenum">
              <a:rPr lang="en-US" smtClean="0"/>
              <a:t>15</a:t>
            </a:fld>
            <a:endParaRPr lang="en-US"/>
          </a:p>
        </p:txBody>
      </p:sp>
    </p:spTree>
    <p:extLst>
      <p:ext uri="{BB962C8B-B14F-4D97-AF65-F5344CB8AC3E}">
        <p14:creationId xmlns:p14="http://schemas.microsoft.com/office/powerpoint/2010/main" val="929201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95FE-65CA-424E-AEC1-311AE1A46E5A}" type="slidenum">
              <a:rPr lang="en-US" smtClean="0"/>
              <a:t>19</a:t>
            </a:fld>
            <a:endParaRPr lang="en-US"/>
          </a:p>
        </p:txBody>
      </p:sp>
    </p:spTree>
    <p:extLst>
      <p:ext uri="{BB962C8B-B14F-4D97-AF65-F5344CB8AC3E}">
        <p14:creationId xmlns:p14="http://schemas.microsoft.com/office/powerpoint/2010/main" val="94146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B95FE-65CA-424E-AEC1-311AE1A46E5A}" type="slidenum">
              <a:rPr lang="en-US" smtClean="0"/>
              <a:t>25</a:t>
            </a:fld>
            <a:endParaRPr lang="en-US"/>
          </a:p>
        </p:txBody>
      </p:sp>
    </p:spTree>
    <p:extLst>
      <p:ext uri="{BB962C8B-B14F-4D97-AF65-F5344CB8AC3E}">
        <p14:creationId xmlns:p14="http://schemas.microsoft.com/office/powerpoint/2010/main" val="60349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7E2BD-DD19-36AC-07C5-AA97D9B9D0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389944-8B1D-2DB4-9785-D402EAC94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ADD28-3F1C-31BE-EE52-B2DE3CA4BFEA}"/>
              </a:ext>
            </a:extLst>
          </p:cNvPr>
          <p:cNvSpPr>
            <a:spLocks noGrp="1"/>
          </p:cNvSpPr>
          <p:nvPr>
            <p:ph type="dt" sz="half" idx="10"/>
          </p:nvPr>
        </p:nvSpPr>
        <p:spPr/>
        <p:txBody>
          <a:bodyPr/>
          <a:lstStyle/>
          <a:p>
            <a:fld id="{AFA38F89-AAF0-48C7-B6D3-E92C236DC972}" type="datetime1">
              <a:rPr lang="en-US" smtClean="0"/>
              <a:t>9/17/2025</a:t>
            </a:fld>
            <a:endParaRPr lang="en-US" dirty="0"/>
          </a:p>
        </p:txBody>
      </p:sp>
      <p:sp>
        <p:nvSpPr>
          <p:cNvPr id="5" name="Footer Placeholder 4">
            <a:extLst>
              <a:ext uri="{FF2B5EF4-FFF2-40B4-BE49-F238E27FC236}">
                <a16:creationId xmlns:a16="http://schemas.microsoft.com/office/drawing/2014/main" id="{7484C9F6-7FD8-70D2-2D34-788F33D236B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849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DF92-8258-F857-1BA3-8203F6956C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C0CE82-83B9-587C-6B56-3D68E28A74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64F1-9225-0B14-E654-831DC399AC76}"/>
              </a:ext>
            </a:extLst>
          </p:cNvPr>
          <p:cNvSpPr>
            <a:spLocks noGrp="1"/>
          </p:cNvSpPr>
          <p:nvPr>
            <p:ph type="dt" sz="half" idx="10"/>
          </p:nvPr>
        </p:nvSpPr>
        <p:spPr/>
        <p:txBody>
          <a:bodyPr/>
          <a:lstStyle/>
          <a:p>
            <a:fld id="{A7ABE29D-C986-4431-B87E-40FD1F15F60A}" type="datetime1">
              <a:rPr lang="en-US" smtClean="0"/>
              <a:t>9/17/2025</a:t>
            </a:fld>
            <a:endParaRPr lang="en-US"/>
          </a:p>
        </p:txBody>
      </p:sp>
      <p:sp>
        <p:nvSpPr>
          <p:cNvPr id="5" name="Footer Placeholder 4">
            <a:extLst>
              <a:ext uri="{FF2B5EF4-FFF2-40B4-BE49-F238E27FC236}">
                <a16:creationId xmlns:a16="http://schemas.microsoft.com/office/drawing/2014/main" id="{0D01EA41-0F64-B699-185F-7C4F9D034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F90E25-05F6-E92F-A573-33CA2AFC450C}"/>
              </a:ext>
            </a:extLst>
          </p:cNvPr>
          <p:cNvSpPr>
            <a:spLocks noGrp="1"/>
          </p:cNvSpPr>
          <p:nvPr>
            <p:ph type="sldNum" sz="quarter" idx="12"/>
          </p:nvPr>
        </p:nvSpPr>
        <p:spPr/>
        <p:txBody>
          <a:bodyPr/>
          <a:lstStyle/>
          <a:p>
            <a:fld id="{5C3D24CE-B799-43C5-BDA5-D68A2E97152F}" type="slidenum">
              <a:rPr lang="en-US" smtClean="0"/>
              <a:t>‹#›</a:t>
            </a:fld>
            <a:endParaRPr lang="en-US"/>
          </a:p>
        </p:txBody>
      </p:sp>
    </p:spTree>
    <p:extLst>
      <p:ext uri="{BB962C8B-B14F-4D97-AF65-F5344CB8AC3E}">
        <p14:creationId xmlns:p14="http://schemas.microsoft.com/office/powerpoint/2010/main" val="142341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AF341-ED8C-58DE-0D7F-841AC415C2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7C8149-F405-138F-316C-7201DDA36F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595AF-4922-D66E-59F8-B94EE1E13497}"/>
              </a:ext>
            </a:extLst>
          </p:cNvPr>
          <p:cNvSpPr>
            <a:spLocks noGrp="1"/>
          </p:cNvSpPr>
          <p:nvPr>
            <p:ph type="dt" sz="half" idx="10"/>
          </p:nvPr>
        </p:nvSpPr>
        <p:spPr/>
        <p:txBody>
          <a:bodyPr/>
          <a:lstStyle/>
          <a:p>
            <a:fld id="{D0EA1251-6337-4760-9966-4F22FA2A9DD7}" type="datetime1">
              <a:rPr lang="en-US" smtClean="0"/>
              <a:t>9/17/2025</a:t>
            </a:fld>
            <a:endParaRPr lang="en-US"/>
          </a:p>
        </p:txBody>
      </p:sp>
      <p:sp>
        <p:nvSpPr>
          <p:cNvPr id="5" name="Footer Placeholder 4">
            <a:extLst>
              <a:ext uri="{FF2B5EF4-FFF2-40B4-BE49-F238E27FC236}">
                <a16:creationId xmlns:a16="http://schemas.microsoft.com/office/drawing/2014/main" id="{26BFCE4C-1D36-D75B-4E34-6D450B3B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2BD52-3171-B5B9-FB0E-AB15F1F0A595}"/>
              </a:ext>
            </a:extLst>
          </p:cNvPr>
          <p:cNvSpPr>
            <a:spLocks noGrp="1"/>
          </p:cNvSpPr>
          <p:nvPr>
            <p:ph type="sldNum" sz="quarter" idx="12"/>
          </p:nvPr>
        </p:nvSpPr>
        <p:spPr/>
        <p:txBody>
          <a:bodyPr/>
          <a:lstStyle/>
          <a:p>
            <a:fld id="{5C3D24CE-B799-43C5-BDA5-D68A2E97152F}" type="slidenum">
              <a:rPr lang="en-US" smtClean="0"/>
              <a:t>‹#›</a:t>
            </a:fld>
            <a:endParaRPr lang="en-US"/>
          </a:p>
        </p:txBody>
      </p:sp>
    </p:spTree>
    <p:extLst>
      <p:ext uri="{BB962C8B-B14F-4D97-AF65-F5344CB8AC3E}">
        <p14:creationId xmlns:p14="http://schemas.microsoft.com/office/powerpoint/2010/main" val="40349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DFBD-5200-8015-4E0A-695A41D14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45DFD-4A95-F039-9996-CD972C8284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5FC4D-8C4F-9137-C432-E7CFBB695649}"/>
              </a:ext>
            </a:extLst>
          </p:cNvPr>
          <p:cNvSpPr>
            <a:spLocks noGrp="1"/>
          </p:cNvSpPr>
          <p:nvPr>
            <p:ph type="dt" sz="half" idx="10"/>
          </p:nvPr>
        </p:nvSpPr>
        <p:spPr/>
        <p:txBody>
          <a:bodyPr/>
          <a:lstStyle/>
          <a:p>
            <a:fld id="{4602CC08-C102-4B2E-9BBB-764DCF58A093}" type="datetime1">
              <a:rPr lang="en-US" smtClean="0"/>
              <a:t>9/17/2025</a:t>
            </a:fld>
            <a:endParaRPr lang="en-US"/>
          </a:p>
        </p:txBody>
      </p:sp>
      <p:sp>
        <p:nvSpPr>
          <p:cNvPr id="5" name="Footer Placeholder 4">
            <a:extLst>
              <a:ext uri="{FF2B5EF4-FFF2-40B4-BE49-F238E27FC236}">
                <a16:creationId xmlns:a16="http://schemas.microsoft.com/office/drawing/2014/main" id="{5773A4EE-E3BB-A084-59E6-A29EF8CE4FDC}"/>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70CE9E4-436C-FE8A-BE97-067FAE382B3D}"/>
              </a:ext>
            </a:extLst>
          </p:cNvPr>
          <p:cNvSpPr>
            <a:spLocks noGrp="1"/>
          </p:cNvSpPr>
          <p:nvPr>
            <p:ph type="sldNum" sz="quarter" idx="4"/>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377969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05F-CE17-03B5-5ED9-6C5D16C956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4D292B-3928-9E65-0C77-F1B9C65D27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2CF71C-E107-F429-9D1D-9264F33EA6F0}"/>
              </a:ext>
            </a:extLst>
          </p:cNvPr>
          <p:cNvSpPr>
            <a:spLocks noGrp="1"/>
          </p:cNvSpPr>
          <p:nvPr>
            <p:ph type="dt" sz="half" idx="10"/>
          </p:nvPr>
        </p:nvSpPr>
        <p:spPr/>
        <p:txBody>
          <a:bodyPr/>
          <a:lstStyle/>
          <a:p>
            <a:fld id="{C61049D6-2DAA-4643-9C29-BA18C74A4FD0}" type="datetime1">
              <a:rPr lang="en-US" smtClean="0"/>
              <a:t>9/17/2025</a:t>
            </a:fld>
            <a:endParaRPr lang="en-US"/>
          </a:p>
        </p:txBody>
      </p:sp>
      <p:sp>
        <p:nvSpPr>
          <p:cNvPr id="5" name="Footer Placeholder 4">
            <a:extLst>
              <a:ext uri="{FF2B5EF4-FFF2-40B4-BE49-F238E27FC236}">
                <a16:creationId xmlns:a16="http://schemas.microsoft.com/office/drawing/2014/main" id="{7707C1F9-E754-2CDF-81E8-E2E02AF74976}"/>
              </a:ext>
            </a:extLst>
          </p:cNvPr>
          <p:cNvSpPr>
            <a:spLocks noGrp="1"/>
          </p:cNvSpPr>
          <p:nvPr>
            <p:ph type="ftr" sz="quarter" idx="11"/>
          </p:nvPr>
        </p:nvSpPr>
        <p:spPr/>
        <p:txBody>
          <a:bodyPr/>
          <a:lstStyle/>
          <a:p>
            <a:endParaRPr lang="en-US"/>
          </a:p>
        </p:txBody>
      </p:sp>
      <p:sp>
        <p:nvSpPr>
          <p:cNvPr id="12" name="Slide Number Placeholder 5">
            <a:extLst>
              <a:ext uri="{FF2B5EF4-FFF2-40B4-BE49-F238E27FC236}">
                <a16:creationId xmlns:a16="http://schemas.microsoft.com/office/drawing/2014/main" id="{92B6C246-F6ED-5F1E-3301-C68EEECBEC7F}"/>
              </a:ext>
            </a:extLst>
          </p:cNvPr>
          <p:cNvSpPr>
            <a:spLocks noGrp="1"/>
          </p:cNvSpPr>
          <p:nvPr>
            <p:ph type="sldNum" sz="quarter" idx="4"/>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384690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ADBFB-A7C1-6600-4F21-B1367B7F4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D1D5E-521E-D34A-069A-40518CAF5F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E87C65-D0ED-C08D-17A3-1622D91206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8CBDBA-1034-DED4-0645-25569459976F}"/>
              </a:ext>
            </a:extLst>
          </p:cNvPr>
          <p:cNvSpPr>
            <a:spLocks noGrp="1"/>
          </p:cNvSpPr>
          <p:nvPr>
            <p:ph type="dt" sz="half" idx="10"/>
          </p:nvPr>
        </p:nvSpPr>
        <p:spPr/>
        <p:txBody>
          <a:bodyPr/>
          <a:lstStyle/>
          <a:p>
            <a:fld id="{8401A261-156D-4693-B2D6-1CC27FCD5ABF}" type="datetime1">
              <a:rPr lang="en-US" smtClean="0"/>
              <a:t>9/17/2025</a:t>
            </a:fld>
            <a:endParaRPr lang="en-US"/>
          </a:p>
        </p:txBody>
      </p:sp>
      <p:sp>
        <p:nvSpPr>
          <p:cNvPr id="6" name="Footer Placeholder 5">
            <a:extLst>
              <a:ext uri="{FF2B5EF4-FFF2-40B4-BE49-F238E27FC236}">
                <a16:creationId xmlns:a16="http://schemas.microsoft.com/office/drawing/2014/main" id="{BCCF0BC0-0409-A0FB-E1A8-8891393CE5F3}"/>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20A6AA5F-51FC-62E9-1523-2E1B2DBE4587}"/>
              </a:ext>
            </a:extLst>
          </p:cNvPr>
          <p:cNvSpPr>
            <a:spLocks noGrp="1"/>
          </p:cNvSpPr>
          <p:nvPr>
            <p:ph type="sldNum" sz="quarter" idx="4"/>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398740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52EC-2511-2BA7-A5B7-F31D5D3D0E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9D9CFF-A5F7-038D-BFC2-B15924BDC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B53432-9A32-9BC9-EDDB-B99BB80DA3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38AA42-5512-AF5C-0E0F-B75C12336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41481A-43DA-3A20-0D29-994F2537C3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927212-D642-5115-1524-97F5AE4278B1}"/>
              </a:ext>
            </a:extLst>
          </p:cNvPr>
          <p:cNvSpPr>
            <a:spLocks noGrp="1"/>
          </p:cNvSpPr>
          <p:nvPr>
            <p:ph type="dt" sz="half" idx="10"/>
          </p:nvPr>
        </p:nvSpPr>
        <p:spPr/>
        <p:txBody>
          <a:bodyPr/>
          <a:lstStyle/>
          <a:p>
            <a:fld id="{38009D1C-448E-43DE-8F18-DE8673989B08}" type="datetime1">
              <a:rPr lang="en-US" smtClean="0"/>
              <a:t>9/17/2025</a:t>
            </a:fld>
            <a:endParaRPr lang="en-US"/>
          </a:p>
        </p:txBody>
      </p:sp>
      <p:sp>
        <p:nvSpPr>
          <p:cNvPr id="8" name="Footer Placeholder 7">
            <a:extLst>
              <a:ext uri="{FF2B5EF4-FFF2-40B4-BE49-F238E27FC236}">
                <a16:creationId xmlns:a16="http://schemas.microsoft.com/office/drawing/2014/main" id="{8B4089AA-F51E-0474-A23D-AAA73A5894DB}"/>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16D0F52-3922-878B-A117-7FD0FBC9D9EF}"/>
              </a:ext>
            </a:extLst>
          </p:cNvPr>
          <p:cNvSpPr>
            <a:spLocks noGrp="1"/>
          </p:cNvSpPr>
          <p:nvPr>
            <p:ph type="sldNum" sz="quarter" idx="12"/>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208109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9B25-DD99-19ED-302C-CED93099C5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9DD281-E473-B010-1E2C-1A4BF566F6F5}"/>
              </a:ext>
            </a:extLst>
          </p:cNvPr>
          <p:cNvSpPr>
            <a:spLocks noGrp="1"/>
          </p:cNvSpPr>
          <p:nvPr>
            <p:ph type="dt" sz="half" idx="10"/>
          </p:nvPr>
        </p:nvSpPr>
        <p:spPr/>
        <p:txBody>
          <a:bodyPr/>
          <a:lstStyle/>
          <a:p>
            <a:fld id="{46848F6F-E346-492D-A6A8-93675FD5CD0E}" type="datetime1">
              <a:rPr lang="en-US" smtClean="0"/>
              <a:t>9/17/2025</a:t>
            </a:fld>
            <a:endParaRPr lang="en-US"/>
          </a:p>
        </p:txBody>
      </p:sp>
      <p:sp>
        <p:nvSpPr>
          <p:cNvPr id="4" name="Footer Placeholder 3">
            <a:extLst>
              <a:ext uri="{FF2B5EF4-FFF2-40B4-BE49-F238E27FC236}">
                <a16:creationId xmlns:a16="http://schemas.microsoft.com/office/drawing/2014/main" id="{C6E33311-459E-621B-3EDB-4999DE3FC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59143-DEAF-BD01-6215-64EF7E04EFEF}"/>
              </a:ext>
            </a:extLst>
          </p:cNvPr>
          <p:cNvSpPr>
            <a:spLocks noGrp="1"/>
          </p:cNvSpPr>
          <p:nvPr>
            <p:ph type="sldNum" sz="quarter" idx="4"/>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7768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DE86F-B3BD-69D4-A5AF-BFA6827CC972}"/>
              </a:ext>
            </a:extLst>
          </p:cNvPr>
          <p:cNvSpPr>
            <a:spLocks noGrp="1"/>
          </p:cNvSpPr>
          <p:nvPr>
            <p:ph type="dt" sz="half" idx="10"/>
          </p:nvPr>
        </p:nvSpPr>
        <p:spPr/>
        <p:txBody>
          <a:bodyPr/>
          <a:lstStyle/>
          <a:p>
            <a:fld id="{4FDDDFB3-ECD6-475E-82C9-3DF760B5D811}" type="datetime1">
              <a:rPr lang="en-US" smtClean="0"/>
              <a:t>9/17/2025</a:t>
            </a:fld>
            <a:endParaRPr lang="en-US"/>
          </a:p>
        </p:txBody>
      </p:sp>
      <p:sp>
        <p:nvSpPr>
          <p:cNvPr id="3" name="Footer Placeholder 2">
            <a:extLst>
              <a:ext uri="{FF2B5EF4-FFF2-40B4-BE49-F238E27FC236}">
                <a16:creationId xmlns:a16="http://schemas.microsoft.com/office/drawing/2014/main" id="{D2EB8975-70DB-3CE4-A456-3A78DB254E77}"/>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76859E5E-5398-EF6B-8F9C-4110F8F2D787}"/>
              </a:ext>
            </a:extLst>
          </p:cNvPr>
          <p:cNvSpPr>
            <a:spLocks noGrp="1"/>
          </p:cNvSpPr>
          <p:nvPr>
            <p:ph type="sldNum" sz="quarter" idx="4"/>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202087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488A-AEB3-D624-05CF-AAD5FD0BE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7A21CD-0893-CC92-9AC1-E10BF5D84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886768-9CA0-81A4-35A0-DCD87F263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B0765-77D8-54F8-BF4C-01B4004B6CA2}"/>
              </a:ext>
            </a:extLst>
          </p:cNvPr>
          <p:cNvSpPr>
            <a:spLocks noGrp="1"/>
          </p:cNvSpPr>
          <p:nvPr>
            <p:ph type="dt" sz="half" idx="10"/>
          </p:nvPr>
        </p:nvSpPr>
        <p:spPr/>
        <p:txBody>
          <a:bodyPr/>
          <a:lstStyle/>
          <a:p>
            <a:fld id="{11D8202E-BC05-45BA-9E47-9F0EDB10E570}" type="datetime1">
              <a:rPr lang="en-US" smtClean="0"/>
              <a:t>9/17/2025</a:t>
            </a:fld>
            <a:endParaRPr lang="en-US"/>
          </a:p>
        </p:txBody>
      </p:sp>
      <p:sp>
        <p:nvSpPr>
          <p:cNvPr id="6" name="Footer Placeholder 5">
            <a:extLst>
              <a:ext uri="{FF2B5EF4-FFF2-40B4-BE49-F238E27FC236}">
                <a16:creationId xmlns:a16="http://schemas.microsoft.com/office/drawing/2014/main" id="{393E79FE-6FED-E98D-A66F-DF9136B66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34ADB-7DF5-475F-6BE1-EFB2A9B54524}"/>
              </a:ext>
            </a:extLst>
          </p:cNvPr>
          <p:cNvSpPr>
            <a:spLocks noGrp="1"/>
          </p:cNvSpPr>
          <p:nvPr>
            <p:ph type="sldNum" sz="quarter" idx="12"/>
          </p:nvPr>
        </p:nvSpPr>
        <p:spPr/>
        <p:txBody>
          <a:bodyPr/>
          <a:lstStyle/>
          <a:p>
            <a:fld id="{5C3D24CE-B799-43C5-BDA5-D68A2E97152F}" type="slidenum">
              <a:rPr lang="en-US" smtClean="0"/>
              <a:t>‹#›</a:t>
            </a:fld>
            <a:endParaRPr lang="en-US"/>
          </a:p>
        </p:txBody>
      </p:sp>
    </p:spTree>
    <p:extLst>
      <p:ext uri="{BB962C8B-B14F-4D97-AF65-F5344CB8AC3E}">
        <p14:creationId xmlns:p14="http://schemas.microsoft.com/office/powerpoint/2010/main" val="202238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4AF7-C555-3900-89E2-964F893012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B83EBB-AE95-3B66-271E-533791919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653859-CA49-12F0-20E6-FAA86D38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87D5D-212C-B96B-D3CF-5ECE29C607C7}"/>
              </a:ext>
            </a:extLst>
          </p:cNvPr>
          <p:cNvSpPr>
            <a:spLocks noGrp="1"/>
          </p:cNvSpPr>
          <p:nvPr>
            <p:ph type="dt" sz="half" idx="10"/>
          </p:nvPr>
        </p:nvSpPr>
        <p:spPr/>
        <p:txBody>
          <a:bodyPr/>
          <a:lstStyle/>
          <a:p>
            <a:fld id="{8BD3A4D5-8FA0-4795-AE19-2FD4FF01A0BE}" type="datetime1">
              <a:rPr lang="en-US" smtClean="0"/>
              <a:t>9/17/2025</a:t>
            </a:fld>
            <a:endParaRPr lang="en-US"/>
          </a:p>
        </p:txBody>
      </p:sp>
      <p:sp>
        <p:nvSpPr>
          <p:cNvPr id="6" name="Footer Placeholder 5">
            <a:extLst>
              <a:ext uri="{FF2B5EF4-FFF2-40B4-BE49-F238E27FC236}">
                <a16:creationId xmlns:a16="http://schemas.microsoft.com/office/drawing/2014/main" id="{7B8B0A1F-89A7-1F19-DB78-EEE706F47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8FF11-AF70-3269-C0CD-2020D1A078F2}"/>
              </a:ext>
            </a:extLst>
          </p:cNvPr>
          <p:cNvSpPr>
            <a:spLocks noGrp="1"/>
          </p:cNvSpPr>
          <p:nvPr>
            <p:ph type="sldNum" sz="quarter" idx="12"/>
          </p:nvPr>
        </p:nvSpPr>
        <p:spPr/>
        <p:txBody>
          <a:bodyPr/>
          <a:lstStyle/>
          <a:p>
            <a:fld id="{5C3D24CE-B799-43C5-BDA5-D68A2E97152F}" type="slidenum">
              <a:rPr lang="en-US" smtClean="0"/>
              <a:t>‹#›</a:t>
            </a:fld>
            <a:endParaRPr lang="en-US"/>
          </a:p>
        </p:txBody>
      </p:sp>
    </p:spTree>
    <p:extLst>
      <p:ext uri="{BB962C8B-B14F-4D97-AF65-F5344CB8AC3E}">
        <p14:creationId xmlns:p14="http://schemas.microsoft.com/office/powerpoint/2010/main" val="218557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50F948-1646-8B41-E977-5646DBE50D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46D870-C6A6-5560-4933-4B69FBC43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554BB-6F02-539E-9B41-8C6A03FFF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ACC4B4-72B4-4E04-B1EE-422F47995BDD}" type="datetime1">
              <a:rPr lang="en-US" smtClean="0"/>
              <a:t>9/17/2025</a:t>
            </a:fld>
            <a:endParaRPr lang="en-US"/>
          </a:p>
        </p:txBody>
      </p:sp>
      <p:sp>
        <p:nvSpPr>
          <p:cNvPr id="5" name="Footer Placeholder 4">
            <a:extLst>
              <a:ext uri="{FF2B5EF4-FFF2-40B4-BE49-F238E27FC236}">
                <a16:creationId xmlns:a16="http://schemas.microsoft.com/office/drawing/2014/main" id="{28586069-6DBA-8C9D-CC52-5D505DCDB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65D243-709C-8583-12B1-0DB2FFE38DD8}"/>
              </a:ext>
            </a:extLst>
          </p:cNvPr>
          <p:cNvSpPr>
            <a:spLocks noGrp="1"/>
          </p:cNvSpPr>
          <p:nvPr>
            <p:ph type="sldNum" sz="quarter" idx="4"/>
          </p:nvPr>
        </p:nvSpPr>
        <p:spPr>
          <a:xfrm>
            <a:off x="930280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C3D24CE-B799-43C5-BDA5-D68A2E97152F}" type="slidenum">
              <a:rPr lang="en-US" smtClean="0"/>
              <a:pPr/>
              <a:t>‹#›</a:t>
            </a:fld>
            <a:endParaRPr lang="en-US" dirty="0"/>
          </a:p>
        </p:txBody>
      </p:sp>
    </p:spTree>
    <p:extLst>
      <p:ext uri="{BB962C8B-B14F-4D97-AF65-F5344CB8AC3E}">
        <p14:creationId xmlns:p14="http://schemas.microsoft.com/office/powerpoint/2010/main" val="908846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novomn.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www.innovomn.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ervice@innovomn.com" TargetMode="External"/><Relationship Id="rId2" Type="http://schemas.openxmlformats.org/officeDocument/2006/relationships/hyperlink" Target="http://www.innovomn.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henry@innovomn.com" TargetMode="External"/><Relationship Id="rId3" Type="http://schemas.openxmlformats.org/officeDocument/2006/relationships/image" Target="../media/image2.PNG"/><Relationship Id="rId7" Type="http://schemas.openxmlformats.org/officeDocument/2006/relationships/hyperlink" Target="mailto:dan@innovomn.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shawn@innovomn.com" TargetMode="External"/><Relationship Id="rId5" Type="http://schemas.openxmlformats.org/officeDocument/2006/relationships/hyperlink" Target="http://www.innovomn.com/" TargetMode="External"/><Relationship Id="rId4" Type="http://schemas.openxmlformats.org/officeDocument/2006/relationships/image" Target="../media/image11.PNG"/><Relationship Id="rId9" Type="http://schemas.openxmlformats.org/officeDocument/2006/relationships/hyperlink" Target="mailto:service@innovomn.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mnpeip.com/" TargetMode="External"/><Relationship Id="rId2" Type="http://schemas.openxmlformats.org/officeDocument/2006/relationships/hyperlink" Target="http://www.innovom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novomn.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645E-D684-36D2-2C29-A6929649B198}"/>
              </a:ext>
            </a:extLst>
          </p:cNvPr>
          <p:cNvSpPr>
            <a:spLocks noGrp="1"/>
          </p:cNvSpPr>
          <p:nvPr>
            <p:ph type="ctrTitle"/>
          </p:nvPr>
        </p:nvSpPr>
        <p:spPr/>
        <p:txBody>
          <a:bodyPr anchor="b">
            <a:normAutofit/>
          </a:bodyPr>
          <a:lstStyle/>
          <a:p>
            <a:r>
              <a:rPr lang="en-US" dirty="0"/>
              <a:t>Public Employees </a:t>
            </a:r>
            <a:br>
              <a:rPr lang="en-US" dirty="0"/>
            </a:br>
            <a:r>
              <a:rPr lang="en-US" dirty="0"/>
              <a:t>Insurance Program (PEIP)</a:t>
            </a:r>
          </a:p>
        </p:txBody>
      </p:sp>
      <p:sp>
        <p:nvSpPr>
          <p:cNvPr id="9" name="Subtitle 8">
            <a:extLst>
              <a:ext uri="{FF2B5EF4-FFF2-40B4-BE49-F238E27FC236}">
                <a16:creationId xmlns:a16="http://schemas.microsoft.com/office/drawing/2014/main" id="{28D2AB20-0A5B-7C8E-F087-B090BA82716C}"/>
              </a:ext>
            </a:extLst>
          </p:cNvPr>
          <p:cNvSpPr>
            <a:spLocks noGrp="1"/>
          </p:cNvSpPr>
          <p:nvPr>
            <p:ph type="subTitle" idx="1"/>
          </p:nvPr>
        </p:nvSpPr>
        <p:spPr/>
        <p:txBody>
          <a:bodyPr/>
          <a:lstStyle/>
          <a:p>
            <a:r>
              <a:rPr lang="en-US" dirty="0">
                <a:solidFill>
                  <a:schemeClr val="tx1">
                    <a:lumMod val="50000"/>
                    <a:lumOff val="50000"/>
                  </a:schemeClr>
                </a:solidFill>
              </a:rPr>
              <a:t>2026 Renewal Overview</a:t>
            </a:r>
          </a:p>
          <a:p>
            <a:r>
              <a:rPr lang="en-US" dirty="0">
                <a:solidFill>
                  <a:schemeClr val="tx1">
                    <a:lumMod val="50000"/>
                    <a:lumOff val="50000"/>
                  </a:schemeClr>
                </a:solidFill>
              </a:rPr>
              <a:t>Innovo Benefits Administration</a:t>
            </a:r>
          </a:p>
          <a:p>
            <a:r>
              <a:rPr lang="en-US" dirty="0">
                <a:hlinkClick r:id="rId3"/>
              </a:rPr>
              <a:t>www.innovomn.com</a:t>
            </a:r>
            <a:endParaRPr lang="en-US" dirty="0"/>
          </a:p>
        </p:txBody>
      </p:sp>
      <p:pic>
        <p:nvPicPr>
          <p:cNvPr id="4" name="Picture 3" descr="A blue star with text&#10;&#10;AI-generated content may be incorrect.">
            <a:extLst>
              <a:ext uri="{FF2B5EF4-FFF2-40B4-BE49-F238E27FC236}">
                <a16:creationId xmlns:a16="http://schemas.microsoft.com/office/drawing/2014/main" id="{4ADD0794-0B1B-93C2-FCB3-591B46F02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483" y="5257800"/>
            <a:ext cx="1394517" cy="1394517"/>
          </a:xfrm>
          <a:prstGeom prst="rect">
            <a:avLst/>
          </a:prstGeom>
        </p:spPr>
      </p:pic>
    </p:spTree>
    <p:extLst>
      <p:ext uri="{BB962C8B-B14F-4D97-AF65-F5344CB8AC3E}">
        <p14:creationId xmlns:p14="http://schemas.microsoft.com/office/powerpoint/2010/main" val="143993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23712-BCF2-A114-E4E2-A15C003FB41C}"/>
              </a:ext>
            </a:extLst>
          </p:cNvPr>
          <p:cNvSpPr>
            <a:spLocks noGrp="1"/>
          </p:cNvSpPr>
          <p:nvPr>
            <p:ph type="title"/>
          </p:nvPr>
        </p:nvSpPr>
        <p:spPr/>
        <p:txBody>
          <a:bodyPr/>
          <a:lstStyle/>
          <a:p>
            <a:pPr algn="ctr"/>
            <a:r>
              <a:rPr lang="en-US" dirty="0"/>
              <a:t>Prescription Drug Coverage</a:t>
            </a:r>
          </a:p>
        </p:txBody>
      </p:sp>
      <p:sp>
        <p:nvSpPr>
          <p:cNvPr id="3" name="Content Placeholder 2">
            <a:extLst>
              <a:ext uri="{FF2B5EF4-FFF2-40B4-BE49-F238E27FC236}">
                <a16:creationId xmlns:a16="http://schemas.microsoft.com/office/drawing/2014/main" id="{1EA76C54-5FC6-6B30-D67A-32D5206E75A8}"/>
              </a:ext>
            </a:extLst>
          </p:cNvPr>
          <p:cNvSpPr>
            <a:spLocks noGrp="1"/>
          </p:cNvSpPr>
          <p:nvPr>
            <p:ph idx="1"/>
          </p:nvPr>
        </p:nvSpPr>
        <p:spPr>
          <a:xfrm>
            <a:off x="838200" y="1825625"/>
            <a:ext cx="10600944" cy="4351338"/>
          </a:xfrm>
        </p:spPr>
        <p:txBody>
          <a:bodyPr>
            <a:normAutofit/>
          </a:bodyPr>
          <a:lstStyle/>
          <a:p>
            <a:r>
              <a:rPr lang="en-US" sz="2200" b="1" dirty="0"/>
              <a:t>CVS Caremark</a:t>
            </a:r>
            <a:r>
              <a:rPr lang="en-US" sz="2200" dirty="0"/>
              <a:t> is the pharmacy benefit manager (PBM) for PEIP, serving both HealthPartners and Blue Cross Blue Shield members.</a:t>
            </a:r>
          </a:p>
          <a:p>
            <a:r>
              <a:rPr lang="en-US" sz="2200" dirty="0"/>
              <a:t>Access to a nationwide network of 68,000+ participating retail pharmacies, including both CVS and non-CVS locations.</a:t>
            </a:r>
          </a:p>
          <a:p>
            <a:r>
              <a:rPr lang="en-US" sz="2200" dirty="0"/>
              <a:t>Use the pharmacy locator at </a:t>
            </a:r>
            <a:r>
              <a:rPr lang="en-US" sz="2200" dirty="0">
                <a:hlinkClick r:id="rId2"/>
              </a:rPr>
              <a:t>www.innovomn.com</a:t>
            </a:r>
            <a:r>
              <a:rPr lang="en-US" sz="2200" dirty="0"/>
              <a:t> to find participating pharmacies.</a:t>
            </a:r>
          </a:p>
          <a:p>
            <a:r>
              <a:rPr lang="en-US" sz="2200" dirty="0"/>
              <a:t>Convenient options include retail, specialty pharmacy services, and mail-order delivery.</a:t>
            </a:r>
          </a:p>
          <a:p>
            <a:r>
              <a:rPr lang="en-US" sz="2200" dirty="0"/>
              <a:t>Members receive </a:t>
            </a:r>
            <a:r>
              <a:rPr lang="en-US" sz="2200" b="1" dirty="0"/>
              <a:t>two ID cards</a:t>
            </a:r>
            <a:r>
              <a:rPr lang="en-US" sz="2200" dirty="0"/>
              <a:t>:</a:t>
            </a:r>
          </a:p>
          <a:p>
            <a:pPr lvl="1"/>
            <a:r>
              <a:rPr lang="en-US" sz="2200" b="1" dirty="0"/>
              <a:t>Medical ID card</a:t>
            </a:r>
            <a:r>
              <a:rPr lang="en-US" sz="2200" dirty="0"/>
              <a:t> from network carrier (HealthPartners or Blue Cross Blue Shield).</a:t>
            </a:r>
          </a:p>
          <a:p>
            <a:pPr lvl="1"/>
            <a:r>
              <a:rPr lang="en-US" sz="2200" b="1" dirty="0"/>
              <a:t>Pharmacy ID card</a:t>
            </a:r>
            <a:r>
              <a:rPr lang="en-US" sz="2200" dirty="0"/>
              <a:t> from CVS Caremark.</a:t>
            </a:r>
          </a:p>
          <a:p>
            <a:endParaRPr lang="en-US" dirty="0"/>
          </a:p>
        </p:txBody>
      </p:sp>
      <p:sp>
        <p:nvSpPr>
          <p:cNvPr id="4" name="Slide Number Placeholder 3">
            <a:extLst>
              <a:ext uri="{FF2B5EF4-FFF2-40B4-BE49-F238E27FC236}">
                <a16:creationId xmlns:a16="http://schemas.microsoft.com/office/drawing/2014/main" id="{0FC597E1-C502-0A63-4025-ED2240015D5F}"/>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10</a:t>
            </a:fld>
            <a:endParaRPr lang="en-US" dirty="0"/>
          </a:p>
        </p:txBody>
      </p:sp>
    </p:spTree>
    <p:extLst>
      <p:ext uri="{BB962C8B-B14F-4D97-AF65-F5344CB8AC3E}">
        <p14:creationId xmlns:p14="http://schemas.microsoft.com/office/powerpoint/2010/main" val="1910618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9625" y="2844225"/>
            <a:ext cx="4332750" cy="584775"/>
          </a:xfrm>
          <a:prstGeom prst="rect">
            <a:avLst/>
          </a:prstGeom>
          <a:noFill/>
        </p:spPr>
        <p:txBody>
          <a:bodyPr wrap="square" rtlCol="0">
            <a:spAutoFit/>
          </a:bodyPr>
          <a:lstStyle/>
          <a:p>
            <a:pPr algn="ctr"/>
            <a:r>
              <a:rPr lang="en-US" sz="3200" b="1" dirty="0">
                <a:solidFill>
                  <a:srgbClr val="09728A"/>
                </a:solidFill>
              </a:rPr>
              <a:t>Advantage High Plan </a:t>
            </a:r>
          </a:p>
        </p:txBody>
      </p:sp>
      <p:sp>
        <p:nvSpPr>
          <p:cNvPr id="3" name="Slide Number Placeholder 3">
            <a:extLst>
              <a:ext uri="{FF2B5EF4-FFF2-40B4-BE49-F238E27FC236}">
                <a16:creationId xmlns:a16="http://schemas.microsoft.com/office/drawing/2014/main" id="{2B5DD3C8-BFD6-FD10-DBA3-FAE31437B53D}"/>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11</a:t>
            </a:fld>
            <a:endParaRPr lang="en-US" dirty="0"/>
          </a:p>
        </p:txBody>
      </p:sp>
    </p:spTree>
    <p:extLst>
      <p:ext uri="{BB962C8B-B14F-4D97-AF65-F5344CB8AC3E}">
        <p14:creationId xmlns:p14="http://schemas.microsoft.com/office/powerpoint/2010/main" val="158847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C496-CE4C-AE53-7941-282325219559}"/>
              </a:ext>
            </a:extLst>
          </p:cNvPr>
          <p:cNvSpPr>
            <a:spLocks noGrp="1"/>
          </p:cNvSpPr>
          <p:nvPr>
            <p:ph type="title"/>
          </p:nvPr>
        </p:nvSpPr>
        <p:spPr>
          <a:xfrm>
            <a:off x="838200" y="271657"/>
            <a:ext cx="10515600" cy="1325563"/>
          </a:xfrm>
        </p:spPr>
        <p:txBody>
          <a:bodyPr>
            <a:normAutofit/>
          </a:bodyPr>
          <a:lstStyle/>
          <a:p>
            <a:pPr algn="ctr"/>
            <a:r>
              <a:rPr lang="en-US" sz="3600" dirty="0"/>
              <a:t>Deductible</a:t>
            </a:r>
          </a:p>
        </p:txBody>
      </p:sp>
      <p:graphicFrame>
        <p:nvGraphicFramePr>
          <p:cNvPr id="5" name="Content Placeholder 4">
            <a:extLst>
              <a:ext uri="{FF2B5EF4-FFF2-40B4-BE49-F238E27FC236}">
                <a16:creationId xmlns:a16="http://schemas.microsoft.com/office/drawing/2014/main" id="{ACECDBB4-7142-CDBE-D9AC-9E509B93374F}"/>
              </a:ext>
            </a:extLst>
          </p:cNvPr>
          <p:cNvGraphicFramePr>
            <a:graphicFrameLocks noGrp="1"/>
          </p:cNvGraphicFramePr>
          <p:nvPr>
            <p:ph idx="1"/>
            <p:extLst>
              <p:ext uri="{D42A27DB-BD31-4B8C-83A1-F6EECF244321}">
                <p14:modId xmlns:p14="http://schemas.microsoft.com/office/powerpoint/2010/main" val="3026913366"/>
              </p:ext>
            </p:extLst>
          </p:nvPr>
        </p:nvGraphicFramePr>
        <p:xfrm>
          <a:off x="838200" y="1503752"/>
          <a:ext cx="10515600" cy="1352970"/>
        </p:xfrm>
        <a:graphic>
          <a:graphicData uri="http://schemas.openxmlformats.org/drawingml/2006/table">
            <a:tbl>
              <a:tblPr/>
              <a:tblGrid>
                <a:gridCol w="2103120">
                  <a:extLst>
                    <a:ext uri="{9D8B030D-6E8A-4147-A177-3AD203B41FA5}">
                      <a16:colId xmlns:a16="http://schemas.microsoft.com/office/drawing/2014/main" val="3131358381"/>
                    </a:ext>
                  </a:extLst>
                </a:gridCol>
                <a:gridCol w="2103120">
                  <a:extLst>
                    <a:ext uri="{9D8B030D-6E8A-4147-A177-3AD203B41FA5}">
                      <a16:colId xmlns:a16="http://schemas.microsoft.com/office/drawing/2014/main" val="1537257328"/>
                    </a:ext>
                  </a:extLst>
                </a:gridCol>
                <a:gridCol w="2103120">
                  <a:extLst>
                    <a:ext uri="{9D8B030D-6E8A-4147-A177-3AD203B41FA5}">
                      <a16:colId xmlns:a16="http://schemas.microsoft.com/office/drawing/2014/main" val="3078340951"/>
                    </a:ext>
                  </a:extLst>
                </a:gridCol>
                <a:gridCol w="2103120">
                  <a:extLst>
                    <a:ext uri="{9D8B030D-6E8A-4147-A177-3AD203B41FA5}">
                      <a16:colId xmlns:a16="http://schemas.microsoft.com/office/drawing/2014/main" val="645070137"/>
                    </a:ext>
                  </a:extLst>
                </a:gridCol>
                <a:gridCol w="2103120">
                  <a:extLst>
                    <a:ext uri="{9D8B030D-6E8A-4147-A177-3AD203B41FA5}">
                      <a16:colId xmlns:a16="http://schemas.microsoft.com/office/drawing/2014/main" val="2323511383"/>
                    </a:ext>
                  </a:extLst>
                </a:gridCol>
              </a:tblGrid>
              <a:tr h="0">
                <a:tc>
                  <a:txBody>
                    <a:bodyPr/>
                    <a:lstStyle/>
                    <a:p>
                      <a:pPr algn="l" fontAlgn="t"/>
                      <a:r>
                        <a:rPr lang="en-US" sz="1300" b="1">
                          <a:effectLst/>
                        </a:rPr>
                        <a:t>Benefit Provision</a:t>
                      </a:r>
                      <a:endParaRPr lang="en-US" sz="1300" b="0">
                        <a:effectLst/>
                      </a:endParaRPr>
                    </a:p>
                  </a:txBody>
                  <a:tcPr marL="80481" marR="53654" marT="53654" marB="46947">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1</a:t>
                      </a:r>
                      <a:endParaRPr lang="en-US" sz="1300" b="0" dirty="0">
                        <a:effectLst/>
                      </a:endParaRPr>
                    </a:p>
                  </a:txBody>
                  <a:tcPr marL="80481" marR="53654" marT="53654" marB="46947">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2</a:t>
                      </a:r>
                      <a:endParaRPr lang="en-US" sz="1300" b="0" dirty="0">
                        <a:effectLst/>
                      </a:endParaRPr>
                    </a:p>
                  </a:txBody>
                  <a:tcPr marL="80481" marR="53654" marT="53654" marB="469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300" b="1" dirty="0">
                          <a:effectLst/>
                        </a:rPr>
                        <a:t>Cost Level 3</a:t>
                      </a:r>
                      <a:endParaRPr lang="en-US" sz="1300" b="0" dirty="0">
                        <a:effectLst/>
                      </a:endParaRPr>
                    </a:p>
                  </a:txBody>
                  <a:tcPr marL="80481" marR="53654" marT="53654" marB="46947">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4</a:t>
                      </a:r>
                      <a:endParaRPr lang="en-US" sz="1300" b="0" dirty="0">
                        <a:effectLst/>
                      </a:endParaRPr>
                    </a:p>
                  </a:txBody>
                  <a:tcPr marL="80481" marR="53654" marT="53654" marB="46947">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163100778"/>
                  </a:ext>
                </a:extLst>
              </a:tr>
              <a:tr h="564115">
                <a:tc>
                  <a:txBody>
                    <a:bodyPr/>
                    <a:lstStyle/>
                    <a:p>
                      <a:pPr algn="l" fontAlgn="t"/>
                      <a:r>
                        <a:rPr lang="en-US" sz="1300" b="1" dirty="0">
                          <a:effectLst/>
                        </a:rPr>
                        <a:t>A. Preventive Care Services</a:t>
                      </a:r>
                      <a:endParaRPr lang="en-US" sz="1300" dirty="0">
                        <a:effectLst/>
                      </a:endParaRPr>
                    </a:p>
                  </a:txBody>
                  <a:tcPr marL="80481" marR="53654" marT="53654" marB="46947">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You Pay Nothing</a:t>
                      </a:r>
                    </a:p>
                  </a:txBody>
                  <a:tcPr marL="80481" marR="53654" marT="53654" marB="46947">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dirty="0">
                          <a:effectLst/>
                        </a:rPr>
                        <a:t>You Pay Nothing</a:t>
                      </a:r>
                    </a:p>
                  </a:txBody>
                  <a:tcPr marL="80481" marR="53654" marT="53654" marB="469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dirty="0">
                          <a:effectLst/>
                        </a:rPr>
                        <a:t>You Pay Nothing</a:t>
                      </a:r>
                    </a:p>
                  </a:txBody>
                  <a:tcPr marL="80481" marR="53654" marT="53654" marB="46947">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dirty="0">
                          <a:effectLst/>
                        </a:rPr>
                        <a:t>You Pay Nothing</a:t>
                      </a:r>
                    </a:p>
                  </a:txBody>
                  <a:tcPr marL="80481" marR="53654" marT="53654" marB="46947">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693488785"/>
                  </a:ext>
                </a:extLst>
              </a:tr>
              <a:tr h="274381">
                <a:tc>
                  <a:txBody>
                    <a:bodyPr/>
                    <a:lstStyle/>
                    <a:p>
                      <a:pPr algn="l" fontAlgn="t"/>
                      <a:r>
                        <a:rPr lang="en-US" sz="1300" b="1" dirty="0">
                          <a:effectLst/>
                        </a:rPr>
                        <a:t>B. Deductible</a:t>
                      </a:r>
                      <a:br>
                        <a:rPr lang="en-US" sz="1300" dirty="0">
                          <a:effectLst/>
                        </a:rPr>
                      </a:br>
                      <a:r>
                        <a:rPr lang="en-US" sz="1300" dirty="0">
                          <a:effectLst/>
                        </a:rPr>
                        <a:t>(single / family)</a:t>
                      </a:r>
                    </a:p>
                  </a:txBody>
                  <a:tcPr marL="80481" marR="53654" marT="53654" marB="4024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a:effectLst/>
                        </a:rPr>
                        <a:t>$250 / $500</a:t>
                      </a:r>
                    </a:p>
                  </a:txBody>
                  <a:tcPr marL="80481" marR="53654" marT="53654" marB="40240">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$400 / $800</a:t>
                      </a:r>
                    </a:p>
                  </a:txBody>
                  <a:tcPr marL="80481" marR="53654" marT="53654" marB="402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8ED"/>
                    </a:solidFill>
                  </a:tcPr>
                </a:tc>
                <a:tc>
                  <a:txBody>
                    <a:bodyPr/>
                    <a:lstStyle/>
                    <a:p>
                      <a:pPr algn="l" fontAlgn="t"/>
                      <a:r>
                        <a:rPr lang="en-US" sz="1300">
                          <a:effectLst/>
                        </a:rPr>
                        <a:t>$750 / $1,500</a:t>
                      </a:r>
                    </a:p>
                  </a:txBody>
                  <a:tcPr marL="80481" marR="53654" marT="53654" marB="40240">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$1,500 / $3,000</a:t>
                      </a:r>
                    </a:p>
                  </a:txBody>
                  <a:tcPr marL="80481" marR="53654" marT="53654" marB="4024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4262520309"/>
                  </a:ext>
                </a:extLst>
              </a:tr>
            </a:tbl>
          </a:graphicData>
        </a:graphic>
      </p:graphicFrame>
      <p:sp>
        <p:nvSpPr>
          <p:cNvPr id="4" name="Slide Number Placeholder 3">
            <a:extLst>
              <a:ext uri="{FF2B5EF4-FFF2-40B4-BE49-F238E27FC236}">
                <a16:creationId xmlns:a16="http://schemas.microsoft.com/office/drawing/2014/main" id="{370C8C5B-9797-4195-B479-1E66D8E4CFE3}"/>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12</a:t>
            </a:fld>
            <a:endParaRPr lang="en-US" dirty="0"/>
          </a:p>
        </p:txBody>
      </p:sp>
      <p:sp>
        <p:nvSpPr>
          <p:cNvPr id="7" name="TextBox 6">
            <a:extLst>
              <a:ext uri="{FF2B5EF4-FFF2-40B4-BE49-F238E27FC236}">
                <a16:creationId xmlns:a16="http://schemas.microsoft.com/office/drawing/2014/main" id="{4BD2695C-78D2-CF11-5B41-BE08DD4FB2A5}"/>
              </a:ext>
            </a:extLst>
          </p:cNvPr>
          <p:cNvSpPr txBox="1"/>
          <p:nvPr/>
        </p:nvSpPr>
        <p:spPr>
          <a:xfrm>
            <a:off x="838200" y="2856722"/>
            <a:ext cx="10134600" cy="3570208"/>
          </a:xfrm>
          <a:prstGeom prst="rect">
            <a:avLst/>
          </a:prstGeom>
          <a:noFill/>
        </p:spPr>
        <p:txBody>
          <a:bodyPr wrap="square">
            <a:spAutoFit/>
          </a:bodyPr>
          <a:lstStyle/>
          <a:p>
            <a:r>
              <a:rPr lang="en-US" b="1" dirty="0"/>
              <a:t>Deductible</a:t>
            </a:r>
          </a:p>
          <a:p>
            <a:pPr marL="285750" indent="-285750">
              <a:buFont typeface="Arial" panose="020B0604020202020204" pitchFamily="34" charset="0"/>
              <a:buChar char="•"/>
            </a:pPr>
            <a:r>
              <a:rPr lang="en-US" dirty="0"/>
              <a:t>The amount you pay out-of-pocket for covered services before your health plan starts to pay.</a:t>
            </a:r>
          </a:p>
          <a:p>
            <a:pPr marL="285750" indent="-285750">
              <a:buFont typeface="Arial" panose="020B0604020202020204" pitchFamily="34" charset="0"/>
              <a:buChar char="•"/>
            </a:pPr>
            <a:r>
              <a:rPr lang="en-US" dirty="0"/>
              <a:t>Applies annually and resets each calendar year.</a:t>
            </a:r>
          </a:p>
          <a:p>
            <a:pPr marL="285750" indent="-285750">
              <a:buFont typeface="Arial" panose="020B0604020202020204" pitchFamily="34" charset="0"/>
              <a:buChar char="•"/>
            </a:pPr>
            <a:r>
              <a:rPr lang="en-US" dirty="0"/>
              <a:t>Example: If your deductible is $400, you pay the first $400 of covered services yourself.</a:t>
            </a:r>
          </a:p>
          <a:p>
            <a:endParaRPr lang="en-US" sz="500" dirty="0"/>
          </a:p>
          <a:p>
            <a:pPr lvl="1"/>
            <a:r>
              <a:rPr lang="en-US" b="1" dirty="0"/>
              <a:t>Cost Level 2:</a:t>
            </a:r>
            <a:r>
              <a:rPr lang="en-US" dirty="0"/>
              <a:t> $400 single / $800 family</a:t>
            </a:r>
          </a:p>
          <a:p>
            <a:pPr lvl="1"/>
            <a:r>
              <a:rPr lang="en-US" b="1" dirty="0"/>
              <a:t>Range across Cost Levels 1–4:</a:t>
            </a:r>
            <a:r>
              <a:rPr lang="en-US" dirty="0"/>
              <a:t> $250–$1,500 single / $500–$3,000 family</a:t>
            </a:r>
          </a:p>
          <a:p>
            <a:pPr lvl="1"/>
            <a:endParaRPr lang="en-US" sz="500" dirty="0"/>
          </a:p>
          <a:p>
            <a:r>
              <a:rPr lang="en-US" b="1" dirty="0"/>
              <a:t>Important Notes: </a:t>
            </a:r>
          </a:p>
          <a:p>
            <a:pPr marL="285750" indent="-285750">
              <a:buFont typeface="Arial" panose="020B0604020202020204" pitchFamily="34" charset="0"/>
              <a:buChar char="•"/>
            </a:pPr>
            <a:r>
              <a:rPr lang="en-US" dirty="0"/>
              <a:t>Certain services, such as preventive care and convenience clinics/online care, are covered at 100% and not subject to the deductible.</a:t>
            </a:r>
          </a:p>
          <a:p>
            <a:pPr marL="285750" indent="-285750">
              <a:buFont typeface="Arial" panose="020B0604020202020204" pitchFamily="34" charset="0"/>
              <a:buChar char="•"/>
            </a:pPr>
            <a:r>
              <a:rPr lang="en-US" dirty="0"/>
              <a:t>Family coverage includes an embedded deductible: if one family member meets the single amount, their deductible is satisfied – they don’t need to wait for the family total.</a:t>
            </a:r>
          </a:p>
          <a:p>
            <a:endParaRPr lang="en-US" dirty="0"/>
          </a:p>
        </p:txBody>
      </p:sp>
      <p:sp>
        <p:nvSpPr>
          <p:cNvPr id="9" name="TextBox 8">
            <a:extLst>
              <a:ext uri="{FF2B5EF4-FFF2-40B4-BE49-F238E27FC236}">
                <a16:creationId xmlns:a16="http://schemas.microsoft.com/office/drawing/2014/main" id="{BF7BA9A0-5F7F-E01B-4C11-059A485C82A0}"/>
              </a:ext>
            </a:extLst>
          </p:cNvPr>
          <p:cNvSpPr txBox="1"/>
          <p:nvPr/>
        </p:nvSpPr>
        <p:spPr>
          <a:xfrm>
            <a:off x="10379034" y="88126"/>
            <a:ext cx="1668048" cy="276999"/>
          </a:xfrm>
          <a:prstGeom prst="rect">
            <a:avLst/>
          </a:prstGeom>
          <a:noFill/>
        </p:spPr>
        <p:txBody>
          <a:bodyPr wrap="square" rtlCol="0">
            <a:spAutoFit/>
          </a:bodyPr>
          <a:lstStyle/>
          <a:p>
            <a:pPr algn="ctr"/>
            <a:r>
              <a:rPr lang="en-US" sz="1200" b="1" i="1" dirty="0">
                <a:solidFill>
                  <a:srgbClr val="09728A"/>
                </a:solidFill>
              </a:rPr>
              <a:t>Advantage High Plan </a:t>
            </a:r>
          </a:p>
        </p:txBody>
      </p:sp>
      <p:sp>
        <p:nvSpPr>
          <p:cNvPr id="3" name="TextBox 2">
            <a:extLst>
              <a:ext uri="{FF2B5EF4-FFF2-40B4-BE49-F238E27FC236}">
                <a16:creationId xmlns:a16="http://schemas.microsoft.com/office/drawing/2014/main" id="{543EFA75-1415-E409-3F89-CD7902C90A32}"/>
              </a:ext>
            </a:extLst>
          </p:cNvPr>
          <p:cNvSpPr txBox="1"/>
          <p:nvPr/>
        </p:nvSpPr>
        <p:spPr>
          <a:xfrm>
            <a:off x="239084" y="6259810"/>
            <a:ext cx="9395360" cy="461665"/>
          </a:xfrm>
          <a:prstGeom prst="rect">
            <a:avLst/>
          </a:prstGeom>
          <a:noFill/>
        </p:spPr>
        <p:txBody>
          <a:bodyPr wrap="square" rtlCol="0">
            <a:spAutoFit/>
          </a:bodyPr>
          <a:lstStyle/>
          <a:p>
            <a:r>
              <a:rPr lang="en-US" sz="1200" i="1" dirty="0">
                <a:solidFill>
                  <a:schemeClr val="tx1">
                    <a:lumMod val="65000"/>
                    <a:lumOff val="35000"/>
                  </a:schemeClr>
                </a:solidFill>
              </a:rPr>
              <a:t>Cost Level 2 is emphasized throughout these materials because it serves as the benchmark for the plan. The State ensures that Cost Level 2 clinics are geographically accessible to all enrollees, and the majority of PEIP members choose a Cost Level 2 clinic.</a:t>
            </a:r>
          </a:p>
        </p:txBody>
      </p:sp>
    </p:spTree>
    <p:extLst>
      <p:ext uri="{BB962C8B-B14F-4D97-AF65-F5344CB8AC3E}">
        <p14:creationId xmlns:p14="http://schemas.microsoft.com/office/powerpoint/2010/main" val="26597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0556-D670-5FB4-4197-02F928C78BFC}"/>
              </a:ext>
            </a:extLst>
          </p:cNvPr>
          <p:cNvSpPr>
            <a:spLocks noGrp="1"/>
          </p:cNvSpPr>
          <p:nvPr>
            <p:ph type="title"/>
          </p:nvPr>
        </p:nvSpPr>
        <p:spPr>
          <a:xfrm>
            <a:off x="838200" y="221007"/>
            <a:ext cx="10515600" cy="1325563"/>
          </a:xfrm>
        </p:spPr>
        <p:txBody>
          <a:bodyPr>
            <a:normAutofit/>
          </a:bodyPr>
          <a:lstStyle/>
          <a:p>
            <a:pPr algn="ctr"/>
            <a:r>
              <a:rPr lang="en-US" sz="3600" dirty="0"/>
              <a:t>Copay &amp; Coinsurance Coverage</a:t>
            </a:r>
          </a:p>
        </p:txBody>
      </p:sp>
      <p:sp>
        <p:nvSpPr>
          <p:cNvPr id="4" name="Slide Number Placeholder 3">
            <a:extLst>
              <a:ext uri="{FF2B5EF4-FFF2-40B4-BE49-F238E27FC236}">
                <a16:creationId xmlns:a16="http://schemas.microsoft.com/office/drawing/2014/main" id="{6B83DFF6-183D-9C78-189D-43355E3CFF7D}"/>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13</a:t>
            </a:fld>
            <a:endParaRPr lang="en-US" dirty="0"/>
          </a:p>
        </p:txBody>
      </p:sp>
      <p:graphicFrame>
        <p:nvGraphicFramePr>
          <p:cNvPr id="8" name="Content Placeholder 7">
            <a:extLst>
              <a:ext uri="{FF2B5EF4-FFF2-40B4-BE49-F238E27FC236}">
                <a16:creationId xmlns:a16="http://schemas.microsoft.com/office/drawing/2014/main" id="{79E734DD-031C-8CDA-72F9-44082C32D9EA}"/>
              </a:ext>
            </a:extLst>
          </p:cNvPr>
          <p:cNvGraphicFramePr>
            <a:graphicFrameLocks noGrp="1"/>
          </p:cNvGraphicFramePr>
          <p:nvPr>
            <p:ph idx="1"/>
            <p:extLst>
              <p:ext uri="{D42A27DB-BD31-4B8C-83A1-F6EECF244321}">
                <p14:modId xmlns:p14="http://schemas.microsoft.com/office/powerpoint/2010/main" val="3511333994"/>
              </p:ext>
            </p:extLst>
          </p:nvPr>
        </p:nvGraphicFramePr>
        <p:xfrm>
          <a:off x="838200" y="1455974"/>
          <a:ext cx="10860465" cy="2760713"/>
        </p:xfrm>
        <a:graphic>
          <a:graphicData uri="http://schemas.openxmlformats.org/drawingml/2006/table">
            <a:tbl>
              <a:tblPr/>
              <a:tblGrid>
                <a:gridCol w="2172093">
                  <a:extLst>
                    <a:ext uri="{9D8B030D-6E8A-4147-A177-3AD203B41FA5}">
                      <a16:colId xmlns:a16="http://schemas.microsoft.com/office/drawing/2014/main" val="1370191628"/>
                    </a:ext>
                  </a:extLst>
                </a:gridCol>
                <a:gridCol w="2172093">
                  <a:extLst>
                    <a:ext uri="{9D8B030D-6E8A-4147-A177-3AD203B41FA5}">
                      <a16:colId xmlns:a16="http://schemas.microsoft.com/office/drawing/2014/main" val="2548466548"/>
                    </a:ext>
                  </a:extLst>
                </a:gridCol>
                <a:gridCol w="2172093">
                  <a:extLst>
                    <a:ext uri="{9D8B030D-6E8A-4147-A177-3AD203B41FA5}">
                      <a16:colId xmlns:a16="http://schemas.microsoft.com/office/drawing/2014/main" val="3043802857"/>
                    </a:ext>
                  </a:extLst>
                </a:gridCol>
                <a:gridCol w="2172093">
                  <a:extLst>
                    <a:ext uri="{9D8B030D-6E8A-4147-A177-3AD203B41FA5}">
                      <a16:colId xmlns:a16="http://schemas.microsoft.com/office/drawing/2014/main" val="1381674275"/>
                    </a:ext>
                  </a:extLst>
                </a:gridCol>
                <a:gridCol w="2172093">
                  <a:extLst>
                    <a:ext uri="{9D8B030D-6E8A-4147-A177-3AD203B41FA5}">
                      <a16:colId xmlns:a16="http://schemas.microsoft.com/office/drawing/2014/main" val="725705125"/>
                    </a:ext>
                  </a:extLst>
                </a:gridCol>
              </a:tblGrid>
              <a:tr h="190550">
                <a:tc>
                  <a:txBody>
                    <a:bodyPr/>
                    <a:lstStyle/>
                    <a:p>
                      <a:pPr algn="l" fontAlgn="t"/>
                      <a:r>
                        <a:rPr lang="en-US" sz="1000" b="1" dirty="0">
                          <a:effectLst/>
                        </a:rPr>
                        <a:t>Benefit Provision</a:t>
                      </a:r>
                      <a:endParaRPr lang="en-US" sz="1000" b="0" dirty="0">
                        <a:effectLst/>
                      </a:endParaRP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000" b="1" dirty="0">
                          <a:effectLst/>
                        </a:rPr>
                        <a:t>Cost Level 1</a:t>
                      </a:r>
                      <a:endParaRPr lang="en-US" sz="1000" b="0" dirty="0">
                        <a:effectLst/>
                      </a:endParaRPr>
                    </a:p>
                  </a:txBody>
                  <a:tcPr marL="49522" marR="33015" marT="33015" marB="28888">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000" b="1" dirty="0">
                          <a:effectLst/>
                        </a:rPr>
                        <a:t>Cost Level 2</a:t>
                      </a:r>
                      <a:endParaRPr lang="en-US" sz="1000" b="0" dirty="0">
                        <a:effectLst/>
                      </a:endParaRPr>
                    </a:p>
                  </a:txBody>
                  <a:tcPr marL="49522" marR="33015" marT="33015" marB="28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b="1" dirty="0">
                          <a:effectLst/>
                        </a:rPr>
                        <a:t>Cost Level 3</a:t>
                      </a:r>
                      <a:endParaRPr lang="en-US" sz="1000" b="0" dirty="0">
                        <a:effectLst/>
                      </a:endParaRPr>
                    </a:p>
                  </a:txBody>
                  <a:tcPr marL="49522" marR="33015" marT="33015" marB="28888">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000" b="1" dirty="0">
                          <a:effectLst/>
                        </a:rPr>
                        <a:t>Cost Level 4</a:t>
                      </a:r>
                      <a:endParaRPr lang="en-US" sz="1000" b="0" dirty="0">
                        <a:effectLst/>
                      </a:endParaRP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933645385"/>
                  </a:ext>
                </a:extLst>
              </a:tr>
              <a:tr h="443315">
                <a:tc>
                  <a:txBody>
                    <a:bodyPr/>
                    <a:lstStyle/>
                    <a:p>
                      <a:pPr algn="l" fontAlgn="t"/>
                      <a:r>
                        <a:rPr lang="en-US" sz="1000" b="1" dirty="0">
                          <a:effectLst/>
                        </a:rPr>
                        <a:t>C. Office Visits</a:t>
                      </a:r>
                      <a:br>
                        <a:rPr lang="en-US" sz="1000" dirty="0">
                          <a:effectLst/>
                        </a:rPr>
                      </a:br>
                      <a:r>
                        <a:rPr lang="en-US" sz="1000" dirty="0">
                          <a:effectLst/>
                        </a:rPr>
                        <a:t>Illness/Injury, Therapy, Urgent Care</a:t>
                      </a:r>
                      <a:br>
                        <a:rPr lang="en-US" sz="1000" dirty="0">
                          <a:effectLst/>
                        </a:rPr>
                      </a:br>
                      <a:r>
                        <a:rPr lang="en-US" sz="1000" dirty="0">
                          <a:effectLst/>
                        </a:rPr>
                        <a:t>(deductible applies)</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$35 copay</a:t>
                      </a:r>
                    </a:p>
                  </a:txBody>
                  <a:tcPr marL="49522" marR="33015" marT="33015" marB="28888">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$40 copay</a:t>
                      </a:r>
                    </a:p>
                  </a:txBody>
                  <a:tcPr marL="49522" marR="33015" marT="33015" marB="28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$70 copay</a:t>
                      </a:r>
                    </a:p>
                  </a:txBody>
                  <a:tcPr marL="49522" marR="33015" marT="33015" marB="28888">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$90 copay</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747460292"/>
                  </a:ext>
                </a:extLst>
              </a:tr>
              <a:tr h="473267">
                <a:tc>
                  <a:txBody>
                    <a:bodyPr/>
                    <a:lstStyle/>
                    <a:p>
                      <a:pPr algn="l" fontAlgn="t"/>
                      <a:r>
                        <a:rPr lang="en-US" sz="1000" b="1" dirty="0">
                          <a:effectLst/>
                        </a:rPr>
                        <a:t>Mental Health/Substance Use Disorder Office Visits</a:t>
                      </a:r>
                      <a:br>
                        <a:rPr lang="en-US" sz="1000" dirty="0">
                          <a:effectLst/>
                        </a:rPr>
                      </a:br>
                      <a:r>
                        <a:rPr lang="en-US" sz="1000" dirty="0">
                          <a:effectLst/>
                        </a:rPr>
                        <a:t>(not subject to deductible for CL 1 &amp; 2)</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$0 copay</a:t>
                      </a:r>
                    </a:p>
                  </a:txBody>
                  <a:tcPr marL="49522" marR="33015" marT="33015" marB="28888">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$0 copay</a:t>
                      </a:r>
                    </a:p>
                  </a:txBody>
                  <a:tcPr marL="49522" marR="33015" marT="33015" marB="28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$40 copay</a:t>
                      </a:r>
                    </a:p>
                  </a:txBody>
                  <a:tcPr marL="49522" marR="33015" marT="33015" marB="28888">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$60 copay</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261635841"/>
                  </a:ext>
                </a:extLst>
              </a:tr>
              <a:tr h="347192">
                <a:tc>
                  <a:txBody>
                    <a:bodyPr/>
                    <a:lstStyle/>
                    <a:p>
                      <a:pPr algn="l" fontAlgn="t"/>
                      <a:r>
                        <a:rPr lang="en-US" sz="1000" b="1" dirty="0">
                          <a:effectLst/>
                        </a:rPr>
                        <a:t>E. Emergency Room Care</a:t>
                      </a:r>
                      <a:br>
                        <a:rPr lang="en-US" sz="1000" dirty="0">
                          <a:effectLst/>
                        </a:rPr>
                      </a:br>
                      <a:r>
                        <a:rPr lang="en-US" sz="1000" dirty="0">
                          <a:effectLst/>
                        </a:rPr>
                        <a:t>(not subject to deductible)</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$100 copay</a:t>
                      </a:r>
                    </a:p>
                  </a:txBody>
                  <a:tcPr marL="49522" marR="33015" marT="33015" marB="28888">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$125 copay</a:t>
                      </a:r>
                    </a:p>
                  </a:txBody>
                  <a:tcPr marL="49522" marR="33015" marT="33015" marB="28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$150 copay</a:t>
                      </a:r>
                    </a:p>
                  </a:txBody>
                  <a:tcPr marL="49522" marR="33015" marT="33015" marB="28888">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$350 copay</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4177403662"/>
                  </a:ext>
                </a:extLst>
              </a:tr>
              <a:tr h="316932">
                <a:tc>
                  <a:txBody>
                    <a:bodyPr/>
                    <a:lstStyle/>
                    <a:p>
                      <a:pPr algn="l" fontAlgn="t"/>
                      <a:r>
                        <a:rPr lang="en-US" sz="1000" b="1" dirty="0">
                          <a:effectLst/>
                        </a:rPr>
                        <a:t>F. Inpatient Hospital</a:t>
                      </a:r>
                      <a:br>
                        <a:rPr lang="en-US" sz="1000" dirty="0">
                          <a:effectLst/>
                        </a:rPr>
                      </a:br>
                      <a:r>
                        <a:rPr lang="en-US" sz="1000" dirty="0">
                          <a:effectLst/>
                        </a:rPr>
                        <a:t>(deductible applies)</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$100 copay</a:t>
                      </a:r>
                    </a:p>
                  </a:txBody>
                  <a:tcPr marL="49522" marR="33015" marT="33015" marB="28888">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$200 copay</a:t>
                      </a:r>
                    </a:p>
                  </a:txBody>
                  <a:tcPr marL="49522" marR="33015" marT="33015" marB="28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$500 copay</a:t>
                      </a:r>
                    </a:p>
                  </a:txBody>
                  <a:tcPr marL="49522" marR="33015" marT="33015" marB="28888">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25% coinsurance</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553889614"/>
                  </a:ext>
                </a:extLst>
              </a:tr>
              <a:tr h="316932">
                <a:tc>
                  <a:txBody>
                    <a:bodyPr/>
                    <a:lstStyle/>
                    <a:p>
                      <a:pPr algn="l" fontAlgn="t"/>
                      <a:r>
                        <a:rPr lang="en-US" sz="1000" b="1" dirty="0">
                          <a:effectLst/>
                        </a:rPr>
                        <a:t>G. Outpatient Surgery</a:t>
                      </a:r>
                      <a:br>
                        <a:rPr lang="en-US" sz="1000" dirty="0">
                          <a:effectLst/>
                        </a:rPr>
                      </a:br>
                      <a:r>
                        <a:rPr lang="en-US" sz="1000" dirty="0">
                          <a:effectLst/>
                        </a:rPr>
                        <a:t>(deductible applies)</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$60 copay</a:t>
                      </a:r>
                    </a:p>
                  </a:txBody>
                  <a:tcPr marL="49522" marR="33015" marT="33015" marB="28888">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$120 copay</a:t>
                      </a:r>
                    </a:p>
                  </a:txBody>
                  <a:tcPr marL="49522" marR="33015" marT="33015" marB="288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$250 copay</a:t>
                      </a:r>
                    </a:p>
                  </a:txBody>
                  <a:tcPr marL="49522" marR="33015" marT="33015" marB="28888">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25% coinsurance</a:t>
                      </a:r>
                    </a:p>
                  </a:txBody>
                  <a:tcPr marL="49522" marR="33015" marT="33015" marB="2888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642793770"/>
                  </a:ext>
                </a:extLst>
              </a:tr>
              <a:tr h="408095">
                <a:tc>
                  <a:txBody>
                    <a:bodyPr/>
                    <a:lstStyle/>
                    <a:p>
                      <a:pPr algn="l" fontAlgn="t"/>
                      <a:r>
                        <a:rPr lang="en-US" sz="1000" b="1" dirty="0">
                          <a:effectLst/>
                        </a:rPr>
                        <a:t>J. Lab, Pathology, and X-ray</a:t>
                      </a:r>
                      <a:br>
                        <a:rPr lang="en-US" sz="1000" dirty="0">
                          <a:effectLst/>
                        </a:rPr>
                      </a:br>
                      <a:r>
                        <a:rPr lang="en-US" sz="1000" dirty="0">
                          <a:effectLst/>
                        </a:rPr>
                        <a:t>(deductible applies)</a:t>
                      </a:r>
                    </a:p>
                  </a:txBody>
                  <a:tcPr marL="49522" marR="33015" marT="33015" marB="24761">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10% coinsurance</a:t>
                      </a:r>
                    </a:p>
                  </a:txBody>
                  <a:tcPr marL="49522" marR="33015" marT="33015" marB="24761">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10% coinsurance</a:t>
                      </a:r>
                    </a:p>
                  </a:txBody>
                  <a:tcPr marL="49522" marR="33015" marT="33015" marB="24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8ED"/>
                    </a:solidFill>
                  </a:tcPr>
                </a:tc>
                <a:tc>
                  <a:txBody>
                    <a:bodyPr/>
                    <a:lstStyle/>
                    <a:p>
                      <a:pPr algn="l" fontAlgn="t"/>
                      <a:r>
                        <a:rPr lang="en-US" sz="1000" dirty="0">
                          <a:effectLst/>
                        </a:rPr>
                        <a:t>20% coinsurance</a:t>
                      </a:r>
                    </a:p>
                  </a:txBody>
                  <a:tcPr marL="49522" marR="33015" marT="33015" marB="24761">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25% coinsurance</a:t>
                      </a:r>
                    </a:p>
                  </a:txBody>
                  <a:tcPr marL="49522" marR="33015" marT="33015" marB="24761">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873811345"/>
                  </a:ext>
                </a:extLst>
              </a:tr>
            </a:tbl>
          </a:graphicData>
        </a:graphic>
      </p:graphicFrame>
      <p:sp>
        <p:nvSpPr>
          <p:cNvPr id="10" name="TextBox 9">
            <a:extLst>
              <a:ext uri="{FF2B5EF4-FFF2-40B4-BE49-F238E27FC236}">
                <a16:creationId xmlns:a16="http://schemas.microsoft.com/office/drawing/2014/main" id="{C7B670B0-9507-719E-46A7-08D61459C0E3}"/>
              </a:ext>
            </a:extLst>
          </p:cNvPr>
          <p:cNvSpPr txBox="1"/>
          <p:nvPr/>
        </p:nvSpPr>
        <p:spPr>
          <a:xfrm>
            <a:off x="838200" y="4216687"/>
            <a:ext cx="10261349" cy="1938992"/>
          </a:xfrm>
          <a:prstGeom prst="rect">
            <a:avLst/>
          </a:prstGeom>
          <a:noFill/>
        </p:spPr>
        <p:txBody>
          <a:bodyPr wrap="square">
            <a:spAutoFit/>
          </a:bodyPr>
          <a:lstStyle/>
          <a:p>
            <a:r>
              <a:rPr lang="en-US" sz="1600" b="1" dirty="0"/>
              <a:t>Copay</a:t>
            </a:r>
            <a:r>
              <a:rPr lang="en-US" sz="1600" dirty="0"/>
              <a:t>: A fixed amount you pay for a service (ex. $40 for an office visit).</a:t>
            </a:r>
          </a:p>
          <a:p>
            <a:r>
              <a:rPr lang="en-US" sz="1600" b="1" dirty="0"/>
              <a:t>Coinsurance</a:t>
            </a:r>
            <a:r>
              <a:rPr lang="en-US" sz="1600" dirty="0"/>
              <a:t>: A percentage you pay of the total billed amount (ex. 10% of a lab bill).</a:t>
            </a:r>
          </a:p>
          <a:p>
            <a:endParaRPr lang="en-US" sz="500" dirty="0"/>
          </a:p>
          <a:p>
            <a:r>
              <a:rPr lang="en-US" sz="1300" b="1" dirty="0"/>
              <a:t>Important Notes:</a:t>
            </a:r>
          </a:p>
          <a:p>
            <a:pPr marL="285750" indent="-285750">
              <a:buFont typeface="Arial" panose="020B0604020202020204" pitchFamily="34" charset="0"/>
              <a:buChar char="•"/>
            </a:pPr>
            <a:r>
              <a:rPr lang="en-US" sz="1300" b="1" dirty="0"/>
              <a:t>The deductible applies to most services </a:t>
            </a:r>
            <a:r>
              <a:rPr lang="en-US" sz="1300" dirty="0"/>
              <a:t>that involve a copay or coinsurance, but not all. For example, emergency care is not subject to the deductible. Always refer to the benefit provision details to confirm whether the deductible applies to a specific service.</a:t>
            </a:r>
          </a:p>
          <a:p>
            <a:pPr marL="285750" indent="-285750">
              <a:buFont typeface="Arial" panose="020B0604020202020204" pitchFamily="34" charset="0"/>
              <a:buChar char="•"/>
            </a:pPr>
            <a:r>
              <a:rPr lang="en-US" sz="1300" dirty="0"/>
              <a:t>The services outlined above represent commonly covered benefits, but do not include all available coverage. Please consult the official plan documents for a complete and detailed description of benefits and exclusions.</a:t>
            </a:r>
          </a:p>
          <a:p>
            <a:endParaRPr lang="en-US" dirty="0"/>
          </a:p>
        </p:txBody>
      </p:sp>
      <p:sp>
        <p:nvSpPr>
          <p:cNvPr id="11" name="TextBox 10">
            <a:extLst>
              <a:ext uri="{FF2B5EF4-FFF2-40B4-BE49-F238E27FC236}">
                <a16:creationId xmlns:a16="http://schemas.microsoft.com/office/drawing/2014/main" id="{1A5771E8-1985-D7C2-669C-2A49ED117FF4}"/>
              </a:ext>
            </a:extLst>
          </p:cNvPr>
          <p:cNvSpPr txBox="1"/>
          <p:nvPr/>
        </p:nvSpPr>
        <p:spPr>
          <a:xfrm>
            <a:off x="10379034" y="88126"/>
            <a:ext cx="1668048" cy="276999"/>
          </a:xfrm>
          <a:prstGeom prst="rect">
            <a:avLst/>
          </a:prstGeom>
          <a:noFill/>
        </p:spPr>
        <p:txBody>
          <a:bodyPr wrap="square" rtlCol="0">
            <a:spAutoFit/>
          </a:bodyPr>
          <a:lstStyle/>
          <a:p>
            <a:pPr algn="ctr"/>
            <a:r>
              <a:rPr lang="en-US" sz="1200" b="1" i="1" dirty="0">
                <a:solidFill>
                  <a:srgbClr val="09728A"/>
                </a:solidFill>
              </a:rPr>
              <a:t>Advantage High Plan </a:t>
            </a:r>
          </a:p>
        </p:txBody>
      </p:sp>
      <p:sp>
        <p:nvSpPr>
          <p:cNvPr id="5" name="TextBox 4">
            <a:extLst>
              <a:ext uri="{FF2B5EF4-FFF2-40B4-BE49-F238E27FC236}">
                <a16:creationId xmlns:a16="http://schemas.microsoft.com/office/drawing/2014/main" id="{72BDE936-10F4-FB7D-4F49-D31966CAADDE}"/>
              </a:ext>
            </a:extLst>
          </p:cNvPr>
          <p:cNvSpPr txBox="1"/>
          <p:nvPr/>
        </p:nvSpPr>
        <p:spPr>
          <a:xfrm>
            <a:off x="239084" y="6259810"/>
            <a:ext cx="9395360" cy="461665"/>
          </a:xfrm>
          <a:prstGeom prst="rect">
            <a:avLst/>
          </a:prstGeom>
          <a:noFill/>
        </p:spPr>
        <p:txBody>
          <a:bodyPr wrap="square" rtlCol="0">
            <a:spAutoFit/>
          </a:bodyPr>
          <a:lstStyle/>
          <a:p>
            <a:r>
              <a:rPr lang="en-US" sz="1200" i="1" dirty="0">
                <a:solidFill>
                  <a:schemeClr val="tx1">
                    <a:lumMod val="65000"/>
                    <a:lumOff val="35000"/>
                  </a:schemeClr>
                </a:solidFill>
              </a:rPr>
              <a:t>Cost Level 2 is emphasized throughout these materials because it serves as the benchmark for the plan. The State ensures that Cost Level 2 clinics are geographically accessible to all enrollees, and the majority of PEIP members choose a Cost Level 2 clinic.</a:t>
            </a:r>
          </a:p>
        </p:txBody>
      </p:sp>
    </p:spTree>
    <p:extLst>
      <p:ext uri="{BB962C8B-B14F-4D97-AF65-F5344CB8AC3E}">
        <p14:creationId xmlns:p14="http://schemas.microsoft.com/office/powerpoint/2010/main" val="263259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D88C-F358-26A5-52E2-569400FBB4E9}"/>
              </a:ext>
            </a:extLst>
          </p:cNvPr>
          <p:cNvSpPr>
            <a:spLocks noGrp="1"/>
          </p:cNvSpPr>
          <p:nvPr>
            <p:ph type="title"/>
          </p:nvPr>
        </p:nvSpPr>
        <p:spPr/>
        <p:txBody>
          <a:bodyPr>
            <a:normAutofit/>
          </a:bodyPr>
          <a:lstStyle/>
          <a:p>
            <a:pPr algn="ctr"/>
            <a:r>
              <a:rPr lang="en-US" sz="3600" dirty="0"/>
              <a:t>Out-of-Pocket Maximum</a:t>
            </a:r>
          </a:p>
        </p:txBody>
      </p:sp>
      <p:graphicFrame>
        <p:nvGraphicFramePr>
          <p:cNvPr id="5" name="Content Placeholder 4">
            <a:extLst>
              <a:ext uri="{FF2B5EF4-FFF2-40B4-BE49-F238E27FC236}">
                <a16:creationId xmlns:a16="http://schemas.microsoft.com/office/drawing/2014/main" id="{5B2D330B-4E2A-6B65-E442-31E301527BB9}"/>
              </a:ext>
            </a:extLst>
          </p:cNvPr>
          <p:cNvGraphicFramePr>
            <a:graphicFrameLocks noGrp="1"/>
          </p:cNvGraphicFramePr>
          <p:nvPr>
            <p:ph idx="1"/>
            <p:extLst>
              <p:ext uri="{D42A27DB-BD31-4B8C-83A1-F6EECF244321}">
                <p14:modId xmlns:p14="http://schemas.microsoft.com/office/powerpoint/2010/main" val="516885215"/>
              </p:ext>
            </p:extLst>
          </p:nvPr>
        </p:nvGraphicFramePr>
        <p:xfrm>
          <a:off x="838200" y="1803863"/>
          <a:ext cx="10515600" cy="1625137"/>
        </p:xfrm>
        <a:graphic>
          <a:graphicData uri="http://schemas.openxmlformats.org/drawingml/2006/table">
            <a:tbl>
              <a:tblPr/>
              <a:tblGrid>
                <a:gridCol w="2103120">
                  <a:extLst>
                    <a:ext uri="{9D8B030D-6E8A-4147-A177-3AD203B41FA5}">
                      <a16:colId xmlns:a16="http://schemas.microsoft.com/office/drawing/2014/main" val="2484757934"/>
                    </a:ext>
                  </a:extLst>
                </a:gridCol>
                <a:gridCol w="2103120">
                  <a:extLst>
                    <a:ext uri="{9D8B030D-6E8A-4147-A177-3AD203B41FA5}">
                      <a16:colId xmlns:a16="http://schemas.microsoft.com/office/drawing/2014/main" val="2429169940"/>
                    </a:ext>
                  </a:extLst>
                </a:gridCol>
                <a:gridCol w="2103120">
                  <a:extLst>
                    <a:ext uri="{9D8B030D-6E8A-4147-A177-3AD203B41FA5}">
                      <a16:colId xmlns:a16="http://schemas.microsoft.com/office/drawing/2014/main" val="4264677501"/>
                    </a:ext>
                  </a:extLst>
                </a:gridCol>
                <a:gridCol w="2103120">
                  <a:extLst>
                    <a:ext uri="{9D8B030D-6E8A-4147-A177-3AD203B41FA5}">
                      <a16:colId xmlns:a16="http://schemas.microsoft.com/office/drawing/2014/main" val="2128659988"/>
                    </a:ext>
                  </a:extLst>
                </a:gridCol>
                <a:gridCol w="2103120">
                  <a:extLst>
                    <a:ext uri="{9D8B030D-6E8A-4147-A177-3AD203B41FA5}">
                      <a16:colId xmlns:a16="http://schemas.microsoft.com/office/drawing/2014/main" val="3553381400"/>
                    </a:ext>
                  </a:extLst>
                </a:gridCol>
              </a:tblGrid>
              <a:tr h="454838">
                <a:tc>
                  <a:txBody>
                    <a:bodyPr/>
                    <a:lstStyle/>
                    <a:p>
                      <a:pPr algn="l" fontAlgn="t"/>
                      <a:r>
                        <a:rPr lang="en-US" sz="1300" b="1">
                          <a:effectLst/>
                        </a:rPr>
                        <a:t>Benefit Provision</a:t>
                      </a:r>
                      <a:endParaRPr lang="en-US" sz="1300" b="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1</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2</a:t>
                      </a:r>
                      <a:endParaRPr lang="en-US" sz="1300" b="0" dirty="0">
                        <a:effectLst/>
                      </a:endParaRPr>
                    </a:p>
                  </a:txBody>
                  <a:tcPr marL="114300" marR="76200" marT="76200"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300" b="1" dirty="0">
                          <a:effectLst/>
                        </a:rPr>
                        <a:t>Cost Level 3</a:t>
                      </a:r>
                      <a:endParaRPr lang="en-US" sz="1300" b="0" dirty="0">
                        <a:effectLst/>
                      </a:endParaRPr>
                    </a:p>
                  </a:txBody>
                  <a:tcPr marL="114300" marR="76200" marT="76200" marB="66675">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4</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259608760"/>
                  </a:ext>
                </a:extLst>
              </a:tr>
              <a:tr h="1170299">
                <a:tc>
                  <a:txBody>
                    <a:bodyPr/>
                    <a:lstStyle/>
                    <a:p>
                      <a:pPr algn="l" fontAlgn="t"/>
                      <a:r>
                        <a:rPr lang="en-US" sz="1300" b="1" dirty="0">
                          <a:effectLst/>
                        </a:rPr>
                        <a:t>O. Medical Out-of-Pocket Maximum</a:t>
                      </a:r>
                      <a:br>
                        <a:rPr lang="en-US" sz="1300" dirty="0">
                          <a:effectLst/>
                        </a:rPr>
                      </a:br>
                      <a:r>
                        <a:rPr lang="en-US" sz="1300" dirty="0">
                          <a:effectLst/>
                        </a:rPr>
                        <a:t>(single / family)</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$1,700 / $3,400</a:t>
                      </a:r>
                      <a:br>
                        <a:rPr lang="en-US" sz="1300" dirty="0">
                          <a:effectLst/>
                        </a:rPr>
                      </a:br>
                      <a:endParaRPr lang="en-US" sz="1300" dirty="0">
                        <a:effectLst/>
                      </a:endParaRPr>
                    </a:p>
                  </a:txBody>
                  <a:tcPr marL="114300" marR="76200" marT="76200" marB="57150">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$1,700 / $3,400</a:t>
                      </a:r>
                      <a:br>
                        <a:rPr lang="en-US" sz="1300" dirty="0">
                          <a:effectLst/>
                        </a:rPr>
                      </a:br>
                      <a:endParaRPr lang="en-US" sz="1300" dirty="0">
                        <a:effectLst/>
                      </a:endParaRPr>
                    </a:p>
                  </a:txBody>
                  <a:tcPr marL="114300" marR="76200" marT="7620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8ED"/>
                    </a:solidFill>
                  </a:tcPr>
                </a:tc>
                <a:tc>
                  <a:txBody>
                    <a:bodyPr/>
                    <a:lstStyle/>
                    <a:p>
                      <a:pPr algn="l" fontAlgn="t"/>
                      <a:r>
                        <a:rPr lang="en-US" sz="1300" dirty="0">
                          <a:effectLst/>
                        </a:rPr>
                        <a:t>$2,400 / $4,800</a:t>
                      </a:r>
                      <a:br>
                        <a:rPr lang="en-US" sz="1300" dirty="0">
                          <a:effectLst/>
                        </a:rPr>
                      </a:br>
                      <a:endParaRPr lang="en-US" sz="1300" dirty="0">
                        <a:effectLst/>
                      </a:endParaRPr>
                    </a:p>
                  </a:txBody>
                  <a:tcPr marL="114300" marR="76200" marT="76200" marB="57150">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$3,600 / $7,200</a:t>
                      </a:r>
                      <a:br>
                        <a:rPr lang="en-US" sz="1300" dirty="0">
                          <a:effectLst/>
                        </a:rPr>
                      </a:br>
                      <a:endParaRPr lang="en-US" sz="1300" dirty="0">
                        <a:effectLst/>
                      </a:endParaRP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4285674866"/>
                  </a:ext>
                </a:extLst>
              </a:tr>
            </a:tbl>
          </a:graphicData>
        </a:graphic>
      </p:graphicFrame>
      <p:sp>
        <p:nvSpPr>
          <p:cNvPr id="4" name="Slide Number Placeholder 3">
            <a:extLst>
              <a:ext uri="{FF2B5EF4-FFF2-40B4-BE49-F238E27FC236}">
                <a16:creationId xmlns:a16="http://schemas.microsoft.com/office/drawing/2014/main" id="{3294A4A0-DAE4-7C70-098C-204CC6968542}"/>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14</a:t>
            </a:fld>
            <a:endParaRPr lang="en-US" dirty="0"/>
          </a:p>
        </p:txBody>
      </p:sp>
      <p:sp>
        <p:nvSpPr>
          <p:cNvPr id="6" name="TextBox 5">
            <a:extLst>
              <a:ext uri="{FF2B5EF4-FFF2-40B4-BE49-F238E27FC236}">
                <a16:creationId xmlns:a16="http://schemas.microsoft.com/office/drawing/2014/main" id="{4408F33A-DCDF-BE92-2226-84FCB0EF40E7}"/>
              </a:ext>
            </a:extLst>
          </p:cNvPr>
          <p:cNvSpPr txBox="1"/>
          <p:nvPr/>
        </p:nvSpPr>
        <p:spPr>
          <a:xfrm>
            <a:off x="10379034" y="88126"/>
            <a:ext cx="1668048" cy="276999"/>
          </a:xfrm>
          <a:prstGeom prst="rect">
            <a:avLst/>
          </a:prstGeom>
          <a:noFill/>
        </p:spPr>
        <p:txBody>
          <a:bodyPr wrap="square" rtlCol="0">
            <a:spAutoFit/>
          </a:bodyPr>
          <a:lstStyle/>
          <a:p>
            <a:pPr algn="ctr"/>
            <a:r>
              <a:rPr lang="en-US" sz="1200" b="1" i="1" dirty="0">
                <a:solidFill>
                  <a:srgbClr val="09728A"/>
                </a:solidFill>
              </a:rPr>
              <a:t>Advantage High Plan </a:t>
            </a:r>
          </a:p>
        </p:txBody>
      </p:sp>
      <p:sp>
        <p:nvSpPr>
          <p:cNvPr id="7" name="TextBox 6">
            <a:extLst>
              <a:ext uri="{FF2B5EF4-FFF2-40B4-BE49-F238E27FC236}">
                <a16:creationId xmlns:a16="http://schemas.microsoft.com/office/drawing/2014/main" id="{3DC30937-561B-7061-B4F2-1D09B2FD6596}"/>
              </a:ext>
            </a:extLst>
          </p:cNvPr>
          <p:cNvSpPr txBox="1"/>
          <p:nvPr/>
        </p:nvSpPr>
        <p:spPr>
          <a:xfrm>
            <a:off x="838200" y="3542175"/>
            <a:ext cx="10515600" cy="1554272"/>
          </a:xfrm>
          <a:prstGeom prst="rect">
            <a:avLst/>
          </a:prstGeom>
          <a:noFill/>
        </p:spPr>
        <p:txBody>
          <a:bodyPr wrap="square">
            <a:spAutoFit/>
          </a:bodyPr>
          <a:lstStyle/>
          <a:p>
            <a:r>
              <a:rPr lang="en-US" b="1" dirty="0"/>
              <a:t>Out-of-Pocket Maximum (Medical Only)</a:t>
            </a:r>
          </a:p>
          <a:p>
            <a:pPr marL="285750" indent="-285750">
              <a:buFont typeface="Arial" panose="020B0604020202020204" pitchFamily="34" charset="0"/>
              <a:buChar char="•"/>
            </a:pPr>
            <a:r>
              <a:rPr lang="en-US" dirty="0"/>
              <a:t>The most you’ll pay in a year for covered services, including deductibles, copays, and coinsurance.</a:t>
            </a:r>
          </a:p>
          <a:p>
            <a:pPr marL="285750" indent="-285750">
              <a:buFont typeface="Arial" panose="020B0604020202020204" pitchFamily="34" charset="0"/>
              <a:buChar char="•"/>
            </a:pPr>
            <a:r>
              <a:rPr lang="en-US" dirty="0"/>
              <a:t>Once you reach this limit, the plan pays 100% of covered services for the rest of the year.</a:t>
            </a:r>
          </a:p>
          <a:p>
            <a:endParaRPr lang="en-US" sz="500" b="1" dirty="0"/>
          </a:p>
          <a:p>
            <a:r>
              <a:rPr lang="en-US" b="1" dirty="0"/>
              <a:t>	Cost Level 2:</a:t>
            </a:r>
            <a:r>
              <a:rPr lang="en-US" dirty="0"/>
              <a:t> $1,700 single / $3,400 family</a:t>
            </a:r>
          </a:p>
          <a:p>
            <a:r>
              <a:rPr lang="en-US" b="1" dirty="0"/>
              <a:t>	Range across Cost Levels 1–4:</a:t>
            </a:r>
            <a:r>
              <a:rPr lang="en-US" dirty="0"/>
              <a:t> $1,700–$3,600 individual / $3,400–$7,200 family</a:t>
            </a:r>
          </a:p>
        </p:txBody>
      </p:sp>
      <p:sp>
        <p:nvSpPr>
          <p:cNvPr id="8" name="TextBox 7">
            <a:extLst>
              <a:ext uri="{FF2B5EF4-FFF2-40B4-BE49-F238E27FC236}">
                <a16:creationId xmlns:a16="http://schemas.microsoft.com/office/drawing/2014/main" id="{D9B5CDE5-544B-6AE6-E96D-A02ED82B2314}"/>
              </a:ext>
            </a:extLst>
          </p:cNvPr>
          <p:cNvSpPr txBox="1"/>
          <p:nvPr/>
        </p:nvSpPr>
        <p:spPr>
          <a:xfrm>
            <a:off x="239084" y="6259810"/>
            <a:ext cx="9395360" cy="461665"/>
          </a:xfrm>
          <a:prstGeom prst="rect">
            <a:avLst/>
          </a:prstGeom>
          <a:noFill/>
        </p:spPr>
        <p:txBody>
          <a:bodyPr wrap="square" rtlCol="0">
            <a:spAutoFit/>
          </a:bodyPr>
          <a:lstStyle/>
          <a:p>
            <a:r>
              <a:rPr lang="en-US" sz="1200" i="1" dirty="0">
                <a:solidFill>
                  <a:schemeClr val="tx1">
                    <a:lumMod val="65000"/>
                    <a:lumOff val="35000"/>
                  </a:schemeClr>
                </a:solidFill>
              </a:rPr>
              <a:t>Cost Level 2 is emphasized throughout these materials because it serves as the benchmark for the plan. The State ensures that Cost Level 2 clinics are geographically accessible to all enrollees, and the majority of PEIP members choose a Cost Level 2 clinic.</a:t>
            </a:r>
          </a:p>
        </p:txBody>
      </p:sp>
    </p:spTree>
    <p:extLst>
      <p:ext uri="{BB962C8B-B14F-4D97-AF65-F5344CB8AC3E}">
        <p14:creationId xmlns:p14="http://schemas.microsoft.com/office/powerpoint/2010/main" val="3663693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39A1E-AF78-A6B3-A385-2542DF0E87CC}"/>
              </a:ext>
            </a:extLst>
          </p:cNvPr>
          <p:cNvSpPr>
            <a:spLocks noGrp="1"/>
          </p:cNvSpPr>
          <p:nvPr>
            <p:ph type="title"/>
          </p:nvPr>
        </p:nvSpPr>
        <p:spPr/>
        <p:txBody>
          <a:bodyPr>
            <a:normAutofit/>
          </a:bodyPr>
          <a:lstStyle/>
          <a:p>
            <a:pPr algn="ctr"/>
            <a:r>
              <a:rPr lang="en-US" sz="3600" dirty="0"/>
              <a:t>Prescription Drug Coverage</a:t>
            </a:r>
          </a:p>
        </p:txBody>
      </p:sp>
      <p:graphicFrame>
        <p:nvGraphicFramePr>
          <p:cNvPr id="6" name="Content Placeholder 5">
            <a:extLst>
              <a:ext uri="{FF2B5EF4-FFF2-40B4-BE49-F238E27FC236}">
                <a16:creationId xmlns:a16="http://schemas.microsoft.com/office/drawing/2014/main" id="{771336DD-D28D-8D01-C425-A27906C0CA3F}"/>
              </a:ext>
            </a:extLst>
          </p:cNvPr>
          <p:cNvGraphicFramePr>
            <a:graphicFrameLocks noGrp="1"/>
          </p:cNvGraphicFramePr>
          <p:nvPr>
            <p:ph idx="1"/>
            <p:extLst>
              <p:ext uri="{D42A27DB-BD31-4B8C-83A1-F6EECF244321}">
                <p14:modId xmlns:p14="http://schemas.microsoft.com/office/powerpoint/2010/main" val="1185023293"/>
              </p:ext>
            </p:extLst>
          </p:nvPr>
        </p:nvGraphicFramePr>
        <p:xfrm>
          <a:off x="838200" y="1501482"/>
          <a:ext cx="10515600" cy="1781561"/>
        </p:xfrm>
        <a:graphic>
          <a:graphicData uri="http://schemas.openxmlformats.org/drawingml/2006/table">
            <a:tbl>
              <a:tblPr/>
              <a:tblGrid>
                <a:gridCol w="5257800">
                  <a:extLst>
                    <a:ext uri="{9D8B030D-6E8A-4147-A177-3AD203B41FA5}">
                      <a16:colId xmlns:a16="http://schemas.microsoft.com/office/drawing/2014/main" val="4185630439"/>
                    </a:ext>
                  </a:extLst>
                </a:gridCol>
                <a:gridCol w="5257800">
                  <a:extLst>
                    <a:ext uri="{9D8B030D-6E8A-4147-A177-3AD203B41FA5}">
                      <a16:colId xmlns:a16="http://schemas.microsoft.com/office/drawing/2014/main" val="2445793190"/>
                    </a:ext>
                  </a:extLst>
                </a:gridCol>
              </a:tblGrid>
              <a:tr h="328226">
                <a:tc>
                  <a:txBody>
                    <a:bodyPr/>
                    <a:lstStyle/>
                    <a:p>
                      <a:pPr algn="l" fontAlgn="t"/>
                      <a:r>
                        <a:rPr lang="en-US" sz="1500" b="1" dirty="0">
                          <a:effectLst/>
                        </a:rPr>
                        <a:t>Benefit Provision</a:t>
                      </a:r>
                      <a:endParaRPr lang="en-US" sz="15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500" b="1" dirty="0">
                          <a:effectLst/>
                        </a:rPr>
                        <a:t>All Cost Levels (1-4)</a:t>
                      </a:r>
                    </a:p>
                  </a:txBody>
                  <a:tcPr marL="114300" marR="76200" marT="76200" marB="66675">
                    <a:lnL w="9525" cap="flat" cmpd="sng" algn="ctr">
                      <a:solidFill>
                        <a:srgbClr val="E6E6E6"/>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097823504"/>
                  </a:ext>
                </a:extLst>
              </a:tr>
              <a:tr h="709627">
                <a:tc>
                  <a:txBody>
                    <a:bodyPr/>
                    <a:lstStyle/>
                    <a:p>
                      <a:pPr algn="l" fontAlgn="t"/>
                      <a:r>
                        <a:rPr lang="en-US" sz="1500" b="1" dirty="0">
                          <a:effectLst/>
                        </a:rPr>
                        <a:t>M. Prescription Drugs</a:t>
                      </a:r>
                      <a:br>
                        <a:rPr lang="en-US" sz="1500" dirty="0">
                          <a:effectLst/>
                        </a:rPr>
                      </a:br>
                      <a:r>
                        <a:rPr lang="en-US" sz="1500" dirty="0">
                          <a:effectLst/>
                        </a:rPr>
                        <a:t>30-day supply copay (Tier 1 / Tier 2 / Tier 3)</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500" dirty="0">
                          <a:effectLst/>
                        </a:rPr>
                        <a:t>$18 / $30 / $55</a:t>
                      </a:r>
                    </a:p>
                  </a:txBody>
                  <a:tcPr marL="114300" marR="76200" marT="76200" marB="66675">
                    <a:lnL w="9525" cap="flat" cmpd="sng" algn="ctr">
                      <a:solidFill>
                        <a:srgbClr val="E6E6E6"/>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541705818"/>
                  </a:ext>
                </a:extLst>
              </a:tr>
              <a:tr h="700459">
                <a:tc>
                  <a:txBody>
                    <a:bodyPr/>
                    <a:lstStyle/>
                    <a:p>
                      <a:pPr algn="l" fontAlgn="t"/>
                      <a:r>
                        <a:rPr lang="en-US" sz="1500" b="1" dirty="0">
                          <a:effectLst/>
                        </a:rPr>
                        <a:t>N. Prescription Drug Out-of-Pocket Maximum</a:t>
                      </a:r>
                      <a:br>
                        <a:rPr lang="en-US" sz="1500" dirty="0">
                          <a:effectLst/>
                        </a:rPr>
                      </a:br>
                      <a:r>
                        <a:rPr lang="en-US" sz="1500" dirty="0">
                          <a:effectLst/>
                        </a:rPr>
                        <a:t>(single / family)</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500" dirty="0">
                          <a:effectLst/>
                        </a:rPr>
                        <a:t>$1,050 / $2,100</a:t>
                      </a:r>
                    </a:p>
                  </a:txBody>
                  <a:tcPr marL="114300" marR="76200" marT="76200" marB="57150">
                    <a:lnL w="9525" cap="flat" cmpd="sng" algn="ctr">
                      <a:solidFill>
                        <a:srgbClr val="E6E6E6"/>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513163229"/>
                  </a:ext>
                </a:extLst>
              </a:tr>
            </a:tbl>
          </a:graphicData>
        </a:graphic>
      </p:graphicFrame>
      <p:sp>
        <p:nvSpPr>
          <p:cNvPr id="4" name="Slide Number Placeholder 3">
            <a:extLst>
              <a:ext uri="{FF2B5EF4-FFF2-40B4-BE49-F238E27FC236}">
                <a16:creationId xmlns:a16="http://schemas.microsoft.com/office/drawing/2014/main" id="{0C871257-7900-2D11-2109-CB18DD4CB1DB}"/>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15</a:t>
            </a:fld>
            <a:endParaRPr lang="en-US" dirty="0"/>
          </a:p>
        </p:txBody>
      </p:sp>
      <p:sp>
        <p:nvSpPr>
          <p:cNvPr id="5" name="TextBox 4">
            <a:extLst>
              <a:ext uri="{FF2B5EF4-FFF2-40B4-BE49-F238E27FC236}">
                <a16:creationId xmlns:a16="http://schemas.microsoft.com/office/drawing/2014/main" id="{9093D3A3-491F-174D-21F7-D08F4376BA1B}"/>
              </a:ext>
            </a:extLst>
          </p:cNvPr>
          <p:cNvSpPr txBox="1"/>
          <p:nvPr/>
        </p:nvSpPr>
        <p:spPr>
          <a:xfrm>
            <a:off x="10379034" y="88126"/>
            <a:ext cx="1668048" cy="276999"/>
          </a:xfrm>
          <a:prstGeom prst="rect">
            <a:avLst/>
          </a:prstGeom>
          <a:noFill/>
        </p:spPr>
        <p:txBody>
          <a:bodyPr wrap="square" rtlCol="0">
            <a:spAutoFit/>
          </a:bodyPr>
          <a:lstStyle/>
          <a:p>
            <a:pPr algn="ctr"/>
            <a:r>
              <a:rPr lang="en-US" sz="1200" b="1" i="1" dirty="0">
                <a:solidFill>
                  <a:srgbClr val="09728A"/>
                </a:solidFill>
              </a:rPr>
              <a:t>Advantage High Plan </a:t>
            </a:r>
          </a:p>
        </p:txBody>
      </p:sp>
      <p:sp>
        <p:nvSpPr>
          <p:cNvPr id="7" name="TextBox 6">
            <a:extLst>
              <a:ext uri="{FF2B5EF4-FFF2-40B4-BE49-F238E27FC236}">
                <a16:creationId xmlns:a16="http://schemas.microsoft.com/office/drawing/2014/main" id="{37AA55D7-472B-9BF1-8859-3D5FCF4E2B0A}"/>
              </a:ext>
            </a:extLst>
          </p:cNvPr>
          <p:cNvSpPr txBox="1"/>
          <p:nvPr/>
        </p:nvSpPr>
        <p:spPr>
          <a:xfrm>
            <a:off x="838200" y="3298508"/>
            <a:ext cx="10515600" cy="3046988"/>
          </a:xfrm>
          <a:prstGeom prst="rect">
            <a:avLst/>
          </a:prstGeom>
          <a:noFill/>
        </p:spPr>
        <p:txBody>
          <a:bodyPr wrap="square">
            <a:spAutoFit/>
          </a:bodyPr>
          <a:lstStyle/>
          <a:p>
            <a:r>
              <a:rPr lang="en-US" b="1" dirty="0"/>
              <a:t>Prescription Drug Tiers</a:t>
            </a:r>
          </a:p>
          <a:p>
            <a:pPr marL="285750" indent="-285750">
              <a:buFont typeface="Arial" panose="020B0604020202020204" pitchFamily="34" charset="0"/>
              <a:buChar char="•"/>
            </a:pPr>
            <a:r>
              <a:rPr lang="en-US" b="1" dirty="0"/>
              <a:t>Tier 1 </a:t>
            </a:r>
            <a:r>
              <a:rPr lang="en-US" dirty="0"/>
              <a:t>($18) – Generic and commonly used name-brand medications.</a:t>
            </a:r>
          </a:p>
          <a:p>
            <a:pPr marL="285750" indent="-285750">
              <a:buFont typeface="Arial" panose="020B0604020202020204" pitchFamily="34" charset="0"/>
              <a:buChar char="•"/>
            </a:pPr>
            <a:r>
              <a:rPr lang="en-US" b="1" dirty="0"/>
              <a:t>Tier 2 </a:t>
            </a:r>
            <a:r>
              <a:rPr lang="en-US" dirty="0"/>
              <a:t>($30) – Name-brand drugs, some generics, and certain specialty medications.</a:t>
            </a:r>
          </a:p>
          <a:p>
            <a:pPr marL="285750" indent="-285750">
              <a:buFont typeface="Arial" panose="020B0604020202020204" pitchFamily="34" charset="0"/>
              <a:buChar char="•"/>
            </a:pPr>
            <a:r>
              <a:rPr lang="en-US" b="1" dirty="0"/>
              <a:t>Tier 3 </a:t>
            </a:r>
            <a:r>
              <a:rPr lang="en-US" dirty="0"/>
              <a:t>($55) – Typically higher-cost specialty medications.</a:t>
            </a:r>
          </a:p>
          <a:p>
            <a:endParaRPr lang="en-US" sz="500" i="1" dirty="0"/>
          </a:p>
          <a:p>
            <a:r>
              <a:rPr lang="en-US" sz="1500" i="1" dirty="0"/>
              <a:t>If the cost of a medication is less than the copay amount, you only pay the actual price of the medication.</a:t>
            </a:r>
            <a:endParaRPr lang="en-US" sz="1500" dirty="0"/>
          </a:p>
          <a:p>
            <a:endParaRPr lang="en-US" sz="500" dirty="0"/>
          </a:p>
          <a:p>
            <a:r>
              <a:rPr lang="en-US" b="1" dirty="0"/>
              <a:t>No Deductible</a:t>
            </a:r>
          </a:p>
          <a:p>
            <a:pPr marL="285750" indent="-285750">
              <a:buFont typeface="Arial" panose="020B0604020202020204" pitchFamily="34" charset="0"/>
              <a:buChar char="•"/>
            </a:pPr>
            <a:r>
              <a:rPr lang="en-US" dirty="0"/>
              <a:t>Prescription drug coverage under the High plan is not subject to the annual deductible.</a:t>
            </a:r>
          </a:p>
          <a:p>
            <a:endParaRPr lang="en-US" sz="500" b="1" dirty="0"/>
          </a:p>
          <a:p>
            <a:r>
              <a:rPr lang="en-US" b="1" dirty="0"/>
              <a:t>Separate Out-of-Pocket Maximum</a:t>
            </a:r>
          </a:p>
          <a:p>
            <a:pPr marL="285750" indent="-285750">
              <a:buFont typeface="Arial" panose="020B0604020202020204" pitchFamily="34" charset="0"/>
              <a:buChar char="•"/>
            </a:pPr>
            <a:r>
              <a:rPr lang="en-US" dirty="0"/>
              <a:t>There is a separate prescription drug out-of-pocket maximum.</a:t>
            </a:r>
          </a:p>
          <a:p>
            <a:pPr marL="742950" lvl="1" indent="-285750">
              <a:buFont typeface="Arial" panose="020B0604020202020204" pitchFamily="34" charset="0"/>
              <a:buChar char="•"/>
            </a:pPr>
            <a:r>
              <a:rPr lang="en-US" dirty="0"/>
              <a:t>$1,050 individual / $2,100 family (all cost levels)</a:t>
            </a:r>
          </a:p>
        </p:txBody>
      </p:sp>
    </p:spTree>
    <p:extLst>
      <p:ext uri="{BB962C8B-B14F-4D97-AF65-F5344CB8AC3E}">
        <p14:creationId xmlns:p14="http://schemas.microsoft.com/office/powerpoint/2010/main" val="259008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2323" y="2844225"/>
            <a:ext cx="4307353" cy="584775"/>
          </a:xfrm>
          <a:prstGeom prst="rect">
            <a:avLst/>
          </a:prstGeom>
          <a:noFill/>
        </p:spPr>
        <p:txBody>
          <a:bodyPr wrap="square" rtlCol="0">
            <a:spAutoFit/>
          </a:bodyPr>
          <a:lstStyle/>
          <a:p>
            <a:pPr algn="ctr"/>
            <a:r>
              <a:rPr lang="en-US" sz="3200" b="1" dirty="0">
                <a:solidFill>
                  <a:srgbClr val="09728A"/>
                </a:solidFill>
              </a:rPr>
              <a:t>HSA-Compatible Plan </a:t>
            </a:r>
          </a:p>
        </p:txBody>
      </p:sp>
      <p:sp>
        <p:nvSpPr>
          <p:cNvPr id="3" name="Slide Number Placeholder 3">
            <a:extLst>
              <a:ext uri="{FF2B5EF4-FFF2-40B4-BE49-F238E27FC236}">
                <a16:creationId xmlns:a16="http://schemas.microsoft.com/office/drawing/2014/main" id="{11C0B7C7-CD86-27D1-4DFD-DBFC4D427574}"/>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16</a:t>
            </a:fld>
            <a:endParaRPr lang="en-US" dirty="0"/>
          </a:p>
        </p:txBody>
      </p:sp>
    </p:spTree>
    <p:extLst>
      <p:ext uri="{BB962C8B-B14F-4D97-AF65-F5344CB8AC3E}">
        <p14:creationId xmlns:p14="http://schemas.microsoft.com/office/powerpoint/2010/main" val="3804766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890E3-A735-E313-39FE-073AEB8459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17955-8FA2-88A7-0F3A-37337C2904DF}"/>
              </a:ext>
            </a:extLst>
          </p:cNvPr>
          <p:cNvSpPr>
            <a:spLocks noGrp="1"/>
          </p:cNvSpPr>
          <p:nvPr>
            <p:ph type="title"/>
          </p:nvPr>
        </p:nvSpPr>
        <p:spPr>
          <a:xfrm>
            <a:off x="838200" y="151516"/>
            <a:ext cx="10515600" cy="1325563"/>
          </a:xfrm>
        </p:spPr>
        <p:txBody>
          <a:bodyPr>
            <a:normAutofit/>
          </a:bodyPr>
          <a:lstStyle/>
          <a:p>
            <a:pPr algn="ctr"/>
            <a:r>
              <a:rPr lang="en-US" sz="3600" dirty="0"/>
              <a:t>Deductible</a:t>
            </a:r>
          </a:p>
        </p:txBody>
      </p:sp>
      <p:sp>
        <p:nvSpPr>
          <p:cNvPr id="4" name="Slide Number Placeholder 3">
            <a:extLst>
              <a:ext uri="{FF2B5EF4-FFF2-40B4-BE49-F238E27FC236}">
                <a16:creationId xmlns:a16="http://schemas.microsoft.com/office/drawing/2014/main" id="{128EEA02-C42B-AC1B-2BE1-135DD875D6E2}"/>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17</a:t>
            </a:fld>
            <a:endParaRPr lang="en-US" dirty="0"/>
          </a:p>
        </p:txBody>
      </p:sp>
      <p:sp>
        <p:nvSpPr>
          <p:cNvPr id="7" name="TextBox 6">
            <a:extLst>
              <a:ext uri="{FF2B5EF4-FFF2-40B4-BE49-F238E27FC236}">
                <a16:creationId xmlns:a16="http://schemas.microsoft.com/office/drawing/2014/main" id="{DBBEBF27-1670-38C1-4A3D-DFC6CD6EDABC}"/>
              </a:ext>
            </a:extLst>
          </p:cNvPr>
          <p:cNvSpPr txBox="1"/>
          <p:nvPr/>
        </p:nvSpPr>
        <p:spPr>
          <a:xfrm>
            <a:off x="838200" y="3367256"/>
            <a:ext cx="9968345" cy="3062377"/>
          </a:xfrm>
          <a:prstGeom prst="rect">
            <a:avLst/>
          </a:prstGeom>
          <a:noFill/>
        </p:spPr>
        <p:txBody>
          <a:bodyPr wrap="square">
            <a:spAutoFit/>
          </a:bodyPr>
          <a:lstStyle/>
          <a:p>
            <a:r>
              <a:rPr lang="en-US" sz="1500" b="1" dirty="0"/>
              <a:t>Deductible</a:t>
            </a:r>
          </a:p>
          <a:p>
            <a:pPr marL="285750" indent="-285750">
              <a:buFont typeface="Arial" panose="020B0604020202020204" pitchFamily="34" charset="0"/>
              <a:buChar char="•"/>
            </a:pPr>
            <a:r>
              <a:rPr lang="en-US" sz="1500" dirty="0"/>
              <a:t>The amount you pay out-of-pocket for covered services before your health plan starts to pay.</a:t>
            </a:r>
          </a:p>
          <a:p>
            <a:pPr marL="285750" indent="-285750">
              <a:buFont typeface="Arial" panose="020B0604020202020204" pitchFamily="34" charset="0"/>
              <a:buChar char="•"/>
            </a:pPr>
            <a:r>
              <a:rPr lang="en-US" sz="1500" dirty="0"/>
              <a:t>Applies annually and resets each calendar year.</a:t>
            </a:r>
          </a:p>
          <a:p>
            <a:pPr marL="285750" indent="-285750">
              <a:buFont typeface="Arial" panose="020B0604020202020204" pitchFamily="34" charset="0"/>
              <a:buChar char="•"/>
            </a:pPr>
            <a:r>
              <a:rPr lang="en-US" sz="1500" dirty="0"/>
              <a:t>Example: If your deductible is $2,250, you pay the first $2,250 of covered services yourself.</a:t>
            </a:r>
          </a:p>
          <a:p>
            <a:endParaRPr lang="en-US" sz="500" dirty="0"/>
          </a:p>
          <a:p>
            <a:pPr lvl="1"/>
            <a:r>
              <a:rPr lang="en-US" sz="1500" b="1" dirty="0"/>
              <a:t>Cost Level 2:</a:t>
            </a:r>
            <a:r>
              <a:rPr lang="en-US" sz="1500" dirty="0"/>
              <a:t> $2,250 single / $4,500 family</a:t>
            </a:r>
          </a:p>
          <a:p>
            <a:pPr lvl="1"/>
            <a:r>
              <a:rPr lang="en-US" sz="1500" b="1" dirty="0"/>
              <a:t>Range across Cost Levels 1–4:</a:t>
            </a:r>
            <a:r>
              <a:rPr lang="en-US" sz="1500" dirty="0"/>
              <a:t> $1,750–$4,250 single / $4,000–$8,500 family</a:t>
            </a:r>
          </a:p>
          <a:p>
            <a:pPr lvl="1"/>
            <a:endParaRPr lang="en-US" sz="500" dirty="0"/>
          </a:p>
          <a:p>
            <a:r>
              <a:rPr lang="en-US" sz="1500" b="1" dirty="0"/>
              <a:t>Important Notes:</a:t>
            </a:r>
            <a:endParaRPr lang="en-US" sz="1500" dirty="0"/>
          </a:p>
          <a:p>
            <a:pPr marL="285750" indent="-285750">
              <a:buFont typeface="Arial" panose="020B0604020202020204" pitchFamily="34" charset="0"/>
              <a:buChar char="•"/>
            </a:pPr>
            <a:r>
              <a:rPr lang="en-US" sz="1500" dirty="0"/>
              <a:t>Preventive care is covered at 100% and not subject to the deductible.</a:t>
            </a:r>
          </a:p>
          <a:p>
            <a:pPr marL="285750" indent="-285750">
              <a:buFont typeface="Arial" panose="020B0604020202020204" pitchFamily="34" charset="0"/>
              <a:buChar char="•"/>
            </a:pPr>
            <a:r>
              <a:rPr lang="en-US" sz="1500" b="1" dirty="0"/>
              <a:t>Medical and Prescription Drug expenses are combined</a:t>
            </a:r>
            <a:r>
              <a:rPr lang="en-US" sz="1500" dirty="0"/>
              <a:t> under a single deductible.</a:t>
            </a:r>
          </a:p>
          <a:p>
            <a:pPr marL="285750" indent="-285750">
              <a:buFont typeface="Arial" panose="020B0604020202020204" pitchFamily="34" charset="0"/>
              <a:buChar char="•"/>
            </a:pPr>
            <a:r>
              <a:rPr lang="en-US" sz="1500" dirty="0"/>
              <a:t>Amounts are split between single and family coverage, with family coverage having a separate embedded deductible for each family member.</a:t>
            </a:r>
          </a:p>
          <a:p>
            <a:endParaRPr lang="en-US" dirty="0"/>
          </a:p>
        </p:txBody>
      </p:sp>
      <p:sp>
        <p:nvSpPr>
          <p:cNvPr id="3" name="TextBox 2">
            <a:extLst>
              <a:ext uri="{FF2B5EF4-FFF2-40B4-BE49-F238E27FC236}">
                <a16:creationId xmlns:a16="http://schemas.microsoft.com/office/drawing/2014/main" id="{8AA9DB1A-9D86-43C2-29A8-8F769AC5FB29}"/>
              </a:ext>
            </a:extLst>
          </p:cNvPr>
          <p:cNvSpPr txBox="1"/>
          <p:nvPr/>
        </p:nvSpPr>
        <p:spPr>
          <a:xfrm>
            <a:off x="10284737" y="88126"/>
            <a:ext cx="1762345" cy="276999"/>
          </a:xfrm>
          <a:prstGeom prst="rect">
            <a:avLst/>
          </a:prstGeom>
          <a:noFill/>
        </p:spPr>
        <p:txBody>
          <a:bodyPr wrap="square" rtlCol="0">
            <a:spAutoFit/>
          </a:bodyPr>
          <a:lstStyle/>
          <a:p>
            <a:pPr algn="ctr"/>
            <a:r>
              <a:rPr lang="en-US" sz="1200" b="1" i="1" dirty="0">
                <a:solidFill>
                  <a:srgbClr val="09728A"/>
                </a:solidFill>
              </a:rPr>
              <a:t>HSA-Compatible Plan </a:t>
            </a:r>
          </a:p>
        </p:txBody>
      </p:sp>
      <p:graphicFrame>
        <p:nvGraphicFramePr>
          <p:cNvPr id="11" name="Content Placeholder 10">
            <a:extLst>
              <a:ext uri="{FF2B5EF4-FFF2-40B4-BE49-F238E27FC236}">
                <a16:creationId xmlns:a16="http://schemas.microsoft.com/office/drawing/2014/main" id="{47F53E57-247C-E14C-56EA-D04251D92ED1}"/>
              </a:ext>
            </a:extLst>
          </p:cNvPr>
          <p:cNvGraphicFramePr>
            <a:graphicFrameLocks noGrp="1"/>
          </p:cNvGraphicFramePr>
          <p:nvPr>
            <p:ph idx="1"/>
            <p:extLst>
              <p:ext uri="{D42A27DB-BD31-4B8C-83A1-F6EECF244321}">
                <p14:modId xmlns:p14="http://schemas.microsoft.com/office/powerpoint/2010/main" val="3656407696"/>
              </p:ext>
            </p:extLst>
          </p:nvPr>
        </p:nvGraphicFramePr>
        <p:xfrm>
          <a:off x="838200" y="1220321"/>
          <a:ext cx="10515600" cy="2146935"/>
        </p:xfrm>
        <a:graphic>
          <a:graphicData uri="http://schemas.openxmlformats.org/drawingml/2006/table">
            <a:tbl>
              <a:tblPr/>
              <a:tblGrid>
                <a:gridCol w="2103120">
                  <a:extLst>
                    <a:ext uri="{9D8B030D-6E8A-4147-A177-3AD203B41FA5}">
                      <a16:colId xmlns:a16="http://schemas.microsoft.com/office/drawing/2014/main" val="690497130"/>
                    </a:ext>
                  </a:extLst>
                </a:gridCol>
                <a:gridCol w="2103120">
                  <a:extLst>
                    <a:ext uri="{9D8B030D-6E8A-4147-A177-3AD203B41FA5}">
                      <a16:colId xmlns:a16="http://schemas.microsoft.com/office/drawing/2014/main" val="1975310776"/>
                    </a:ext>
                  </a:extLst>
                </a:gridCol>
                <a:gridCol w="2103120">
                  <a:extLst>
                    <a:ext uri="{9D8B030D-6E8A-4147-A177-3AD203B41FA5}">
                      <a16:colId xmlns:a16="http://schemas.microsoft.com/office/drawing/2014/main" val="427913534"/>
                    </a:ext>
                  </a:extLst>
                </a:gridCol>
                <a:gridCol w="2103120">
                  <a:extLst>
                    <a:ext uri="{9D8B030D-6E8A-4147-A177-3AD203B41FA5}">
                      <a16:colId xmlns:a16="http://schemas.microsoft.com/office/drawing/2014/main" val="1699881887"/>
                    </a:ext>
                  </a:extLst>
                </a:gridCol>
                <a:gridCol w="2103120">
                  <a:extLst>
                    <a:ext uri="{9D8B030D-6E8A-4147-A177-3AD203B41FA5}">
                      <a16:colId xmlns:a16="http://schemas.microsoft.com/office/drawing/2014/main" val="1442233350"/>
                    </a:ext>
                  </a:extLst>
                </a:gridCol>
              </a:tblGrid>
              <a:tr h="0">
                <a:tc>
                  <a:txBody>
                    <a:bodyPr/>
                    <a:lstStyle/>
                    <a:p>
                      <a:pPr algn="l" fontAlgn="t"/>
                      <a:r>
                        <a:rPr lang="en-US" sz="1300" b="1" dirty="0">
                          <a:effectLst/>
                        </a:rPr>
                        <a:t>Benefit Provision</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1</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2</a:t>
                      </a:r>
                      <a:endParaRPr lang="en-US" sz="1300" b="0" dirty="0">
                        <a:effectLst/>
                      </a:endParaRPr>
                    </a:p>
                  </a:txBody>
                  <a:tcPr marL="114300" marR="76200" marT="76200"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300" b="1" dirty="0">
                          <a:effectLst/>
                        </a:rPr>
                        <a:t>Cost Level 3</a:t>
                      </a:r>
                      <a:endParaRPr lang="en-US" sz="1300" b="0" dirty="0">
                        <a:effectLst/>
                      </a:endParaRPr>
                    </a:p>
                  </a:txBody>
                  <a:tcPr marL="114300" marR="76200" marT="76200" marB="66675">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4</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626434560"/>
                  </a:ext>
                </a:extLst>
              </a:tr>
              <a:tr h="0">
                <a:tc>
                  <a:txBody>
                    <a:bodyPr/>
                    <a:lstStyle/>
                    <a:p>
                      <a:pPr algn="l" fontAlgn="t"/>
                      <a:r>
                        <a:rPr lang="en-US" sz="1300" b="1" dirty="0">
                          <a:effectLst/>
                        </a:rPr>
                        <a:t>A. Preventive Care Services</a:t>
                      </a:r>
                      <a:endParaRPr lang="en-US" sz="130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You Pay Nothing</a:t>
                      </a:r>
                    </a:p>
                  </a:txBody>
                  <a:tcPr marL="114300" marR="76200" marT="76200" marB="66675">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dirty="0">
                          <a:effectLst/>
                        </a:rPr>
                        <a:t>You Pay Nothing</a:t>
                      </a:r>
                    </a:p>
                    <a:p>
                      <a:pPr algn="l" fontAlgn="t"/>
                      <a:endParaRPr lang="en-US" sz="1300" dirty="0">
                        <a:effectLst/>
                      </a:endParaRPr>
                    </a:p>
                  </a:txBody>
                  <a:tcPr marL="114300" marR="76200" marT="76200"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dirty="0">
                          <a:effectLst/>
                        </a:rPr>
                        <a:t>You Pay Nothing</a:t>
                      </a:r>
                    </a:p>
                  </a:txBody>
                  <a:tcPr marL="114300" marR="76200" marT="76200" marB="66675">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300" dirty="0">
                          <a:effectLst/>
                        </a:rPr>
                        <a:t>You Pay Nothing</a:t>
                      </a:r>
                    </a:p>
                    <a:p>
                      <a:pPr algn="l" fontAlgn="t"/>
                      <a:endParaRPr lang="en-US" sz="130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252017194"/>
                  </a:ext>
                </a:extLst>
              </a:tr>
              <a:tr h="0">
                <a:tc>
                  <a:txBody>
                    <a:bodyPr/>
                    <a:lstStyle/>
                    <a:p>
                      <a:pPr algn="l" fontAlgn="t"/>
                      <a:r>
                        <a:rPr lang="en-US" sz="1300" b="1" dirty="0">
                          <a:effectLst/>
                        </a:rPr>
                        <a:t>B. Med/Rx Deductible – Single</a:t>
                      </a:r>
                      <a:endParaRPr lang="en-US" sz="130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$1,750</a:t>
                      </a:r>
                    </a:p>
                  </a:txBody>
                  <a:tcPr marL="114300" marR="76200" marT="76200" marB="66675">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$2,250</a:t>
                      </a:r>
                    </a:p>
                  </a:txBody>
                  <a:tcPr marL="114300" marR="76200" marT="76200"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300" dirty="0">
                          <a:effectLst/>
                        </a:rPr>
                        <a:t>$3,250</a:t>
                      </a:r>
                    </a:p>
                  </a:txBody>
                  <a:tcPr marL="114300" marR="76200" marT="76200" marB="66675">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a:effectLst/>
                        </a:rPr>
                        <a:t>$4,250</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375992649"/>
                  </a:ext>
                </a:extLst>
              </a:tr>
              <a:tr h="0">
                <a:tc>
                  <a:txBody>
                    <a:bodyPr/>
                    <a:lstStyle/>
                    <a:p>
                      <a:pPr algn="l" fontAlgn="t"/>
                      <a:r>
                        <a:rPr lang="en-US" sz="1300" b="1" dirty="0">
                          <a:effectLst/>
                        </a:rPr>
                        <a:t>Med/Rx Deductible – Family </a:t>
                      </a:r>
                    </a:p>
                    <a:p>
                      <a:pPr algn="l" fontAlgn="t"/>
                      <a:r>
                        <a:rPr lang="en-US" sz="1300" b="0" dirty="0">
                          <a:effectLst/>
                        </a:rPr>
                        <a:t>(per member / total)</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a:effectLst/>
                        </a:rPr>
                        <a:t>$3,500 / $4,000</a:t>
                      </a:r>
                    </a:p>
                  </a:txBody>
                  <a:tcPr marL="114300" marR="76200" marT="76200" marB="57150">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$3,750 / $4,500</a:t>
                      </a:r>
                    </a:p>
                  </a:txBody>
                  <a:tcPr marL="114300" marR="76200" marT="7620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8ED"/>
                    </a:solidFill>
                  </a:tcPr>
                </a:tc>
                <a:tc>
                  <a:txBody>
                    <a:bodyPr/>
                    <a:lstStyle/>
                    <a:p>
                      <a:pPr algn="l" fontAlgn="t"/>
                      <a:r>
                        <a:rPr lang="en-US" sz="1300" dirty="0">
                          <a:effectLst/>
                        </a:rPr>
                        <a:t>$5,250 / $6,500</a:t>
                      </a:r>
                    </a:p>
                  </a:txBody>
                  <a:tcPr marL="114300" marR="76200" marT="76200" marB="57150">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$6,750 / $8,500</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816973991"/>
                  </a:ext>
                </a:extLst>
              </a:tr>
            </a:tbl>
          </a:graphicData>
        </a:graphic>
      </p:graphicFrame>
      <p:sp>
        <p:nvSpPr>
          <p:cNvPr id="5" name="TextBox 4">
            <a:extLst>
              <a:ext uri="{FF2B5EF4-FFF2-40B4-BE49-F238E27FC236}">
                <a16:creationId xmlns:a16="http://schemas.microsoft.com/office/drawing/2014/main" id="{233C07EF-A7B1-24DE-5783-5627237C4373}"/>
              </a:ext>
            </a:extLst>
          </p:cNvPr>
          <p:cNvSpPr txBox="1"/>
          <p:nvPr/>
        </p:nvSpPr>
        <p:spPr>
          <a:xfrm>
            <a:off x="239084" y="6259810"/>
            <a:ext cx="9395360" cy="461665"/>
          </a:xfrm>
          <a:prstGeom prst="rect">
            <a:avLst/>
          </a:prstGeom>
          <a:noFill/>
        </p:spPr>
        <p:txBody>
          <a:bodyPr wrap="square" rtlCol="0">
            <a:spAutoFit/>
          </a:bodyPr>
          <a:lstStyle/>
          <a:p>
            <a:r>
              <a:rPr lang="en-US" sz="1200" i="1" dirty="0">
                <a:solidFill>
                  <a:schemeClr val="tx1">
                    <a:lumMod val="65000"/>
                    <a:lumOff val="35000"/>
                  </a:schemeClr>
                </a:solidFill>
              </a:rPr>
              <a:t>Cost Level 2 is emphasized throughout these materials because it serves as the benchmark for the plan. The State ensures that Cost Level 2 clinics are geographically accessible to all enrollees, and the majority of PEIP members choose a Cost Level 2 clinic.</a:t>
            </a:r>
          </a:p>
        </p:txBody>
      </p:sp>
    </p:spTree>
    <p:extLst>
      <p:ext uri="{BB962C8B-B14F-4D97-AF65-F5344CB8AC3E}">
        <p14:creationId xmlns:p14="http://schemas.microsoft.com/office/powerpoint/2010/main" val="123775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B02E4-1981-9681-F507-A32F6AD9D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53867-6D91-6D43-9371-5BD1D404F9DC}"/>
              </a:ext>
            </a:extLst>
          </p:cNvPr>
          <p:cNvSpPr>
            <a:spLocks noGrp="1"/>
          </p:cNvSpPr>
          <p:nvPr>
            <p:ph type="title"/>
          </p:nvPr>
        </p:nvSpPr>
        <p:spPr>
          <a:xfrm>
            <a:off x="838200" y="217416"/>
            <a:ext cx="10515600" cy="1325563"/>
          </a:xfrm>
        </p:spPr>
        <p:txBody>
          <a:bodyPr>
            <a:normAutofit/>
          </a:bodyPr>
          <a:lstStyle/>
          <a:p>
            <a:pPr algn="ctr"/>
            <a:r>
              <a:rPr lang="en-US" sz="3600" dirty="0"/>
              <a:t>Copay &amp; Coinsurance Coverage</a:t>
            </a:r>
          </a:p>
        </p:txBody>
      </p:sp>
      <p:sp>
        <p:nvSpPr>
          <p:cNvPr id="4" name="Slide Number Placeholder 3">
            <a:extLst>
              <a:ext uri="{FF2B5EF4-FFF2-40B4-BE49-F238E27FC236}">
                <a16:creationId xmlns:a16="http://schemas.microsoft.com/office/drawing/2014/main" id="{E5C67485-9C11-7A80-D050-5FB8F8DFDA52}"/>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18</a:t>
            </a:fld>
            <a:endParaRPr lang="en-US" dirty="0"/>
          </a:p>
        </p:txBody>
      </p:sp>
      <p:sp>
        <p:nvSpPr>
          <p:cNvPr id="10" name="TextBox 9">
            <a:extLst>
              <a:ext uri="{FF2B5EF4-FFF2-40B4-BE49-F238E27FC236}">
                <a16:creationId xmlns:a16="http://schemas.microsoft.com/office/drawing/2014/main" id="{6E263A92-BDCF-6082-F6E8-09F8E2B2734D}"/>
              </a:ext>
            </a:extLst>
          </p:cNvPr>
          <p:cNvSpPr txBox="1"/>
          <p:nvPr/>
        </p:nvSpPr>
        <p:spPr>
          <a:xfrm>
            <a:off x="756628" y="4668810"/>
            <a:ext cx="9987572" cy="1738938"/>
          </a:xfrm>
          <a:prstGeom prst="rect">
            <a:avLst/>
          </a:prstGeom>
          <a:noFill/>
        </p:spPr>
        <p:txBody>
          <a:bodyPr wrap="square">
            <a:spAutoFit/>
          </a:bodyPr>
          <a:lstStyle/>
          <a:p>
            <a:r>
              <a:rPr lang="en-US" sz="1600" b="1" dirty="0"/>
              <a:t>Copay</a:t>
            </a:r>
            <a:r>
              <a:rPr lang="en-US" sz="1600" dirty="0"/>
              <a:t>: A fixed amount you pay for a service (ex. $55 for an office visit).</a:t>
            </a:r>
          </a:p>
          <a:p>
            <a:r>
              <a:rPr lang="en-US" sz="1600" b="1" dirty="0"/>
              <a:t>Coinsurance</a:t>
            </a:r>
            <a:r>
              <a:rPr lang="en-US" sz="1600" dirty="0"/>
              <a:t>: A percentage you pay of the total billed amount (ex. 25% of a lab bill).</a:t>
            </a:r>
          </a:p>
          <a:p>
            <a:endParaRPr lang="en-US" sz="500" dirty="0"/>
          </a:p>
          <a:p>
            <a:r>
              <a:rPr lang="en-US" sz="1300" b="1" dirty="0"/>
              <a:t>Important Notes:</a:t>
            </a:r>
          </a:p>
          <a:p>
            <a:pPr marL="285750" indent="-285750">
              <a:buFont typeface="Arial" panose="020B0604020202020204" pitchFamily="34" charset="0"/>
              <a:buChar char="•"/>
            </a:pPr>
            <a:r>
              <a:rPr lang="en-US" sz="1300" b="1" dirty="0"/>
              <a:t>The deductible applies to all services </a:t>
            </a:r>
            <a:r>
              <a:rPr lang="en-US" sz="1300" dirty="0"/>
              <a:t>that involve a copay or coinsurance under the HSA plan, with the exception of preventive care.</a:t>
            </a:r>
          </a:p>
          <a:p>
            <a:pPr marL="285750" indent="-285750">
              <a:buFont typeface="Arial" panose="020B0604020202020204" pitchFamily="34" charset="0"/>
              <a:buChar char="•"/>
            </a:pPr>
            <a:r>
              <a:rPr lang="en-US" sz="1300" dirty="0"/>
              <a:t>The services outlined above represent commonly covered benefits, but do not include all available coverage. Please consult the official plan documents for a complete and detailed description of benefits and exclusions.</a:t>
            </a:r>
          </a:p>
          <a:p>
            <a:endParaRPr lang="en-US" dirty="0"/>
          </a:p>
        </p:txBody>
      </p:sp>
      <p:sp>
        <p:nvSpPr>
          <p:cNvPr id="3" name="TextBox 2">
            <a:extLst>
              <a:ext uri="{FF2B5EF4-FFF2-40B4-BE49-F238E27FC236}">
                <a16:creationId xmlns:a16="http://schemas.microsoft.com/office/drawing/2014/main" id="{551AEB34-A912-F58B-3CCC-6152B423CFEA}"/>
              </a:ext>
            </a:extLst>
          </p:cNvPr>
          <p:cNvSpPr txBox="1"/>
          <p:nvPr/>
        </p:nvSpPr>
        <p:spPr>
          <a:xfrm>
            <a:off x="10284737" y="88126"/>
            <a:ext cx="1762345" cy="276999"/>
          </a:xfrm>
          <a:prstGeom prst="rect">
            <a:avLst/>
          </a:prstGeom>
          <a:noFill/>
        </p:spPr>
        <p:txBody>
          <a:bodyPr wrap="square" rtlCol="0">
            <a:spAutoFit/>
          </a:bodyPr>
          <a:lstStyle/>
          <a:p>
            <a:pPr algn="ctr"/>
            <a:r>
              <a:rPr lang="en-US" sz="1200" b="1" i="1" dirty="0">
                <a:solidFill>
                  <a:srgbClr val="09728A"/>
                </a:solidFill>
              </a:rPr>
              <a:t>HSA-Compatible Plan </a:t>
            </a:r>
          </a:p>
        </p:txBody>
      </p:sp>
      <p:graphicFrame>
        <p:nvGraphicFramePr>
          <p:cNvPr id="7" name="Content Placeholder 6">
            <a:extLst>
              <a:ext uri="{FF2B5EF4-FFF2-40B4-BE49-F238E27FC236}">
                <a16:creationId xmlns:a16="http://schemas.microsoft.com/office/drawing/2014/main" id="{DB1A6A23-76DF-D9AA-45A4-7D2870073F95}"/>
              </a:ext>
            </a:extLst>
          </p:cNvPr>
          <p:cNvGraphicFramePr>
            <a:graphicFrameLocks noGrp="1"/>
          </p:cNvGraphicFramePr>
          <p:nvPr>
            <p:ph idx="1"/>
            <p:extLst>
              <p:ext uri="{D42A27DB-BD31-4B8C-83A1-F6EECF244321}">
                <p14:modId xmlns:p14="http://schemas.microsoft.com/office/powerpoint/2010/main" val="361746002"/>
              </p:ext>
            </p:extLst>
          </p:nvPr>
        </p:nvGraphicFramePr>
        <p:xfrm>
          <a:off x="765772" y="1282999"/>
          <a:ext cx="10515600" cy="3385811"/>
        </p:xfrm>
        <a:graphic>
          <a:graphicData uri="http://schemas.openxmlformats.org/drawingml/2006/table">
            <a:tbl>
              <a:tblPr/>
              <a:tblGrid>
                <a:gridCol w="2103120">
                  <a:extLst>
                    <a:ext uri="{9D8B030D-6E8A-4147-A177-3AD203B41FA5}">
                      <a16:colId xmlns:a16="http://schemas.microsoft.com/office/drawing/2014/main" val="3087542239"/>
                    </a:ext>
                  </a:extLst>
                </a:gridCol>
                <a:gridCol w="2103120">
                  <a:extLst>
                    <a:ext uri="{9D8B030D-6E8A-4147-A177-3AD203B41FA5}">
                      <a16:colId xmlns:a16="http://schemas.microsoft.com/office/drawing/2014/main" val="2509713981"/>
                    </a:ext>
                  </a:extLst>
                </a:gridCol>
                <a:gridCol w="2103120">
                  <a:extLst>
                    <a:ext uri="{9D8B030D-6E8A-4147-A177-3AD203B41FA5}">
                      <a16:colId xmlns:a16="http://schemas.microsoft.com/office/drawing/2014/main" val="2433610824"/>
                    </a:ext>
                  </a:extLst>
                </a:gridCol>
                <a:gridCol w="2103120">
                  <a:extLst>
                    <a:ext uri="{9D8B030D-6E8A-4147-A177-3AD203B41FA5}">
                      <a16:colId xmlns:a16="http://schemas.microsoft.com/office/drawing/2014/main" val="3178248292"/>
                    </a:ext>
                  </a:extLst>
                </a:gridCol>
                <a:gridCol w="2103120">
                  <a:extLst>
                    <a:ext uri="{9D8B030D-6E8A-4147-A177-3AD203B41FA5}">
                      <a16:colId xmlns:a16="http://schemas.microsoft.com/office/drawing/2014/main" val="4032737626"/>
                    </a:ext>
                  </a:extLst>
                </a:gridCol>
              </a:tblGrid>
              <a:tr h="140668">
                <a:tc>
                  <a:txBody>
                    <a:bodyPr/>
                    <a:lstStyle/>
                    <a:p>
                      <a:pPr algn="l" fontAlgn="t"/>
                      <a:r>
                        <a:rPr lang="en-US" sz="1000" b="1" dirty="0">
                          <a:effectLst/>
                        </a:rPr>
                        <a:t>Benefit Provision</a:t>
                      </a:r>
                      <a:endParaRPr lang="en-US" sz="1000" b="0" dirty="0">
                        <a:effectLst/>
                      </a:endParaRP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000" b="1" dirty="0">
                          <a:effectLst/>
                        </a:rPr>
                        <a:t>Cost Level 1</a:t>
                      </a:r>
                      <a:endParaRPr lang="en-US" sz="1000" b="0" dirty="0">
                        <a:effectLst/>
                      </a:endParaRP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000" b="1" dirty="0">
                          <a:effectLst/>
                        </a:rPr>
                        <a:t>Cost Level 2</a:t>
                      </a:r>
                      <a:endParaRPr lang="en-US" sz="1000" b="0" dirty="0">
                        <a:effectLst/>
                      </a:endParaRP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b="1" dirty="0">
                          <a:effectLst/>
                        </a:rPr>
                        <a:t>Cost Level 3</a:t>
                      </a:r>
                      <a:endParaRPr lang="en-US" sz="1000" b="0" dirty="0">
                        <a:effectLst/>
                      </a:endParaRP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000" b="1" dirty="0">
                          <a:effectLst/>
                        </a:rPr>
                        <a:t>Cost Level 4</a:t>
                      </a:r>
                      <a:endParaRPr lang="en-US" sz="1000" b="0" dirty="0">
                        <a:effectLst/>
                      </a:endParaRP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749520909"/>
                  </a:ext>
                </a:extLst>
              </a:tr>
              <a:tr h="525991">
                <a:tc>
                  <a:txBody>
                    <a:bodyPr/>
                    <a:lstStyle/>
                    <a:p>
                      <a:pPr algn="l" fontAlgn="t"/>
                      <a:r>
                        <a:rPr lang="en-US" sz="1000" b="1" dirty="0">
                          <a:effectLst/>
                        </a:rPr>
                        <a:t>C. Office Visits </a:t>
                      </a:r>
                    </a:p>
                    <a:p>
                      <a:pPr algn="l" fontAlgn="t"/>
                      <a:r>
                        <a:rPr lang="en-US" sz="1000" b="0" dirty="0">
                          <a:effectLst/>
                        </a:rPr>
                        <a:t>Illness/Injury, Therapy, Urgent Care</a:t>
                      </a:r>
                      <a:br>
                        <a:rPr lang="en-US" sz="1000" dirty="0">
                          <a:effectLst/>
                        </a:rPr>
                      </a:br>
                      <a:r>
                        <a:rPr lang="en-US" sz="1000" dirty="0">
                          <a:effectLst/>
                        </a:rPr>
                        <a:t>(deductible applies)</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$45 copay</a:t>
                      </a: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$55 copay</a:t>
                      </a: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a:effectLst/>
                        </a:rPr>
                        <a:t>$105 copay</a:t>
                      </a: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$130 copay</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102076709"/>
                  </a:ext>
                </a:extLst>
              </a:tr>
              <a:tr h="510644">
                <a:tc>
                  <a:txBody>
                    <a:bodyPr/>
                    <a:lstStyle/>
                    <a:p>
                      <a:pPr algn="l" fontAlgn="t"/>
                      <a:r>
                        <a:rPr lang="en-US" sz="1000" b="1" dirty="0">
                          <a:effectLst/>
                        </a:rPr>
                        <a:t>Mental Health/Substance Use Disorder Office Visits</a:t>
                      </a:r>
                      <a:br>
                        <a:rPr lang="en-US" sz="1000" dirty="0">
                          <a:effectLst/>
                        </a:rPr>
                      </a:br>
                      <a:r>
                        <a:rPr lang="en-US" sz="1000" dirty="0">
                          <a:effectLst/>
                        </a:rPr>
                        <a:t>(deductible applies)</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$0 copay</a:t>
                      </a: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$0 copay</a:t>
                      </a: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$75 copay</a:t>
                      </a: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$100 copay</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635619203"/>
                  </a:ext>
                </a:extLst>
              </a:tr>
              <a:tr h="510644">
                <a:tc>
                  <a:txBody>
                    <a:bodyPr/>
                    <a:lstStyle/>
                    <a:p>
                      <a:pPr algn="l" fontAlgn="t"/>
                      <a:r>
                        <a:rPr lang="en-US" sz="1000" b="1">
                          <a:effectLst/>
                        </a:rPr>
                        <a:t>D. Convenience Clinics &amp; Online Care</a:t>
                      </a:r>
                      <a:br>
                        <a:rPr lang="en-US" sz="1000">
                          <a:effectLst/>
                        </a:rPr>
                      </a:br>
                      <a:r>
                        <a:rPr lang="en-US" sz="1000">
                          <a:effectLst/>
                        </a:rPr>
                        <a:t>(deductible applies)</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$0 copay</a:t>
                      </a: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$0 copay</a:t>
                      </a: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a:effectLst/>
                        </a:rPr>
                        <a:t>$0 copay</a:t>
                      </a: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$0 copay</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463109402"/>
                  </a:ext>
                </a:extLst>
              </a:tr>
              <a:tr h="418149">
                <a:tc>
                  <a:txBody>
                    <a:bodyPr/>
                    <a:lstStyle/>
                    <a:p>
                      <a:pPr algn="l" fontAlgn="t"/>
                      <a:r>
                        <a:rPr lang="en-US" sz="1000" b="1" dirty="0">
                          <a:effectLst/>
                        </a:rPr>
                        <a:t>E. Emergency Room Care</a:t>
                      </a:r>
                      <a:br>
                        <a:rPr lang="en-US" sz="1000" dirty="0">
                          <a:effectLst/>
                        </a:rPr>
                      </a:br>
                      <a:r>
                        <a:rPr lang="en-US" sz="1000" dirty="0">
                          <a:effectLst/>
                        </a:rPr>
                        <a:t>(deductible applies)</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$250 copay</a:t>
                      </a: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$300 copay</a:t>
                      </a: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a:effectLst/>
                        </a:rPr>
                        <a:t>$350 copay</a:t>
                      </a: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$600 copay</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1767945"/>
                  </a:ext>
                </a:extLst>
              </a:tr>
              <a:tr h="418149">
                <a:tc>
                  <a:txBody>
                    <a:bodyPr/>
                    <a:lstStyle/>
                    <a:p>
                      <a:pPr algn="l" fontAlgn="t"/>
                      <a:r>
                        <a:rPr lang="en-US" sz="1000" b="1">
                          <a:effectLst/>
                        </a:rPr>
                        <a:t>F. Inpatient Hospital</a:t>
                      </a:r>
                      <a:br>
                        <a:rPr lang="en-US" sz="1000">
                          <a:effectLst/>
                        </a:rPr>
                      </a:br>
                      <a:r>
                        <a:rPr lang="en-US" sz="1000">
                          <a:effectLst/>
                        </a:rPr>
                        <a:t>(deductible applies)</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$400 copay</a:t>
                      </a: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$650 copay</a:t>
                      </a: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$1,500 copay</a:t>
                      </a: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50% coinsurance</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496701435"/>
                  </a:ext>
                </a:extLst>
              </a:tr>
              <a:tr h="418149">
                <a:tc>
                  <a:txBody>
                    <a:bodyPr/>
                    <a:lstStyle/>
                    <a:p>
                      <a:pPr algn="l" fontAlgn="t"/>
                      <a:r>
                        <a:rPr lang="en-US" sz="1000" b="1">
                          <a:effectLst/>
                        </a:rPr>
                        <a:t>G. Outpatient Surgery</a:t>
                      </a:r>
                      <a:br>
                        <a:rPr lang="en-US" sz="1000">
                          <a:effectLst/>
                        </a:rPr>
                      </a:br>
                      <a:r>
                        <a:rPr lang="en-US" sz="1000">
                          <a:effectLst/>
                        </a:rPr>
                        <a:t>(deductible applies)</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$250 copay</a:t>
                      </a:r>
                    </a:p>
                  </a:txBody>
                  <a:tcPr marL="47547" marR="31698" marT="31698" marB="27736">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$400 copay</a:t>
                      </a:r>
                    </a:p>
                  </a:txBody>
                  <a:tcPr marL="47547" marR="31698" marT="31698" marB="27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000" dirty="0">
                          <a:effectLst/>
                        </a:rPr>
                        <a:t>$800 copay</a:t>
                      </a:r>
                    </a:p>
                  </a:txBody>
                  <a:tcPr marL="47547" marR="31698" marT="31698" marB="27736">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50% coinsurance</a:t>
                      </a:r>
                    </a:p>
                  </a:txBody>
                  <a:tcPr marL="47547" marR="31698" marT="31698" marB="27736">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741066795"/>
                  </a:ext>
                </a:extLst>
              </a:tr>
              <a:tr h="0">
                <a:tc>
                  <a:txBody>
                    <a:bodyPr/>
                    <a:lstStyle/>
                    <a:p>
                      <a:pPr algn="l" fontAlgn="t"/>
                      <a:r>
                        <a:rPr lang="en-US" sz="1000" b="1" dirty="0">
                          <a:effectLst/>
                        </a:rPr>
                        <a:t>J. Lab, Pathology, X-Ray</a:t>
                      </a:r>
                      <a:br>
                        <a:rPr lang="en-US" sz="1000" dirty="0">
                          <a:effectLst/>
                        </a:rPr>
                      </a:br>
                      <a:r>
                        <a:rPr lang="en-US" sz="1000" dirty="0">
                          <a:effectLst/>
                        </a:rPr>
                        <a:t>(deductible applies)</a:t>
                      </a:r>
                    </a:p>
                  </a:txBody>
                  <a:tcPr marL="47547" marR="31698" marT="31698" marB="23773">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a:effectLst/>
                        </a:rPr>
                        <a:t>20% coinsurance</a:t>
                      </a:r>
                    </a:p>
                  </a:txBody>
                  <a:tcPr marL="47547" marR="31698" marT="31698" marB="23773">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25% coinsurance</a:t>
                      </a:r>
                    </a:p>
                  </a:txBody>
                  <a:tcPr marL="47547" marR="31698" marT="31698" marB="23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8ED"/>
                    </a:solidFill>
                  </a:tcPr>
                </a:tc>
                <a:tc>
                  <a:txBody>
                    <a:bodyPr/>
                    <a:lstStyle/>
                    <a:p>
                      <a:pPr algn="l" fontAlgn="t"/>
                      <a:r>
                        <a:rPr lang="en-US" sz="1000" dirty="0">
                          <a:effectLst/>
                        </a:rPr>
                        <a:t>30% coinsurance</a:t>
                      </a:r>
                    </a:p>
                  </a:txBody>
                  <a:tcPr marL="47547" marR="31698" marT="31698" marB="23773">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000" dirty="0">
                          <a:effectLst/>
                        </a:rPr>
                        <a:t>50% coinsurance</a:t>
                      </a:r>
                    </a:p>
                  </a:txBody>
                  <a:tcPr marL="47547" marR="31698" marT="31698" marB="23773">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686950424"/>
                  </a:ext>
                </a:extLst>
              </a:tr>
            </a:tbl>
          </a:graphicData>
        </a:graphic>
      </p:graphicFrame>
      <p:sp>
        <p:nvSpPr>
          <p:cNvPr id="5" name="TextBox 4">
            <a:extLst>
              <a:ext uri="{FF2B5EF4-FFF2-40B4-BE49-F238E27FC236}">
                <a16:creationId xmlns:a16="http://schemas.microsoft.com/office/drawing/2014/main" id="{D50ED2E8-2287-9928-E67B-8D006E32EFC4}"/>
              </a:ext>
            </a:extLst>
          </p:cNvPr>
          <p:cNvSpPr txBox="1"/>
          <p:nvPr/>
        </p:nvSpPr>
        <p:spPr>
          <a:xfrm>
            <a:off x="239084" y="6259810"/>
            <a:ext cx="9395360" cy="461665"/>
          </a:xfrm>
          <a:prstGeom prst="rect">
            <a:avLst/>
          </a:prstGeom>
          <a:noFill/>
        </p:spPr>
        <p:txBody>
          <a:bodyPr wrap="square" rtlCol="0">
            <a:spAutoFit/>
          </a:bodyPr>
          <a:lstStyle/>
          <a:p>
            <a:r>
              <a:rPr lang="en-US" sz="1200" i="1" dirty="0">
                <a:solidFill>
                  <a:schemeClr val="tx1">
                    <a:lumMod val="65000"/>
                    <a:lumOff val="35000"/>
                  </a:schemeClr>
                </a:solidFill>
              </a:rPr>
              <a:t>Cost Level 2 is emphasized throughout these materials because it serves as the benchmark for the plan. The State ensures that Cost Level 2 clinics are geographically accessible to all enrollees, and the majority of PEIP members choose a Cost Level 2 clinic.</a:t>
            </a:r>
          </a:p>
        </p:txBody>
      </p:sp>
    </p:spTree>
    <p:extLst>
      <p:ext uri="{BB962C8B-B14F-4D97-AF65-F5344CB8AC3E}">
        <p14:creationId xmlns:p14="http://schemas.microsoft.com/office/powerpoint/2010/main" val="4101474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B0F70-C107-7EE7-26B2-BE01F78EF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F76BB-6CF4-6BD7-8FB3-FE1856DBE34C}"/>
              </a:ext>
            </a:extLst>
          </p:cNvPr>
          <p:cNvSpPr>
            <a:spLocks noGrp="1"/>
          </p:cNvSpPr>
          <p:nvPr>
            <p:ph type="title"/>
          </p:nvPr>
        </p:nvSpPr>
        <p:spPr/>
        <p:txBody>
          <a:bodyPr>
            <a:normAutofit/>
          </a:bodyPr>
          <a:lstStyle/>
          <a:p>
            <a:pPr algn="ctr"/>
            <a:r>
              <a:rPr lang="en-US" sz="3600" dirty="0"/>
              <a:t>Out-of-Pocket Maximum</a:t>
            </a:r>
          </a:p>
        </p:txBody>
      </p:sp>
      <p:sp>
        <p:nvSpPr>
          <p:cNvPr id="4" name="Slide Number Placeholder 3">
            <a:extLst>
              <a:ext uri="{FF2B5EF4-FFF2-40B4-BE49-F238E27FC236}">
                <a16:creationId xmlns:a16="http://schemas.microsoft.com/office/drawing/2014/main" id="{D2A4BAE3-AABC-91C1-EBB5-38304919E937}"/>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19</a:t>
            </a:fld>
            <a:endParaRPr lang="en-US" dirty="0"/>
          </a:p>
        </p:txBody>
      </p:sp>
      <p:sp>
        <p:nvSpPr>
          <p:cNvPr id="7" name="TextBox 6">
            <a:extLst>
              <a:ext uri="{FF2B5EF4-FFF2-40B4-BE49-F238E27FC236}">
                <a16:creationId xmlns:a16="http://schemas.microsoft.com/office/drawing/2014/main" id="{37BB29CD-8FD1-B203-7BEF-9C030AD5C84D}"/>
              </a:ext>
            </a:extLst>
          </p:cNvPr>
          <p:cNvSpPr txBox="1"/>
          <p:nvPr/>
        </p:nvSpPr>
        <p:spPr>
          <a:xfrm>
            <a:off x="838200" y="3084975"/>
            <a:ext cx="10515600" cy="2739211"/>
          </a:xfrm>
          <a:prstGeom prst="rect">
            <a:avLst/>
          </a:prstGeom>
          <a:noFill/>
        </p:spPr>
        <p:txBody>
          <a:bodyPr wrap="square">
            <a:spAutoFit/>
          </a:bodyPr>
          <a:lstStyle/>
          <a:p>
            <a:r>
              <a:rPr lang="en-US" b="1" dirty="0"/>
              <a:t>Out-of-Pocket Maximum </a:t>
            </a:r>
          </a:p>
          <a:p>
            <a:pPr marL="285750" indent="-285750">
              <a:buFont typeface="Arial" panose="020B0604020202020204" pitchFamily="34" charset="0"/>
              <a:buChar char="•"/>
            </a:pPr>
            <a:r>
              <a:rPr lang="en-US" dirty="0"/>
              <a:t>The most you’ll pay in a year for covered services, including deductibles, copays, and coinsurance.</a:t>
            </a:r>
          </a:p>
          <a:p>
            <a:pPr marL="285750" indent="-285750">
              <a:buFont typeface="Arial" panose="020B0604020202020204" pitchFamily="34" charset="0"/>
              <a:buChar char="•"/>
            </a:pPr>
            <a:r>
              <a:rPr lang="en-US" dirty="0"/>
              <a:t>Once you reach this limit, the plan pays 100% of covered services for the rest of the year.</a:t>
            </a:r>
          </a:p>
          <a:p>
            <a:endParaRPr lang="en-US" sz="500" b="1" dirty="0"/>
          </a:p>
          <a:p>
            <a:r>
              <a:rPr lang="en-US" b="1" dirty="0"/>
              <a:t>	Cost Level 2:</a:t>
            </a:r>
            <a:r>
              <a:rPr lang="en-US" dirty="0"/>
              <a:t> $3,250 single / $6,500 family</a:t>
            </a:r>
          </a:p>
          <a:p>
            <a:r>
              <a:rPr lang="en-US" b="1" dirty="0"/>
              <a:t>	Range across Cost Levels 1–4:</a:t>
            </a:r>
            <a:r>
              <a:rPr lang="en-US" dirty="0"/>
              <a:t> $3,250–$5,250 single / $6,500–$10,500 family</a:t>
            </a:r>
          </a:p>
          <a:p>
            <a:endParaRPr lang="en-US" sz="500" dirty="0"/>
          </a:p>
          <a:p>
            <a:r>
              <a:rPr lang="en-US" b="1" dirty="0"/>
              <a:t>Important Notes:</a:t>
            </a:r>
          </a:p>
          <a:p>
            <a:pPr marL="285750" indent="-285750">
              <a:buFont typeface="Arial" panose="020B0604020202020204" pitchFamily="34" charset="0"/>
              <a:buChar char="•"/>
            </a:pPr>
            <a:r>
              <a:rPr lang="en-US" b="1" dirty="0"/>
              <a:t>Medical and Prescription Drug expenses are combined</a:t>
            </a:r>
            <a:r>
              <a:rPr lang="en-US" dirty="0"/>
              <a:t> under a single out-of-pocket maximum.</a:t>
            </a:r>
          </a:p>
          <a:p>
            <a:pPr marL="285750" indent="-285750">
              <a:buFont typeface="Arial" panose="020B0604020202020204" pitchFamily="34" charset="0"/>
              <a:buChar char="•"/>
            </a:pPr>
            <a:r>
              <a:rPr lang="en-US" dirty="0"/>
              <a:t>Amounts are split between single and family coverage, with family coverage including a separate embedded out-of-pocket maximum for each family member.</a:t>
            </a:r>
          </a:p>
        </p:txBody>
      </p:sp>
      <p:sp>
        <p:nvSpPr>
          <p:cNvPr id="3" name="TextBox 2">
            <a:extLst>
              <a:ext uri="{FF2B5EF4-FFF2-40B4-BE49-F238E27FC236}">
                <a16:creationId xmlns:a16="http://schemas.microsoft.com/office/drawing/2014/main" id="{268EA87E-7FCF-539E-CBB4-4DF4BC2B749D}"/>
              </a:ext>
            </a:extLst>
          </p:cNvPr>
          <p:cNvSpPr txBox="1"/>
          <p:nvPr/>
        </p:nvSpPr>
        <p:spPr>
          <a:xfrm>
            <a:off x="10284737" y="88126"/>
            <a:ext cx="1762345" cy="276999"/>
          </a:xfrm>
          <a:prstGeom prst="rect">
            <a:avLst/>
          </a:prstGeom>
          <a:noFill/>
        </p:spPr>
        <p:txBody>
          <a:bodyPr wrap="square" rtlCol="0">
            <a:spAutoFit/>
          </a:bodyPr>
          <a:lstStyle/>
          <a:p>
            <a:pPr algn="ctr"/>
            <a:r>
              <a:rPr lang="en-US" sz="1200" b="1" i="1" dirty="0">
                <a:solidFill>
                  <a:srgbClr val="09728A"/>
                </a:solidFill>
              </a:rPr>
              <a:t>HSA-Compatible Plan </a:t>
            </a:r>
          </a:p>
        </p:txBody>
      </p:sp>
      <p:graphicFrame>
        <p:nvGraphicFramePr>
          <p:cNvPr id="10" name="Content Placeholder 9">
            <a:extLst>
              <a:ext uri="{FF2B5EF4-FFF2-40B4-BE49-F238E27FC236}">
                <a16:creationId xmlns:a16="http://schemas.microsoft.com/office/drawing/2014/main" id="{7F475692-5C6F-ECD1-6C40-4C16A49E1BAE}"/>
              </a:ext>
            </a:extLst>
          </p:cNvPr>
          <p:cNvGraphicFramePr>
            <a:graphicFrameLocks noGrp="1"/>
          </p:cNvGraphicFramePr>
          <p:nvPr>
            <p:ph idx="1"/>
            <p:extLst>
              <p:ext uri="{D42A27DB-BD31-4B8C-83A1-F6EECF244321}">
                <p14:modId xmlns:p14="http://schemas.microsoft.com/office/powerpoint/2010/main" val="834574964"/>
              </p:ext>
            </p:extLst>
          </p:nvPr>
        </p:nvGraphicFramePr>
        <p:xfrm>
          <a:off x="838200" y="1477155"/>
          <a:ext cx="10515600" cy="1607820"/>
        </p:xfrm>
        <a:graphic>
          <a:graphicData uri="http://schemas.openxmlformats.org/drawingml/2006/table">
            <a:tbl>
              <a:tblPr/>
              <a:tblGrid>
                <a:gridCol w="2103120">
                  <a:extLst>
                    <a:ext uri="{9D8B030D-6E8A-4147-A177-3AD203B41FA5}">
                      <a16:colId xmlns:a16="http://schemas.microsoft.com/office/drawing/2014/main" val="3892093981"/>
                    </a:ext>
                  </a:extLst>
                </a:gridCol>
                <a:gridCol w="2103120">
                  <a:extLst>
                    <a:ext uri="{9D8B030D-6E8A-4147-A177-3AD203B41FA5}">
                      <a16:colId xmlns:a16="http://schemas.microsoft.com/office/drawing/2014/main" val="1723691580"/>
                    </a:ext>
                  </a:extLst>
                </a:gridCol>
                <a:gridCol w="2103120">
                  <a:extLst>
                    <a:ext uri="{9D8B030D-6E8A-4147-A177-3AD203B41FA5}">
                      <a16:colId xmlns:a16="http://schemas.microsoft.com/office/drawing/2014/main" val="201324432"/>
                    </a:ext>
                  </a:extLst>
                </a:gridCol>
                <a:gridCol w="2103120">
                  <a:extLst>
                    <a:ext uri="{9D8B030D-6E8A-4147-A177-3AD203B41FA5}">
                      <a16:colId xmlns:a16="http://schemas.microsoft.com/office/drawing/2014/main" val="1658465071"/>
                    </a:ext>
                  </a:extLst>
                </a:gridCol>
                <a:gridCol w="2103120">
                  <a:extLst>
                    <a:ext uri="{9D8B030D-6E8A-4147-A177-3AD203B41FA5}">
                      <a16:colId xmlns:a16="http://schemas.microsoft.com/office/drawing/2014/main" val="955318393"/>
                    </a:ext>
                  </a:extLst>
                </a:gridCol>
              </a:tblGrid>
              <a:tr h="0">
                <a:tc>
                  <a:txBody>
                    <a:bodyPr/>
                    <a:lstStyle/>
                    <a:p>
                      <a:pPr algn="l" fontAlgn="t"/>
                      <a:r>
                        <a:rPr lang="en-US" sz="1300" b="1" dirty="0">
                          <a:effectLst/>
                        </a:rPr>
                        <a:t>Benefit Provision</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1</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2</a:t>
                      </a:r>
                      <a:endParaRPr lang="en-US" sz="1300" b="0" dirty="0">
                        <a:effectLst/>
                      </a:endParaRPr>
                    </a:p>
                  </a:txBody>
                  <a:tcPr marL="114300" marR="76200" marT="76200"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300" b="1" dirty="0">
                          <a:effectLst/>
                        </a:rPr>
                        <a:t>Cost Level 3</a:t>
                      </a:r>
                      <a:endParaRPr lang="en-US" sz="1300" b="0" dirty="0">
                        <a:effectLst/>
                      </a:endParaRPr>
                    </a:p>
                  </a:txBody>
                  <a:tcPr marL="114300" marR="76200" marT="76200" marB="66675">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300" b="1" dirty="0">
                          <a:effectLst/>
                        </a:rPr>
                        <a:t>Cost Level 4</a:t>
                      </a:r>
                      <a:endParaRPr lang="en-US" sz="13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978213643"/>
                  </a:ext>
                </a:extLst>
              </a:tr>
              <a:tr h="0">
                <a:tc>
                  <a:txBody>
                    <a:bodyPr/>
                    <a:lstStyle/>
                    <a:p>
                      <a:pPr algn="l" fontAlgn="t"/>
                      <a:r>
                        <a:rPr lang="en-US" sz="1300" b="1" dirty="0">
                          <a:effectLst/>
                        </a:rPr>
                        <a:t>N. Med/Rx Out-of-Pocket Maximum – Single</a:t>
                      </a:r>
                      <a:endParaRPr lang="en-US" sz="130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a:effectLst/>
                        </a:rPr>
                        <a:t>$3,250</a:t>
                      </a:r>
                    </a:p>
                  </a:txBody>
                  <a:tcPr marL="114300" marR="76200" marT="76200" marB="66675">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a:effectLst/>
                        </a:rPr>
                        <a:t>$3,250</a:t>
                      </a:r>
                    </a:p>
                  </a:txBody>
                  <a:tcPr marL="114300" marR="76200" marT="76200"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D1E8ED"/>
                    </a:solidFill>
                  </a:tcPr>
                </a:tc>
                <a:tc>
                  <a:txBody>
                    <a:bodyPr/>
                    <a:lstStyle/>
                    <a:p>
                      <a:pPr algn="l" fontAlgn="t"/>
                      <a:r>
                        <a:rPr lang="en-US" sz="1300">
                          <a:effectLst/>
                        </a:rPr>
                        <a:t>$4,250</a:t>
                      </a:r>
                    </a:p>
                  </a:txBody>
                  <a:tcPr marL="114300" marR="76200" marT="76200" marB="66675">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a:effectLst/>
                        </a:rPr>
                        <a:t>$5,250</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514093569"/>
                  </a:ext>
                </a:extLst>
              </a:tr>
              <a:tr h="0">
                <a:tc>
                  <a:txBody>
                    <a:bodyPr/>
                    <a:lstStyle/>
                    <a:p>
                      <a:pPr algn="l" fontAlgn="t"/>
                      <a:r>
                        <a:rPr lang="en-US" sz="1300" b="1" dirty="0">
                          <a:effectLst/>
                        </a:rPr>
                        <a:t>Med/Rx Out-of-Pocket Maximum – Family </a:t>
                      </a:r>
                    </a:p>
                    <a:p>
                      <a:pPr algn="l" fontAlgn="t"/>
                      <a:r>
                        <a:rPr lang="en-US" sz="1300" b="0" dirty="0">
                          <a:effectLst/>
                        </a:rPr>
                        <a:t>(per member / total)</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$5,250 / $6,500</a:t>
                      </a:r>
                    </a:p>
                  </a:txBody>
                  <a:tcPr marL="114300" marR="76200" marT="76200" marB="57150">
                    <a:lnL w="9525" cap="flat" cmpd="sng" algn="ctr">
                      <a:solidFill>
                        <a:srgbClr val="E6E6E6"/>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$5,250 / $6,500</a:t>
                      </a:r>
                    </a:p>
                  </a:txBody>
                  <a:tcPr marL="114300" marR="76200" marT="76200" marB="571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E6E6E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8ED"/>
                    </a:solidFill>
                  </a:tcPr>
                </a:tc>
                <a:tc>
                  <a:txBody>
                    <a:bodyPr/>
                    <a:lstStyle/>
                    <a:p>
                      <a:pPr algn="l" fontAlgn="t"/>
                      <a:r>
                        <a:rPr lang="en-US" sz="1300">
                          <a:effectLst/>
                        </a:rPr>
                        <a:t>$7,250 / $8,500</a:t>
                      </a:r>
                    </a:p>
                  </a:txBody>
                  <a:tcPr marL="114300" marR="76200" marT="76200" marB="57150">
                    <a:lnL w="12700" cap="flat" cmpd="sng" algn="ctr">
                      <a:solidFill>
                        <a:schemeClr val="tx1"/>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300" dirty="0">
                          <a:effectLst/>
                        </a:rPr>
                        <a:t>$7,250 / $10,500</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795242713"/>
                  </a:ext>
                </a:extLst>
              </a:tr>
            </a:tbl>
          </a:graphicData>
        </a:graphic>
      </p:graphicFrame>
      <p:sp>
        <p:nvSpPr>
          <p:cNvPr id="5" name="TextBox 4">
            <a:extLst>
              <a:ext uri="{FF2B5EF4-FFF2-40B4-BE49-F238E27FC236}">
                <a16:creationId xmlns:a16="http://schemas.microsoft.com/office/drawing/2014/main" id="{ACB78616-3BD4-5D22-A0B2-8497CA528D8C}"/>
              </a:ext>
            </a:extLst>
          </p:cNvPr>
          <p:cNvSpPr txBox="1"/>
          <p:nvPr/>
        </p:nvSpPr>
        <p:spPr>
          <a:xfrm>
            <a:off x="239084" y="6259810"/>
            <a:ext cx="9395360" cy="461665"/>
          </a:xfrm>
          <a:prstGeom prst="rect">
            <a:avLst/>
          </a:prstGeom>
          <a:noFill/>
        </p:spPr>
        <p:txBody>
          <a:bodyPr wrap="square" rtlCol="0">
            <a:spAutoFit/>
          </a:bodyPr>
          <a:lstStyle/>
          <a:p>
            <a:r>
              <a:rPr lang="en-US" sz="1200" i="1" dirty="0">
                <a:solidFill>
                  <a:schemeClr val="tx1">
                    <a:lumMod val="65000"/>
                    <a:lumOff val="35000"/>
                  </a:schemeClr>
                </a:solidFill>
              </a:rPr>
              <a:t>Cost Level 2 is emphasized throughout these materials because it serves as the benchmark for the plan. The State ensures that Cost Level 2 clinics are geographically accessible to all enrollees, and the majority of PEIP members choose a Cost Level 2 clinic.</a:t>
            </a:r>
          </a:p>
        </p:txBody>
      </p:sp>
    </p:spTree>
    <p:extLst>
      <p:ext uri="{BB962C8B-B14F-4D97-AF65-F5344CB8AC3E}">
        <p14:creationId xmlns:p14="http://schemas.microsoft.com/office/powerpoint/2010/main" val="224990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983A-35D1-3DC0-CC09-F1787E0DB8F0}"/>
              </a:ext>
            </a:extLst>
          </p:cNvPr>
          <p:cNvSpPr>
            <a:spLocks noGrp="1"/>
          </p:cNvSpPr>
          <p:nvPr>
            <p:ph type="title"/>
          </p:nvPr>
        </p:nvSpPr>
        <p:spPr/>
        <p:txBody>
          <a:bodyPr>
            <a:normAutofit/>
          </a:bodyPr>
          <a:lstStyle/>
          <a:p>
            <a:pPr algn="ctr"/>
            <a:r>
              <a:rPr lang="en-US" sz="4200" dirty="0"/>
              <a:t>PEIP &amp; Innovo Benefits Administration</a:t>
            </a:r>
          </a:p>
        </p:txBody>
      </p:sp>
      <p:sp>
        <p:nvSpPr>
          <p:cNvPr id="3" name="Content Placeholder 2">
            <a:extLst>
              <a:ext uri="{FF2B5EF4-FFF2-40B4-BE49-F238E27FC236}">
                <a16:creationId xmlns:a16="http://schemas.microsoft.com/office/drawing/2014/main" id="{61C2510D-4633-B5F1-ED01-BA704CD1A6E9}"/>
              </a:ext>
            </a:extLst>
          </p:cNvPr>
          <p:cNvSpPr>
            <a:spLocks noGrp="1"/>
          </p:cNvSpPr>
          <p:nvPr>
            <p:ph idx="1"/>
          </p:nvPr>
        </p:nvSpPr>
        <p:spPr>
          <a:xfrm>
            <a:off x="838200" y="1690688"/>
            <a:ext cx="10515600" cy="4351338"/>
          </a:xfrm>
        </p:spPr>
        <p:txBody>
          <a:bodyPr>
            <a:normAutofit/>
          </a:bodyPr>
          <a:lstStyle/>
          <a:p>
            <a:pPr>
              <a:buClr>
                <a:schemeClr val="tx1"/>
              </a:buClr>
            </a:pPr>
            <a:r>
              <a:rPr lang="en-US" sz="2000" dirty="0"/>
              <a:t>The Public Employees Insurance Program (PEIP) is a state of Minnesota health plan available to cities, counties, school districts and other public employers. PEIP is able to leverage off the state employee plan and use the negotiating clout of their size to offer very low administrative costs and multiple network carriers to participating member groups. </a:t>
            </a:r>
          </a:p>
          <a:p>
            <a:pPr>
              <a:buClr>
                <a:schemeClr val="tx1"/>
              </a:buClr>
            </a:pPr>
            <a:r>
              <a:rPr lang="en-US" sz="2000" dirty="0"/>
              <a:t>Deloitte, the world’s largest professional services organization, handles the financials, underwriting, and consulting. </a:t>
            </a:r>
          </a:p>
          <a:p>
            <a:pPr>
              <a:buClr>
                <a:schemeClr val="tx1"/>
              </a:buClr>
            </a:pPr>
            <a:r>
              <a:rPr lang="en-US" sz="2000" dirty="0"/>
              <a:t>Innovo Benefits Administration is the third-party administrator for the PEIP program. Our core staff has worked with the PEIP program since it was created. </a:t>
            </a:r>
          </a:p>
          <a:p>
            <a:pPr>
              <a:buClr>
                <a:schemeClr val="tx1"/>
              </a:buClr>
            </a:pPr>
            <a:r>
              <a:rPr lang="en-US" sz="2000" dirty="0"/>
              <a:t>Our 30+ years of experience have proven instrumental in effectively addressing the needs of participating groups and members, helping to support the continued success of the PEIP program.</a:t>
            </a:r>
          </a:p>
          <a:p>
            <a:pPr>
              <a:buClr>
                <a:schemeClr val="tx1"/>
              </a:buClr>
            </a:pPr>
            <a:r>
              <a:rPr lang="en-US" sz="2000" dirty="0"/>
              <a:t>The PEIP pool has grown to approximately 280 employer groups covering 35,000 members.</a:t>
            </a:r>
          </a:p>
          <a:p>
            <a:endParaRPr lang="en-US" dirty="0"/>
          </a:p>
        </p:txBody>
      </p:sp>
      <p:sp>
        <p:nvSpPr>
          <p:cNvPr id="4" name="Slide Number Placeholder 3">
            <a:extLst>
              <a:ext uri="{FF2B5EF4-FFF2-40B4-BE49-F238E27FC236}">
                <a16:creationId xmlns:a16="http://schemas.microsoft.com/office/drawing/2014/main" id="{9996F6FC-E56D-6860-CA8C-4A662BFF7B19}"/>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2</a:t>
            </a:fld>
            <a:endParaRPr lang="en-US" dirty="0"/>
          </a:p>
        </p:txBody>
      </p:sp>
    </p:spTree>
    <p:extLst>
      <p:ext uri="{BB962C8B-B14F-4D97-AF65-F5344CB8AC3E}">
        <p14:creationId xmlns:p14="http://schemas.microsoft.com/office/powerpoint/2010/main" val="307457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0B067-660F-33F5-0202-D9993EB4E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99385B-E63B-8B51-FA20-3E286F393D58}"/>
              </a:ext>
            </a:extLst>
          </p:cNvPr>
          <p:cNvSpPr>
            <a:spLocks noGrp="1"/>
          </p:cNvSpPr>
          <p:nvPr>
            <p:ph type="title"/>
          </p:nvPr>
        </p:nvSpPr>
        <p:spPr/>
        <p:txBody>
          <a:bodyPr>
            <a:normAutofit/>
          </a:bodyPr>
          <a:lstStyle/>
          <a:p>
            <a:pPr algn="ctr"/>
            <a:r>
              <a:rPr lang="en-US" sz="3600" dirty="0"/>
              <a:t>Prescription Drug Coverage</a:t>
            </a:r>
          </a:p>
        </p:txBody>
      </p:sp>
      <p:sp>
        <p:nvSpPr>
          <p:cNvPr id="4" name="Slide Number Placeholder 3">
            <a:extLst>
              <a:ext uri="{FF2B5EF4-FFF2-40B4-BE49-F238E27FC236}">
                <a16:creationId xmlns:a16="http://schemas.microsoft.com/office/drawing/2014/main" id="{3512C4CD-A760-7331-E3EA-E7333842E892}"/>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20</a:t>
            </a:fld>
            <a:endParaRPr lang="en-US" dirty="0"/>
          </a:p>
        </p:txBody>
      </p:sp>
      <p:sp>
        <p:nvSpPr>
          <p:cNvPr id="7" name="TextBox 6">
            <a:extLst>
              <a:ext uri="{FF2B5EF4-FFF2-40B4-BE49-F238E27FC236}">
                <a16:creationId xmlns:a16="http://schemas.microsoft.com/office/drawing/2014/main" id="{1D37D526-BA88-2223-1821-E2BFB07500C0}"/>
              </a:ext>
            </a:extLst>
          </p:cNvPr>
          <p:cNvSpPr txBox="1"/>
          <p:nvPr/>
        </p:nvSpPr>
        <p:spPr>
          <a:xfrm>
            <a:off x="838200" y="3089910"/>
            <a:ext cx="10515600" cy="2416046"/>
          </a:xfrm>
          <a:prstGeom prst="rect">
            <a:avLst/>
          </a:prstGeom>
          <a:noFill/>
        </p:spPr>
        <p:txBody>
          <a:bodyPr wrap="square">
            <a:spAutoFit/>
          </a:bodyPr>
          <a:lstStyle/>
          <a:p>
            <a:r>
              <a:rPr lang="en-US" b="1" dirty="0"/>
              <a:t>Prescription Drug Tiers</a:t>
            </a:r>
          </a:p>
          <a:p>
            <a:pPr marL="285750" indent="-285750">
              <a:buFont typeface="Arial" panose="020B0604020202020204" pitchFamily="34" charset="0"/>
              <a:buChar char="•"/>
            </a:pPr>
            <a:r>
              <a:rPr lang="en-US" b="1" dirty="0"/>
              <a:t>Tier 1 </a:t>
            </a:r>
            <a:r>
              <a:rPr lang="en-US" dirty="0"/>
              <a:t>($30) – Generic and commonly used name-brand medications.</a:t>
            </a:r>
          </a:p>
          <a:p>
            <a:pPr marL="285750" indent="-285750">
              <a:buFont typeface="Arial" panose="020B0604020202020204" pitchFamily="34" charset="0"/>
              <a:buChar char="•"/>
            </a:pPr>
            <a:r>
              <a:rPr lang="en-US" b="1" dirty="0"/>
              <a:t>Tier 2 </a:t>
            </a:r>
            <a:r>
              <a:rPr lang="en-US" dirty="0"/>
              <a:t>($50) – Name-brand drugs, some generics, and certain specialty medications.</a:t>
            </a:r>
          </a:p>
          <a:p>
            <a:pPr marL="285750" indent="-285750">
              <a:buFont typeface="Arial" panose="020B0604020202020204" pitchFamily="34" charset="0"/>
              <a:buChar char="•"/>
            </a:pPr>
            <a:r>
              <a:rPr lang="en-US" b="1" dirty="0"/>
              <a:t>Tier 3 </a:t>
            </a:r>
            <a:r>
              <a:rPr lang="en-US" dirty="0"/>
              <a:t>($75) – Typically higher-cost specialty medications.</a:t>
            </a:r>
          </a:p>
          <a:p>
            <a:endParaRPr lang="en-US" sz="500" i="1" dirty="0"/>
          </a:p>
          <a:p>
            <a:r>
              <a:rPr lang="en-US" sz="1500" i="1" dirty="0"/>
              <a:t>If the cost of a medication is less than the copay amount, you only pay the actual price of the medication.</a:t>
            </a:r>
            <a:endParaRPr lang="en-US" sz="1500" dirty="0"/>
          </a:p>
          <a:p>
            <a:endParaRPr lang="en-US" sz="500" dirty="0"/>
          </a:p>
          <a:p>
            <a:r>
              <a:rPr lang="en-US" b="1" dirty="0"/>
              <a:t>Important Note:</a:t>
            </a:r>
          </a:p>
          <a:p>
            <a:pPr marL="285750" indent="-285750">
              <a:buFont typeface="Arial" panose="020B0604020202020204" pitchFamily="34" charset="0"/>
              <a:buChar char="•"/>
            </a:pPr>
            <a:r>
              <a:rPr lang="en-US" b="1" dirty="0"/>
              <a:t>Prescription drug coverage on the HSA plan is subject to the combined medical/Rx deductible and counts toward the combined medical/Rx out-of-pocket maximum.</a:t>
            </a:r>
            <a:endParaRPr lang="en-US" dirty="0"/>
          </a:p>
        </p:txBody>
      </p:sp>
      <p:graphicFrame>
        <p:nvGraphicFramePr>
          <p:cNvPr id="9" name="Content Placeholder 8">
            <a:extLst>
              <a:ext uri="{FF2B5EF4-FFF2-40B4-BE49-F238E27FC236}">
                <a16:creationId xmlns:a16="http://schemas.microsoft.com/office/drawing/2014/main" id="{8F4BA407-916B-79DA-13D3-1FDE311FE6DC}"/>
              </a:ext>
            </a:extLst>
          </p:cNvPr>
          <p:cNvGraphicFramePr>
            <a:graphicFrameLocks noGrp="1"/>
          </p:cNvGraphicFramePr>
          <p:nvPr>
            <p:ph idx="1"/>
            <p:extLst>
              <p:ext uri="{D42A27DB-BD31-4B8C-83A1-F6EECF244321}">
                <p14:modId xmlns:p14="http://schemas.microsoft.com/office/powerpoint/2010/main" val="1209586542"/>
              </p:ext>
            </p:extLst>
          </p:nvPr>
        </p:nvGraphicFramePr>
        <p:xfrm>
          <a:off x="838200" y="1899285"/>
          <a:ext cx="10515600" cy="1190625"/>
        </p:xfrm>
        <a:graphic>
          <a:graphicData uri="http://schemas.openxmlformats.org/drawingml/2006/table">
            <a:tbl>
              <a:tblPr/>
              <a:tblGrid>
                <a:gridCol w="5257800">
                  <a:extLst>
                    <a:ext uri="{9D8B030D-6E8A-4147-A177-3AD203B41FA5}">
                      <a16:colId xmlns:a16="http://schemas.microsoft.com/office/drawing/2014/main" val="3933788950"/>
                    </a:ext>
                  </a:extLst>
                </a:gridCol>
                <a:gridCol w="5257800">
                  <a:extLst>
                    <a:ext uri="{9D8B030D-6E8A-4147-A177-3AD203B41FA5}">
                      <a16:colId xmlns:a16="http://schemas.microsoft.com/office/drawing/2014/main" val="1896281357"/>
                    </a:ext>
                  </a:extLst>
                </a:gridCol>
              </a:tblGrid>
              <a:tr h="0">
                <a:tc>
                  <a:txBody>
                    <a:bodyPr/>
                    <a:lstStyle/>
                    <a:p>
                      <a:pPr algn="l" fontAlgn="t"/>
                      <a:r>
                        <a:rPr lang="en-US" sz="1500" b="1" dirty="0">
                          <a:effectLst/>
                        </a:rPr>
                        <a:t>Benefit Provision</a:t>
                      </a:r>
                      <a:endParaRPr lang="en-US" sz="15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500" b="1" dirty="0">
                          <a:effectLst/>
                        </a:rPr>
                        <a:t>All Cost Levels (1–4)</a:t>
                      </a:r>
                      <a:endParaRPr lang="en-US" sz="1500" b="0" dirty="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639176093"/>
                  </a:ext>
                </a:extLst>
              </a:tr>
              <a:tr h="0">
                <a:tc>
                  <a:txBody>
                    <a:bodyPr/>
                    <a:lstStyle/>
                    <a:p>
                      <a:pPr algn="l" fontAlgn="t"/>
                      <a:r>
                        <a:rPr lang="en-US" sz="1500" b="1" dirty="0">
                          <a:effectLst/>
                        </a:rPr>
                        <a:t>M. Prescription Drugs</a:t>
                      </a:r>
                      <a:br>
                        <a:rPr lang="en-US" sz="1500" dirty="0">
                          <a:effectLst/>
                        </a:rPr>
                      </a:br>
                      <a:r>
                        <a:rPr lang="en-US" sz="1500" dirty="0">
                          <a:effectLst/>
                        </a:rPr>
                        <a:t>30-day supply copay (Tier 1 / Tier 2 / Tier 3)</a:t>
                      </a:r>
                    </a:p>
                    <a:p>
                      <a:pPr algn="l" fontAlgn="t"/>
                      <a:r>
                        <a:rPr lang="en-US" sz="1500" b="0" dirty="0">
                          <a:effectLst/>
                        </a:rPr>
                        <a:t>(deductible applies)</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sz="1500" b="0" dirty="0">
                          <a:effectLst/>
                        </a:rPr>
                        <a:t>$30 / $50 / $75</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185938005"/>
                  </a:ext>
                </a:extLst>
              </a:tr>
            </a:tbl>
          </a:graphicData>
        </a:graphic>
      </p:graphicFrame>
      <p:sp>
        <p:nvSpPr>
          <p:cNvPr id="10" name="TextBox 9">
            <a:extLst>
              <a:ext uri="{FF2B5EF4-FFF2-40B4-BE49-F238E27FC236}">
                <a16:creationId xmlns:a16="http://schemas.microsoft.com/office/drawing/2014/main" id="{3D235218-83C3-9585-FEA8-8DD5454AE561}"/>
              </a:ext>
            </a:extLst>
          </p:cNvPr>
          <p:cNvSpPr txBox="1"/>
          <p:nvPr/>
        </p:nvSpPr>
        <p:spPr>
          <a:xfrm>
            <a:off x="10284737" y="88126"/>
            <a:ext cx="1762345" cy="276999"/>
          </a:xfrm>
          <a:prstGeom prst="rect">
            <a:avLst/>
          </a:prstGeom>
          <a:noFill/>
        </p:spPr>
        <p:txBody>
          <a:bodyPr wrap="square" rtlCol="0">
            <a:spAutoFit/>
          </a:bodyPr>
          <a:lstStyle/>
          <a:p>
            <a:pPr algn="ctr"/>
            <a:r>
              <a:rPr lang="en-US" sz="1200" b="1" i="1" dirty="0">
                <a:solidFill>
                  <a:srgbClr val="09728A"/>
                </a:solidFill>
              </a:rPr>
              <a:t>HSA-Compatible Plan </a:t>
            </a:r>
          </a:p>
        </p:txBody>
      </p:sp>
    </p:spTree>
    <p:extLst>
      <p:ext uri="{BB962C8B-B14F-4D97-AF65-F5344CB8AC3E}">
        <p14:creationId xmlns:p14="http://schemas.microsoft.com/office/powerpoint/2010/main" val="360343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3941-A43E-B0AF-E492-8473A503F4E1}"/>
              </a:ext>
            </a:extLst>
          </p:cNvPr>
          <p:cNvSpPr>
            <a:spLocks noGrp="1"/>
          </p:cNvSpPr>
          <p:nvPr>
            <p:ph type="title"/>
          </p:nvPr>
        </p:nvSpPr>
        <p:spPr/>
        <p:txBody>
          <a:bodyPr/>
          <a:lstStyle/>
          <a:p>
            <a:pPr algn="ctr"/>
            <a:r>
              <a:rPr lang="en-US" dirty="0"/>
              <a:t>Out-of-Area Coverage</a:t>
            </a:r>
          </a:p>
        </p:txBody>
      </p:sp>
      <p:sp>
        <p:nvSpPr>
          <p:cNvPr id="3" name="Content Placeholder 2">
            <a:extLst>
              <a:ext uri="{FF2B5EF4-FFF2-40B4-BE49-F238E27FC236}">
                <a16:creationId xmlns:a16="http://schemas.microsoft.com/office/drawing/2014/main" id="{17BAF593-7333-B514-C29D-002D093091A2}"/>
              </a:ext>
            </a:extLst>
          </p:cNvPr>
          <p:cNvSpPr>
            <a:spLocks noGrp="1"/>
          </p:cNvSpPr>
          <p:nvPr>
            <p:ph idx="1"/>
          </p:nvPr>
        </p:nvSpPr>
        <p:spPr/>
        <p:txBody>
          <a:bodyPr>
            <a:normAutofit fontScale="70000" lnSpcReduction="20000"/>
          </a:bodyPr>
          <a:lstStyle/>
          <a:p>
            <a:pPr marL="0" indent="0">
              <a:buNone/>
            </a:pPr>
            <a:r>
              <a:rPr lang="en-US" b="1" dirty="0"/>
              <a:t>Out-of-Area Care</a:t>
            </a:r>
            <a:r>
              <a:rPr lang="en-US" dirty="0"/>
              <a:t>: Care received outside of Minnesota and its bordering counties.</a:t>
            </a:r>
          </a:p>
          <a:p>
            <a:r>
              <a:rPr lang="en-US" b="1" dirty="0"/>
              <a:t>Advantage High Plan</a:t>
            </a:r>
          </a:p>
          <a:p>
            <a:pPr lvl="1"/>
            <a:r>
              <a:rPr lang="en-US" dirty="0"/>
              <a:t>Deductible: $750 single / $1,500 family </a:t>
            </a:r>
          </a:p>
          <a:p>
            <a:pPr lvl="1"/>
            <a:r>
              <a:rPr lang="en-US" dirty="0"/>
              <a:t>Cost Level 3 coverage after deductible</a:t>
            </a:r>
          </a:p>
          <a:p>
            <a:r>
              <a:rPr lang="en-US" b="1" dirty="0"/>
              <a:t>HSA-Compatible Plan</a:t>
            </a:r>
          </a:p>
          <a:p>
            <a:pPr lvl="1"/>
            <a:r>
              <a:rPr lang="en-US" dirty="0"/>
              <a:t>Deductible: $1,750 single / $4,000 family </a:t>
            </a:r>
            <a:r>
              <a:rPr lang="en-US" sz="1900" dirty="0"/>
              <a:t>(includes $3,500 embedded deductible per family member)</a:t>
            </a:r>
          </a:p>
          <a:p>
            <a:pPr lvl="1"/>
            <a:r>
              <a:rPr lang="en-US" dirty="0"/>
              <a:t>30% coinsurance after deductible</a:t>
            </a:r>
          </a:p>
          <a:p>
            <a:pPr marL="0" indent="0">
              <a:buNone/>
            </a:pPr>
            <a:r>
              <a:rPr lang="en-US" b="1" dirty="0"/>
              <a:t>Important Notes:</a:t>
            </a:r>
          </a:p>
          <a:p>
            <a:r>
              <a:rPr lang="en-US" dirty="0"/>
              <a:t>Out-of-area deductibles are separate from in-area deductibles but accumulate to out-of-pocket maximums.</a:t>
            </a:r>
          </a:p>
          <a:p>
            <a:r>
              <a:rPr lang="en-US" dirty="0"/>
              <a:t>Urgent care and emergency services are covered at the regular in-area assigned PCC cost level.</a:t>
            </a:r>
          </a:p>
          <a:p>
            <a:r>
              <a:rPr lang="en-US" dirty="0"/>
              <a:t>For coverage, the provider must participate in your network carrier’s national network. Always call the number on your ID card to verify benefits before receiving care.</a:t>
            </a:r>
          </a:p>
          <a:p>
            <a:pPr marL="0" indent="0">
              <a:buClr>
                <a:schemeClr val="tx1"/>
              </a:buClr>
              <a:buNone/>
            </a:pPr>
            <a:endParaRPr lang="en-US" sz="2000" dirty="0"/>
          </a:p>
          <a:p>
            <a:endParaRPr lang="en-US" dirty="0"/>
          </a:p>
        </p:txBody>
      </p:sp>
      <p:sp>
        <p:nvSpPr>
          <p:cNvPr id="4" name="Slide Number Placeholder 3">
            <a:extLst>
              <a:ext uri="{FF2B5EF4-FFF2-40B4-BE49-F238E27FC236}">
                <a16:creationId xmlns:a16="http://schemas.microsoft.com/office/drawing/2014/main" id="{1710E518-58AD-4DDA-F509-6D9097CCC0C9}"/>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21</a:t>
            </a:fld>
            <a:endParaRPr lang="en-US" dirty="0"/>
          </a:p>
        </p:txBody>
      </p:sp>
    </p:spTree>
    <p:extLst>
      <p:ext uri="{BB962C8B-B14F-4D97-AF65-F5344CB8AC3E}">
        <p14:creationId xmlns:p14="http://schemas.microsoft.com/office/powerpoint/2010/main" val="1948819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C091-40C6-DD60-FF43-E6DA139F9E7E}"/>
              </a:ext>
            </a:extLst>
          </p:cNvPr>
          <p:cNvSpPr>
            <a:spLocks noGrp="1"/>
          </p:cNvSpPr>
          <p:nvPr>
            <p:ph type="title"/>
          </p:nvPr>
        </p:nvSpPr>
        <p:spPr/>
        <p:txBody>
          <a:bodyPr>
            <a:normAutofit/>
          </a:bodyPr>
          <a:lstStyle/>
          <a:p>
            <a:pPr algn="ctr"/>
            <a:r>
              <a:rPr lang="en-US" sz="4000" dirty="0"/>
              <a:t>Enrollment Tips &amp; Reminders</a:t>
            </a:r>
          </a:p>
        </p:txBody>
      </p:sp>
      <p:sp>
        <p:nvSpPr>
          <p:cNvPr id="3" name="Content Placeholder 2">
            <a:extLst>
              <a:ext uri="{FF2B5EF4-FFF2-40B4-BE49-F238E27FC236}">
                <a16:creationId xmlns:a16="http://schemas.microsoft.com/office/drawing/2014/main" id="{B8D42A40-D0DE-47BD-411D-EB19BA4A3D10}"/>
              </a:ext>
            </a:extLst>
          </p:cNvPr>
          <p:cNvSpPr>
            <a:spLocks noGrp="1"/>
          </p:cNvSpPr>
          <p:nvPr>
            <p:ph idx="1"/>
          </p:nvPr>
        </p:nvSpPr>
        <p:spPr>
          <a:xfrm>
            <a:off x="838200" y="1556172"/>
            <a:ext cx="10515600" cy="4351338"/>
          </a:xfrm>
        </p:spPr>
        <p:txBody>
          <a:bodyPr>
            <a:normAutofit/>
          </a:bodyPr>
          <a:lstStyle/>
          <a:p>
            <a:r>
              <a:rPr lang="en-US" sz="1500" b="1" dirty="0"/>
              <a:t>Choose Your Options</a:t>
            </a:r>
          </a:p>
          <a:p>
            <a:pPr lvl="1"/>
            <a:r>
              <a:rPr lang="en-US" sz="1500" b="1" dirty="0"/>
              <a:t>Network Carrier</a:t>
            </a:r>
            <a:r>
              <a:rPr lang="en-US" sz="1500" dirty="0"/>
              <a:t>: HealthPartners or Blue Cross Blue Shield </a:t>
            </a:r>
          </a:p>
          <a:p>
            <a:pPr lvl="1"/>
            <a:r>
              <a:rPr lang="en-US" sz="1500" b="1" dirty="0"/>
              <a:t>Plan Level</a:t>
            </a:r>
            <a:r>
              <a:rPr lang="en-US" sz="1500" dirty="0"/>
              <a:t>: Advantage High Plan or HSA-Compatible Plan</a:t>
            </a:r>
          </a:p>
          <a:p>
            <a:pPr lvl="1"/>
            <a:r>
              <a:rPr lang="en-US" sz="1500" b="1" dirty="0"/>
              <a:t>Coverage Level</a:t>
            </a:r>
            <a:r>
              <a:rPr lang="en-US" sz="1500" dirty="0"/>
              <a:t>: Single, Family, or other possible combinations such as Employee + Spouse or Employee + Child(ren)</a:t>
            </a:r>
          </a:p>
          <a:p>
            <a:r>
              <a:rPr lang="en-US" sz="1500" b="1" dirty="0"/>
              <a:t>Assign Your Primary Care Clinic (PCC)</a:t>
            </a:r>
          </a:p>
          <a:p>
            <a:pPr lvl="1"/>
            <a:r>
              <a:rPr lang="en-US" sz="1500" dirty="0"/>
              <a:t>For family coverage, all family members must assign a PCC.</a:t>
            </a:r>
          </a:p>
          <a:p>
            <a:pPr lvl="1"/>
            <a:r>
              <a:rPr lang="en-US" sz="1500" dirty="0"/>
              <a:t>Be sure to note the </a:t>
            </a:r>
            <a:r>
              <a:rPr lang="en-US" sz="1500" b="1" dirty="0"/>
              <a:t>clinic cost level</a:t>
            </a:r>
            <a:r>
              <a:rPr lang="en-US" sz="1500" dirty="0"/>
              <a:t> and ensure the </a:t>
            </a:r>
            <a:r>
              <a:rPr lang="en-US" sz="1500" b="1" dirty="0"/>
              <a:t>PCC # matches your selected network carrier (HP or BC)</a:t>
            </a:r>
            <a:r>
              <a:rPr lang="en-US" sz="1500" dirty="0"/>
              <a:t> when enrolling.</a:t>
            </a:r>
          </a:p>
          <a:p>
            <a:endParaRPr lang="en-US" dirty="0"/>
          </a:p>
        </p:txBody>
      </p:sp>
      <p:sp>
        <p:nvSpPr>
          <p:cNvPr id="4" name="Slide Number Placeholder 3">
            <a:extLst>
              <a:ext uri="{FF2B5EF4-FFF2-40B4-BE49-F238E27FC236}">
                <a16:creationId xmlns:a16="http://schemas.microsoft.com/office/drawing/2014/main" id="{8986F762-D774-9E7A-0498-5544B0E64543}"/>
              </a:ext>
            </a:extLst>
          </p:cNvPr>
          <p:cNvSpPr>
            <a:spLocks noGrp="1"/>
          </p:cNvSpPr>
          <p:nvPr>
            <p:ph type="sldNum" sz="quarter" idx="4"/>
          </p:nvPr>
        </p:nvSpPr>
        <p:spPr/>
        <p:txBody>
          <a:bodyPr/>
          <a:lstStyle/>
          <a:p>
            <a:fld id="{5C3D24CE-B799-43C5-BDA5-D68A2E97152F}" type="slidenum">
              <a:rPr lang="en-US" smtClean="0"/>
              <a:pPr/>
              <a:t>22</a:t>
            </a:fld>
            <a:endParaRPr lang="en-US" dirty="0"/>
          </a:p>
        </p:txBody>
      </p:sp>
      <p:pic>
        <p:nvPicPr>
          <p:cNvPr id="5" name="Picture 4">
            <a:extLst>
              <a:ext uri="{FF2B5EF4-FFF2-40B4-BE49-F238E27FC236}">
                <a16:creationId xmlns:a16="http://schemas.microsoft.com/office/drawing/2014/main" id="{6AE894B2-6337-6C13-6588-25FB3F077F5C}"/>
              </a:ext>
            </a:extLst>
          </p:cNvPr>
          <p:cNvPicPr>
            <a:picLocks noChangeAspect="1"/>
          </p:cNvPicPr>
          <p:nvPr/>
        </p:nvPicPr>
        <p:blipFill>
          <a:blip r:embed="rId2"/>
          <a:stretch>
            <a:fillRect/>
          </a:stretch>
        </p:blipFill>
        <p:spPr>
          <a:xfrm>
            <a:off x="1138972" y="4083882"/>
            <a:ext cx="9914055" cy="1634105"/>
          </a:xfrm>
          <a:prstGeom prst="rect">
            <a:avLst/>
          </a:prstGeom>
        </p:spPr>
      </p:pic>
      <p:sp>
        <p:nvSpPr>
          <p:cNvPr id="7" name="Arrow: Down 6">
            <a:extLst>
              <a:ext uri="{FF2B5EF4-FFF2-40B4-BE49-F238E27FC236}">
                <a16:creationId xmlns:a16="http://schemas.microsoft.com/office/drawing/2014/main" id="{FF288E57-9E3B-1247-8936-2747CB08F92B}"/>
              </a:ext>
            </a:extLst>
          </p:cNvPr>
          <p:cNvSpPr/>
          <p:nvPr/>
        </p:nvSpPr>
        <p:spPr>
          <a:xfrm>
            <a:off x="1243190" y="3675888"/>
            <a:ext cx="279327" cy="407994"/>
          </a:xfrm>
          <a:prstGeom prst="downArrow">
            <a:avLst/>
          </a:prstGeom>
          <a:solidFill>
            <a:srgbClr val="549F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946CED-F355-86D5-8D32-F5BA1E6D8044}"/>
              </a:ext>
            </a:extLst>
          </p:cNvPr>
          <p:cNvSpPr txBox="1"/>
          <p:nvPr/>
        </p:nvSpPr>
        <p:spPr>
          <a:xfrm>
            <a:off x="1589795" y="5907510"/>
            <a:ext cx="8624477" cy="615553"/>
          </a:xfrm>
          <a:prstGeom prst="rect">
            <a:avLst/>
          </a:prstGeom>
          <a:noFill/>
        </p:spPr>
        <p:txBody>
          <a:bodyPr wrap="none" rtlCol="0">
            <a:spAutoFit/>
          </a:bodyPr>
          <a:lstStyle/>
          <a:p>
            <a:r>
              <a:rPr lang="en-US" sz="1600" dirty="0"/>
              <a:t>⚠️ </a:t>
            </a:r>
            <a:r>
              <a:rPr lang="en-US" sz="1600" b="1" dirty="0"/>
              <a:t>Complete your enrollment thoroughly.</a:t>
            </a:r>
            <a:r>
              <a:rPr lang="en-US" sz="1600" dirty="0"/>
              <a:t> Missing information may delay coverage activation.</a:t>
            </a:r>
          </a:p>
          <a:p>
            <a:endParaRPr lang="en-US" dirty="0"/>
          </a:p>
        </p:txBody>
      </p:sp>
      <p:sp>
        <p:nvSpPr>
          <p:cNvPr id="11" name="Arrow: Down 10">
            <a:extLst>
              <a:ext uri="{FF2B5EF4-FFF2-40B4-BE49-F238E27FC236}">
                <a16:creationId xmlns:a16="http://schemas.microsoft.com/office/drawing/2014/main" id="{A267FA77-AFA0-CFDF-74C4-C5B4D3C9728C}"/>
              </a:ext>
            </a:extLst>
          </p:cNvPr>
          <p:cNvSpPr/>
          <p:nvPr/>
        </p:nvSpPr>
        <p:spPr>
          <a:xfrm>
            <a:off x="3732358" y="3675888"/>
            <a:ext cx="279327" cy="407994"/>
          </a:xfrm>
          <a:prstGeom prst="downArrow">
            <a:avLst/>
          </a:prstGeom>
          <a:solidFill>
            <a:srgbClr val="549F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5D14E864-4DC1-CF2E-AEB7-E88230F4F625}"/>
              </a:ext>
            </a:extLst>
          </p:cNvPr>
          <p:cNvSpPr/>
          <p:nvPr/>
        </p:nvSpPr>
        <p:spPr>
          <a:xfrm>
            <a:off x="10466438" y="3672277"/>
            <a:ext cx="279327" cy="407994"/>
          </a:xfrm>
          <a:prstGeom prst="downArrow">
            <a:avLst/>
          </a:prstGeom>
          <a:solidFill>
            <a:srgbClr val="549F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00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0350-F5F5-DB2E-3547-508CF3CA683B}"/>
              </a:ext>
            </a:extLst>
          </p:cNvPr>
          <p:cNvSpPr>
            <a:spLocks noGrp="1"/>
          </p:cNvSpPr>
          <p:nvPr>
            <p:ph type="title"/>
          </p:nvPr>
        </p:nvSpPr>
        <p:spPr>
          <a:xfrm>
            <a:off x="7600950" y="136525"/>
            <a:ext cx="4445059" cy="1325563"/>
          </a:xfrm>
        </p:spPr>
        <p:txBody>
          <a:bodyPr/>
          <a:lstStyle/>
          <a:p>
            <a:r>
              <a:rPr lang="en-US" dirty="0"/>
              <a:t>Enrollment Form</a:t>
            </a:r>
          </a:p>
        </p:txBody>
      </p:sp>
      <p:sp>
        <p:nvSpPr>
          <p:cNvPr id="3" name="Content Placeholder 2">
            <a:extLst>
              <a:ext uri="{FF2B5EF4-FFF2-40B4-BE49-F238E27FC236}">
                <a16:creationId xmlns:a16="http://schemas.microsoft.com/office/drawing/2014/main" id="{035DBED2-DEF9-B963-4C30-9BE1AEC64AF6}"/>
              </a:ext>
            </a:extLst>
          </p:cNvPr>
          <p:cNvSpPr>
            <a:spLocks noGrp="1"/>
          </p:cNvSpPr>
          <p:nvPr>
            <p:ph idx="1"/>
          </p:nvPr>
        </p:nvSpPr>
        <p:spPr>
          <a:xfrm>
            <a:off x="7425309" y="1825625"/>
            <a:ext cx="4620699" cy="4895850"/>
          </a:xfrm>
        </p:spPr>
        <p:txBody>
          <a:bodyPr>
            <a:normAutofit lnSpcReduction="10000"/>
          </a:bodyPr>
          <a:lstStyle/>
          <a:p>
            <a:pPr marL="800100" lvl="1" indent="-342900">
              <a:buFont typeface="+mj-lt"/>
              <a:buAutoNum type="arabicPeriod"/>
            </a:pPr>
            <a:r>
              <a:rPr lang="en-US" sz="1600" dirty="0"/>
              <a:t>Complete Employee Information Section.</a:t>
            </a:r>
          </a:p>
          <a:p>
            <a:pPr marL="342900" indent="-342900">
              <a:buFont typeface="+mj-lt"/>
              <a:buAutoNum type="arabicPeriod"/>
            </a:pPr>
            <a:endParaRPr lang="en-US" sz="1600" dirty="0"/>
          </a:p>
          <a:p>
            <a:pPr marL="342900" indent="-342900">
              <a:buFont typeface="+mj-lt"/>
              <a:buAutoNum type="arabicPeriod"/>
            </a:pPr>
            <a:endParaRPr lang="en-US" sz="1600" dirty="0"/>
          </a:p>
          <a:p>
            <a:pPr marL="800100" lvl="1" indent="-342900">
              <a:buFont typeface="+mj-lt"/>
              <a:buAutoNum type="arabicPeriod"/>
            </a:pPr>
            <a:r>
              <a:rPr lang="en-US" sz="1600" dirty="0"/>
              <a:t>Waiver of coverage</a:t>
            </a:r>
          </a:p>
          <a:p>
            <a:pPr lvl="2"/>
            <a:r>
              <a:rPr lang="en-US" sz="1200" dirty="0"/>
              <a:t>Only fill this section out if you are no longer going to be enrolled and you want to terminate coverage at open enrollment</a:t>
            </a:r>
          </a:p>
          <a:p>
            <a:pPr lvl="2">
              <a:buFont typeface="+mj-lt"/>
              <a:buAutoNum type="arabicPeriod"/>
            </a:pPr>
            <a:endParaRPr lang="en-US" sz="1200" i="1" dirty="0"/>
          </a:p>
          <a:p>
            <a:pPr marL="342900" indent="-342900">
              <a:buFont typeface="+mj-lt"/>
              <a:buAutoNum type="arabicPeriod"/>
            </a:pPr>
            <a:endParaRPr lang="en-US" sz="1600" dirty="0"/>
          </a:p>
          <a:p>
            <a:pPr marL="800100" lvl="1" indent="-342900">
              <a:buFont typeface="+mj-lt"/>
              <a:buAutoNum type="arabicPeriod"/>
            </a:pPr>
            <a:r>
              <a:rPr lang="en-US" sz="1600" dirty="0"/>
              <a:t>Coverage Options</a:t>
            </a:r>
            <a:r>
              <a:rPr lang="en-US" sz="1200" dirty="0"/>
              <a:t>	</a:t>
            </a:r>
            <a:endParaRPr lang="en-US" sz="100" dirty="0"/>
          </a:p>
          <a:p>
            <a:pPr lvl="2"/>
            <a:r>
              <a:rPr lang="en-US" sz="1200" dirty="0"/>
              <a:t>Choose your health plan network(HP or BC)</a:t>
            </a:r>
          </a:p>
          <a:p>
            <a:pPr lvl="2"/>
            <a:r>
              <a:rPr lang="en-US" sz="1200" dirty="0"/>
              <a:t>Choose your plan level (High or HSA)</a:t>
            </a:r>
          </a:p>
          <a:p>
            <a:pPr lvl="2"/>
            <a:r>
              <a:rPr lang="en-US" sz="1200" dirty="0"/>
              <a:t>Choose your coverage level. </a:t>
            </a:r>
          </a:p>
          <a:p>
            <a:pPr marL="514350" indent="-514350">
              <a:buFont typeface="+mj-lt"/>
              <a:buAutoNum type="arabicPeriod"/>
            </a:pPr>
            <a:endParaRPr lang="en-US" dirty="0"/>
          </a:p>
          <a:p>
            <a:pPr marL="800100" lvl="1" indent="-342900">
              <a:buFont typeface="+mj-lt"/>
              <a:buAutoNum type="arabicPeriod"/>
            </a:pPr>
            <a:r>
              <a:rPr lang="en-US" sz="1600" dirty="0"/>
              <a:t>Complete information for all family members.  Be sure to include the </a:t>
            </a:r>
            <a:r>
              <a:rPr lang="en-US" sz="1600" b="1" dirty="0"/>
              <a:t>name</a:t>
            </a:r>
            <a:r>
              <a:rPr lang="en-US" sz="1600" dirty="0"/>
              <a:t> and </a:t>
            </a:r>
            <a:r>
              <a:rPr lang="en-US" sz="1600" b="1" dirty="0"/>
              <a:t>PCC # </a:t>
            </a:r>
            <a:r>
              <a:rPr lang="en-US" sz="1600" dirty="0"/>
              <a:t>for all  family members. </a:t>
            </a:r>
            <a:r>
              <a:rPr lang="en-US" sz="1700" i="1" dirty="0"/>
              <a:t>(Match PCC # to the health plan network you choose.) </a:t>
            </a:r>
          </a:p>
          <a:p>
            <a:pPr marL="0" indent="0">
              <a:buNone/>
            </a:pPr>
            <a:endParaRPr lang="en-US" dirty="0"/>
          </a:p>
        </p:txBody>
      </p:sp>
      <p:sp>
        <p:nvSpPr>
          <p:cNvPr id="4" name="Slide Number Placeholder 3">
            <a:extLst>
              <a:ext uri="{FF2B5EF4-FFF2-40B4-BE49-F238E27FC236}">
                <a16:creationId xmlns:a16="http://schemas.microsoft.com/office/drawing/2014/main" id="{A6AB6C0C-464B-B35F-5E6C-B8519BF4A76B}"/>
              </a:ext>
            </a:extLst>
          </p:cNvPr>
          <p:cNvSpPr>
            <a:spLocks noGrp="1"/>
          </p:cNvSpPr>
          <p:nvPr>
            <p:ph type="sldNum" sz="quarter" idx="4"/>
          </p:nvPr>
        </p:nvSpPr>
        <p:spPr/>
        <p:txBody>
          <a:bodyPr/>
          <a:lstStyle/>
          <a:p>
            <a:fld id="{5C3D24CE-B799-43C5-BDA5-D68A2E97152F}" type="slidenum">
              <a:rPr lang="en-US" smtClean="0"/>
              <a:pPr/>
              <a:t>23</a:t>
            </a:fld>
            <a:endParaRPr lang="en-US" dirty="0"/>
          </a:p>
        </p:txBody>
      </p:sp>
      <p:pic>
        <p:nvPicPr>
          <p:cNvPr id="5" name="Picture 4">
            <a:extLst>
              <a:ext uri="{FF2B5EF4-FFF2-40B4-BE49-F238E27FC236}">
                <a16:creationId xmlns:a16="http://schemas.microsoft.com/office/drawing/2014/main" id="{12DA3E5A-4D59-F4FC-52D3-5BDED8B07852}"/>
              </a:ext>
            </a:extLst>
          </p:cNvPr>
          <p:cNvPicPr>
            <a:picLocks noChangeAspect="1"/>
          </p:cNvPicPr>
          <p:nvPr/>
        </p:nvPicPr>
        <p:blipFill>
          <a:blip r:embed="rId2"/>
          <a:stretch>
            <a:fillRect/>
          </a:stretch>
        </p:blipFill>
        <p:spPr>
          <a:xfrm>
            <a:off x="1128140" y="0"/>
            <a:ext cx="6297169" cy="6858000"/>
          </a:xfrm>
          <a:prstGeom prst="rect">
            <a:avLst/>
          </a:prstGeom>
        </p:spPr>
      </p:pic>
      <p:grpSp>
        <p:nvGrpSpPr>
          <p:cNvPr id="6" name="Group 5">
            <a:extLst>
              <a:ext uri="{FF2B5EF4-FFF2-40B4-BE49-F238E27FC236}">
                <a16:creationId xmlns:a16="http://schemas.microsoft.com/office/drawing/2014/main" id="{33FB3E66-2044-5E59-200A-9A9B32EB5EB7}"/>
              </a:ext>
            </a:extLst>
          </p:cNvPr>
          <p:cNvGrpSpPr/>
          <p:nvPr/>
        </p:nvGrpSpPr>
        <p:grpSpPr>
          <a:xfrm>
            <a:off x="107598" y="1067513"/>
            <a:ext cx="784579" cy="4418888"/>
            <a:chOff x="-92912" y="1293965"/>
            <a:chExt cx="784579" cy="3796286"/>
          </a:xfrm>
          <a:solidFill>
            <a:srgbClr val="398895"/>
          </a:solidFill>
        </p:grpSpPr>
        <p:sp>
          <p:nvSpPr>
            <p:cNvPr id="7" name="Right Arrow 6">
              <a:extLst>
                <a:ext uri="{FF2B5EF4-FFF2-40B4-BE49-F238E27FC236}">
                  <a16:creationId xmlns:a16="http://schemas.microsoft.com/office/drawing/2014/main" id="{7DD7E3D3-24A8-609E-6295-64E8AE738134}"/>
                </a:ext>
              </a:extLst>
            </p:cNvPr>
            <p:cNvSpPr/>
            <p:nvPr/>
          </p:nvSpPr>
          <p:spPr>
            <a:xfrm>
              <a:off x="246456" y="1293965"/>
              <a:ext cx="445211" cy="325465"/>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8" name="TextBox 7">
              <a:extLst>
                <a:ext uri="{FF2B5EF4-FFF2-40B4-BE49-F238E27FC236}">
                  <a16:creationId xmlns:a16="http://schemas.microsoft.com/office/drawing/2014/main" id="{989B2A9F-E753-2A67-9B35-50026D3A198C}"/>
                </a:ext>
              </a:extLst>
            </p:cNvPr>
            <p:cNvSpPr txBox="1"/>
            <p:nvPr/>
          </p:nvSpPr>
          <p:spPr>
            <a:xfrm>
              <a:off x="-47923" y="1310944"/>
              <a:ext cx="293670" cy="290853"/>
            </a:xfrm>
            <a:prstGeom prst="rect">
              <a:avLst/>
            </a:prstGeom>
            <a:grpFill/>
            <a:ln>
              <a:solidFill>
                <a:schemeClr val="tx1"/>
              </a:solidFill>
            </a:ln>
          </p:spPr>
          <p:txBody>
            <a:bodyPr wrap="none" rtlCol="0">
              <a:spAutoFit/>
            </a:bodyPr>
            <a:lstStyle/>
            <a:p>
              <a:r>
                <a:rPr lang="en-US" sz="1600" b="1" dirty="0"/>
                <a:t>1</a:t>
              </a:r>
            </a:p>
          </p:txBody>
        </p:sp>
        <p:sp>
          <p:nvSpPr>
            <p:cNvPr id="9" name="Right Arrow 7">
              <a:extLst>
                <a:ext uri="{FF2B5EF4-FFF2-40B4-BE49-F238E27FC236}">
                  <a16:creationId xmlns:a16="http://schemas.microsoft.com/office/drawing/2014/main" id="{62CFF816-1561-E971-8D7A-4BA0634DF255}"/>
                </a:ext>
              </a:extLst>
            </p:cNvPr>
            <p:cNvSpPr/>
            <p:nvPr/>
          </p:nvSpPr>
          <p:spPr>
            <a:xfrm>
              <a:off x="225186" y="2703761"/>
              <a:ext cx="445211" cy="325465"/>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10" name="TextBox 9">
              <a:extLst>
                <a:ext uri="{FF2B5EF4-FFF2-40B4-BE49-F238E27FC236}">
                  <a16:creationId xmlns:a16="http://schemas.microsoft.com/office/drawing/2014/main" id="{22D992AB-A615-49C3-A707-661D3CE33BA5}"/>
                </a:ext>
              </a:extLst>
            </p:cNvPr>
            <p:cNvSpPr txBox="1"/>
            <p:nvPr/>
          </p:nvSpPr>
          <p:spPr>
            <a:xfrm>
              <a:off x="-82971" y="2721066"/>
              <a:ext cx="293670" cy="290853"/>
            </a:xfrm>
            <a:prstGeom prst="rect">
              <a:avLst/>
            </a:prstGeom>
            <a:grpFill/>
            <a:ln>
              <a:solidFill>
                <a:schemeClr val="tx1"/>
              </a:solidFill>
            </a:ln>
          </p:spPr>
          <p:txBody>
            <a:bodyPr wrap="none" rtlCol="0">
              <a:spAutoFit/>
            </a:bodyPr>
            <a:lstStyle/>
            <a:p>
              <a:r>
                <a:rPr lang="en-US" sz="1600" b="1" dirty="0"/>
                <a:t>2</a:t>
              </a:r>
            </a:p>
          </p:txBody>
        </p:sp>
        <p:sp>
          <p:nvSpPr>
            <p:cNvPr id="11" name="TextBox 10">
              <a:extLst>
                <a:ext uri="{FF2B5EF4-FFF2-40B4-BE49-F238E27FC236}">
                  <a16:creationId xmlns:a16="http://schemas.microsoft.com/office/drawing/2014/main" id="{63D63CE2-E8E5-B49B-D05B-78A905A8215A}"/>
                </a:ext>
              </a:extLst>
            </p:cNvPr>
            <p:cNvSpPr txBox="1"/>
            <p:nvPr/>
          </p:nvSpPr>
          <p:spPr>
            <a:xfrm>
              <a:off x="-92912" y="3920763"/>
              <a:ext cx="293670" cy="290853"/>
            </a:xfrm>
            <a:prstGeom prst="rect">
              <a:avLst/>
            </a:prstGeom>
            <a:grpFill/>
            <a:ln>
              <a:solidFill>
                <a:schemeClr val="tx1"/>
              </a:solidFill>
            </a:ln>
          </p:spPr>
          <p:txBody>
            <a:bodyPr wrap="none" rtlCol="0">
              <a:spAutoFit/>
            </a:bodyPr>
            <a:lstStyle/>
            <a:p>
              <a:r>
                <a:rPr lang="en-US" sz="1600" b="1" dirty="0"/>
                <a:t>3</a:t>
              </a:r>
            </a:p>
          </p:txBody>
        </p:sp>
        <p:sp>
          <p:nvSpPr>
            <p:cNvPr id="12" name="TextBox 11">
              <a:extLst>
                <a:ext uri="{FF2B5EF4-FFF2-40B4-BE49-F238E27FC236}">
                  <a16:creationId xmlns:a16="http://schemas.microsoft.com/office/drawing/2014/main" id="{1246DFE4-4385-5F56-D189-38D382155676}"/>
                </a:ext>
              </a:extLst>
            </p:cNvPr>
            <p:cNvSpPr txBox="1"/>
            <p:nvPr/>
          </p:nvSpPr>
          <p:spPr>
            <a:xfrm>
              <a:off x="-82971" y="4782092"/>
              <a:ext cx="293670" cy="290853"/>
            </a:xfrm>
            <a:prstGeom prst="rect">
              <a:avLst/>
            </a:prstGeom>
            <a:grpFill/>
            <a:ln>
              <a:solidFill>
                <a:schemeClr val="tx1"/>
              </a:solidFill>
            </a:ln>
          </p:spPr>
          <p:txBody>
            <a:bodyPr wrap="none" rtlCol="0">
              <a:spAutoFit/>
            </a:bodyPr>
            <a:lstStyle/>
            <a:p>
              <a:r>
                <a:rPr lang="en-US" sz="1600" b="1" dirty="0"/>
                <a:t>4</a:t>
              </a:r>
            </a:p>
          </p:txBody>
        </p:sp>
        <p:sp>
          <p:nvSpPr>
            <p:cNvPr id="13" name="Right Arrow 22">
              <a:extLst>
                <a:ext uri="{FF2B5EF4-FFF2-40B4-BE49-F238E27FC236}">
                  <a16:creationId xmlns:a16="http://schemas.microsoft.com/office/drawing/2014/main" id="{336FFF12-691D-F540-169A-EAF03887B18D}"/>
                </a:ext>
              </a:extLst>
            </p:cNvPr>
            <p:cNvSpPr/>
            <p:nvPr/>
          </p:nvSpPr>
          <p:spPr>
            <a:xfrm>
              <a:off x="225187" y="4764786"/>
              <a:ext cx="445211" cy="325465"/>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14" name="Right Arrow 31">
              <a:extLst>
                <a:ext uri="{FF2B5EF4-FFF2-40B4-BE49-F238E27FC236}">
                  <a16:creationId xmlns:a16="http://schemas.microsoft.com/office/drawing/2014/main" id="{1D97270D-BAAA-8B56-06F9-D6BC7DEACD86}"/>
                </a:ext>
              </a:extLst>
            </p:cNvPr>
            <p:cNvSpPr/>
            <p:nvPr/>
          </p:nvSpPr>
          <p:spPr>
            <a:xfrm>
              <a:off x="210699" y="3903457"/>
              <a:ext cx="445211" cy="325465"/>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grpSp>
    </p:spTree>
    <p:extLst>
      <p:ext uri="{BB962C8B-B14F-4D97-AF65-F5344CB8AC3E}">
        <p14:creationId xmlns:p14="http://schemas.microsoft.com/office/powerpoint/2010/main" val="1074809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7A61C-06CD-2F50-6EFF-4A6517358955}"/>
              </a:ext>
            </a:extLst>
          </p:cNvPr>
          <p:cNvSpPr>
            <a:spLocks noGrp="1"/>
          </p:cNvSpPr>
          <p:nvPr>
            <p:ph type="title"/>
          </p:nvPr>
        </p:nvSpPr>
        <p:spPr/>
        <p:txBody>
          <a:bodyPr/>
          <a:lstStyle/>
          <a:p>
            <a:pPr algn="ctr"/>
            <a:r>
              <a:rPr lang="en-US" dirty="0"/>
              <a:t>PEIP Plan Documents and Resources</a:t>
            </a:r>
          </a:p>
        </p:txBody>
      </p:sp>
      <p:sp>
        <p:nvSpPr>
          <p:cNvPr id="3" name="Content Placeholder 2">
            <a:extLst>
              <a:ext uri="{FF2B5EF4-FFF2-40B4-BE49-F238E27FC236}">
                <a16:creationId xmlns:a16="http://schemas.microsoft.com/office/drawing/2014/main" id="{39FD1B4D-70CD-2766-8EE1-683488AC97BB}"/>
              </a:ext>
            </a:extLst>
          </p:cNvPr>
          <p:cNvSpPr>
            <a:spLocks noGrp="1"/>
          </p:cNvSpPr>
          <p:nvPr>
            <p:ph idx="1"/>
          </p:nvPr>
        </p:nvSpPr>
        <p:spPr/>
        <p:txBody>
          <a:bodyPr>
            <a:normAutofit lnSpcReduction="10000"/>
          </a:bodyPr>
          <a:lstStyle/>
          <a:p>
            <a:r>
              <a:rPr lang="en-US" sz="2400" dirty="0"/>
              <a:t>All PEIP plan documents and resources are available online at </a:t>
            </a:r>
            <a:r>
              <a:rPr lang="en-US" sz="2400" dirty="0">
                <a:hlinkClick r:id="rId2"/>
              </a:rPr>
              <a:t>www.innovomn.com</a:t>
            </a:r>
            <a:r>
              <a:rPr lang="en-US" sz="2400" dirty="0"/>
              <a:t>, including:</a:t>
            </a:r>
          </a:p>
          <a:p>
            <a:pPr lvl="1"/>
            <a:r>
              <a:rPr lang="en-US" dirty="0"/>
              <a:t>Plan Summaries &amp; Documents</a:t>
            </a:r>
          </a:p>
          <a:p>
            <a:pPr lvl="1"/>
            <a:r>
              <a:rPr lang="en-US" dirty="0"/>
              <a:t>Statewide Clinic Directory</a:t>
            </a:r>
          </a:p>
          <a:p>
            <a:pPr lvl="1"/>
            <a:r>
              <a:rPr lang="en-US" dirty="0"/>
              <a:t>Summary Benefit Comparisons (SBCs)</a:t>
            </a:r>
          </a:p>
          <a:p>
            <a:pPr lvl="1"/>
            <a:r>
              <a:rPr lang="en-US" dirty="0"/>
              <a:t>Pharmacy Tools</a:t>
            </a:r>
          </a:p>
          <a:p>
            <a:pPr lvl="1"/>
            <a:r>
              <a:rPr lang="en-US" dirty="0"/>
              <a:t>Informative Q&amp;A</a:t>
            </a:r>
          </a:p>
          <a:p>
            <a:r>
              <a:rPr lang="en-US" sz="2400" b="1" dirty="0"/>
              <a:t>Contact PEIP Support:</a:t>
            </a:r>
            <a:endParaRPr lang="en-US" sz="2400" dirty="0"/>
          </a:p>
          <a:p>
            <a:pPr lvl="1"/>
            <a:r>
              <a:rPr lang="en-US" dirty="0"/>
              <a:t>Phone: 952-746-3101 or 800-829-5601</a:t>
            </a:r>
          </a:p>
          <a:p>
            <a:pPr lvl="1"/>
            <a:r>
              <a:rPr lang="en-US" dirty="0"/>
              <a:t>Email: </a:t>
            </a:r>
            <a:r>
              <a:rPr lang="en-US" dirty="0">
                <a:hlinkClick r:id="rId3"/>
              </a:rPr>
              <a:t>service@innovomn.com</a:t>
            </a:r>
            <a:endParaRPr lang="en-US" dirty="0"/>
          </a:p>
          <a:p>
            <a:r>
              <a:rPr lang="en-US" sz="2400" b="1" dirty="0"/>
              <a:t>Customer Service Hours:</a:t>
            </a:r>
            <a:r>
              <a:rPr lang="en-US" sz="2400" dirty="0"/>
              <a:t> Monday–Friday, 7:30 AM – 4:30 PM</a:t>
            </a:r>
          </a:p>
          <a:p>
            <a:pPr lvl="1"/>
            <a:endParaRPr lang="en-US" dirty="0"/>
          </a:p>
          <a:p>
            <a:endParaRPr lang="en-US" dirty="0"/>
          </a:p>
        </p:txBody>
      </p:sp>
      <p:sp>
        <p:nvSpPr>
          <p:cNvPr id="4" name="Slide Number Placeholder 3">
            <a:extLst>
              <a:ext uri="{FF2B5EF4-FFF2-40B4-BE49-F238E27FC236}">
                <a16:creationId xmlns:a16="http://schemas.microsoft.com/office/drawing/2014/main" id="{B8CE118A-089A-2BF9-1EE1-B2389DC00A21}"/>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24</a:t>
            </a:fld>
            <a:endParaRPr lang="en-US" dirty="0"/>
          </a:p>
        </p:txBody>
      </p:sp>
    </p:spTree>
    <p:extLst>
      <p:ext uri="{BB962C8B-B14F-4D97-AF65-F5344CB8AC3E}">
        <p14:creationId xmlns:p14="http://schemas.microsoft.com/office/powerpoint/2010/main" val="408142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A1FED-8349-3EE3-3200-A2EF052DDA7C}"/>
              </a:ext>
            </a:extLst>
          </p:cNvPr>
          <p:cNvSpPr>
            <a:spLocks noGrp="1"/>
          </p:cNvSpPr>
          <p:nvPr>
            <p:ph type="title"/>
          </p:nvPr>
        </p:nvSpPr>
        <p:spPr>
          <a:xfrm>
            <a:off x="3209925" y="137717"/>
            <a:ext cx="5772150" cy="1325563"/>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CC93AED5-531E-E37F-D98F-60066B22203E}"/>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25</a:t>
            </a:fld>
            <a:endParaRPr lang="en-US" dirty="0"/>
          </a:p>
        </p:txBody>
      </p:sp>
      <p:pic>
        <p:nvPicPr>
          <p:cNvPr id="5" name="Picture 4" descr="A blue star with text&#10;&#10;AI-generated content may be incorrect.">
            <a:extLst>
              <a:ext uri="{FF2B5EF4-FFF2-40B4-BE49-F238E27FC236}">
                <a16:creationId xmlns:a16="http://schemas.microsoft.com/office/drawing/2014/main" id="{93309DFF-A569-3F37-6DAC-AE7394316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739" y="2676525"/>
            <a:ext cx="2075663" cy="2075663"/>
          </a:xfrm>
          <a:prstGeom prst="rect">
            <a:avLst/>
          </a:prstGeom>
        </p:spPr>
      </p:pic>
      <p:pic>
        <p:nvPicPr>
          <p:cNvPr id="7" name="Picture 6" descr="A black background with green text&#10;&#10;AI-generated content may be incorrect.">
            <a:extLst>
              <a:ext uri="{FF2B5EF4-FFF2-40B4-BE49-F238E27FC236}">
                <a16:creationId xmlns:a16="http://schemas.microsoft.com/office/drawing/2014/main" id="{12A842EC-BF1F-2CA2-2FEC-39DCE79020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402" y="2341405"/>
            <a:ext cx="2745901" cy="2745901"/>
          </a:xfrm>
          <a:prstGeom prst="rect">
            <a:avLst/>
          </a:prstGeom>
        </p:spPr>
      </p:pic>
      <p:sp>
        <p:nvSpPr>
          <p:cNvPr id="6" name="TextBox 5">
            <a:extLst>
              <a:ext uri="{FF2B5EF4-FFF2-40B4-BE49-F238E27FC236}">
                <a16:creationId xmlns:a16="http://schemas.microsoft.com/office/drawing/2014/main" id="{38A9E52D-7C8C-9D5D-0135-E790C6307DF2}"/>
              </a:ext>
            </a:extLst>
          </p:cNvPr>
          <p:cNvSpPr txBox="1"/>
          <p:nvPr/>
        </p:nvSpPr>
        <p:spPr>
          <a:xfrm>
            <a:off x="571500" y="1867695"/>
            <a:ext cx="5678239" cy="4690515"/>
          </a:xfrm>
          <a:prstGeom prst="rect">
            <a:avLst/>
          </a:prstGeom>
          <a:noFill/>
        </p:spPr>
        <p:txBody>
          <a:bodyPr wrap="square" rtlCol="0">
            <a:spAutoFit/>
          </a:bodyPr>
          <a:lstStyle/>
          <a:p>
            <a:pPr>
              <a:lnSpc>
                <a:spcPct val="90000"/>
              </a:lnSpc>
            </a:pPr>
            <a:r>
              <a:rPr lang="en-US" sz="2400" dirty="0"/>
              <a:t>PEIP website – </a:t>
            </a:r>
            <a:r>
              <a:rPr lang="en-US" sz="2400" dirty="0">
                <a:hlinkClick r:id="rId5"/>
              </a:rPr>
              <a:t>www.innovomn.com</a:t>
            </a:r>
            <a:endParaRPr lang="en-US" sz="2400" dirty="0"/>
          </a:p>
          <a:p>
            <a:pPr>
              <a:lnSpc>
                <a:spcPct val="90000"/>
              </a:lnSpc>
            </a:pPr>
            <a:endParaRPr lang="en-US" sz="2400" dirty="0"/>
          </a:p>
          <a:p>
            <a:pPr>
              <a:lnSpc>
                <a:spcPct val="90000"/>
              </a:lnSpc>
            </a:pPr>
            <a:r>
              <a:rPr lang="en-US" sz="2400" dirty="0"/>
              <a:t>For questions regarding PEIP medical coverage, </a:t>
            </a:r>
          </a:p>
          <a:p>
            <a:pPr>
              <a:lnSpc>
                <a:spcPct val="90000"/>
              </a:lnSpc>
            </a:pPr>
            <a:r>
              <a:rPr lang="en-US" sz="2400" dirty="0"/>
              <a:t>contact Innovo via phone or email.</a:t>
            </a:r>
          </a:p>
          <a:p>
            <a:pPr>
              <a:lnSpc>
                <a:spcPct val="90000"/>
              </a:lnSpc>
            </a:pPr>
            <a:endParaRPr lang="en-US" sz="2400" dirty="0"/>
          </a:p>
          <a:p>
            <a:pPr>
              <a:lnSpc>
                <a:spcPct val="90000"/>
              </a:lnSpc>
            </a:pPr>
            <a:r>
              <a:rPr lang="en-US" sz="2400" dirty="0"/>
              <a:t>952-746-3101 or 800-829-5601</a:t>
            </a:r>
          </a:p>
          <a:p>
            <a:pPr>
              <a:lnSpc>
                <a:spcPct val="90000"/>
              </a:lnSpc>
            </a:pPr>
            <a:r>
              <a:rPr lang="en-US" sz="2400" dirty="0"/>
              <a:t>M-F   7:30am – 4:30pm</a:t>
            </a:r>
          </a:p>
          <a:p>
            <a:pPr>
              <a:lnSpc>
                <a:spcPct val="90000"/>
              </a:lnSpc>
            </a:pPr>
            <a:endParaRPr lang="en-US" sz="2400" dirty="0"/>
          </a:p>
          <a:p>
            <a:pPr>
              <a:lnSpc>
                <a:spcPct val="90000"/>
              </a:lnSpc>
            </a:pPr>
            <a:r>
              <a:rPr lang="en-US" sz="2400" dirty="0">
                <a:hlinkClick r:id="rId6"/>
              </a:rPr>
              <a:t>shawn@innovomn.com</a:t>
            </a:r>
            <a:r>
              <a:rPr lang="en-US" sz="2400" dirty="0"/>
              <a:t> </a:t>
            </a:r>
          </a:p>
          <a:p>
            <a:pPr>
              <a:lnSpc>
                <a:spcPct val="90000"/>
              </a:lnSpc>
            </a:pPr>
            <a:r>
              <a:rPr lang="en-US" sz="2400" dirty="0">
                <a:hlinkClick r:id="rId7"/>
              </a:rPr>
              <a:t>dan@innovomn.com</a:t>
            </a:r>
            <a:endParaRPr lang="en-US" sz="2400" dirty="0"/>
          </a:p>
          <a:p>
            <a:pPr>
              <a:lnSpc>
                <a:spcPct val="90000"/>
              </a:lnSpc>
            </a:pPr>
            <a:r>
              <a:rPr lang="en-US" sz="2400" dirty="0">
                <a:hlinkClick r:id="rId8"/>
              </a:rPr>
              <a:t>henry@innovomn.com</a:t>
            </a:r>
            <a:r>
              <a:rPr lang="en-US" sz="2400" dirty="0"/>
              <a:t> </a:t>
            </a:r>
          </a:p>
          <a:p>
            <a:pPr>
              <a:lnSpc>
                <a:spcPct val="90000"/>
              </a:lnSpc>
            </a:pPr>
            <a:r>
              <a:rPr lang="en-US" sz="2400" dirty="0">
                <a:hlinkClick r:id="rId9"/>
              </a:rPr>
              <a:t>service@innovomn.com</a:t>
            </a:r>
            <a:r>
              <a:rPr lang="en-US" sz="2400" dirty="0"/>
              <a:t> </a:t>
            </a:r>
          </a:p>
          <a:p>
            <a:endParaRPr lang="en-US" dirty="0"/>
          </a:p>
        </p:txBody>
      </p:sp>
    </p:spTree>
    <p:extLst>
      <p:ext uri="{BB962C8B-B14F-4D97-AF65-F5344CB8AC3E}">
        <p14:creationId xmlns:p14="http://schemas.microsoft.com/office/powerpoint/2010/main" val="1670816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BEBA3-9E1C-E838-2B2C-AF019F40D5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D58CC2E-6223-28E1-0F2E-7C48C912A0B7}"/>
              </a:ext>
            </a:extLst>
          </p:cNvPr>
          <p:cNvSpPr txBox="1"/>
          <p:nvPr/>
        </p:nvSpPr>
        <p:spPr>
          <a:xfrm>
            <a:off x="3942323" y="2844225"/>
            <a:ext cx="4307353" cy="584775"/>
          </a:xfrm>
          <a:prstGeom prst="rect">
            <a:avLst/>
          </a:prstGeom>
          <a:noFill/>
        </p:spPr>
        <p:txBody>
          <a:bodyPr wrap="square" rtlCol="0">
            <a:spAutoFit/>
          </a:bodyPr>
          <a:lstStyle/>
          <a:p>
            <a:pPr algn="ctr"/>
            <a:r>
              <a:rPr lang="en-US" sz="3200" b="1" dirty="0">
                <a:solidFill>
                  <a:srgbClr val="09728A"/>
                </a:solidFill>
              </a:rPr>
              <a:t>Appendix </a:t>
            </a:r>
          </a:p>
        </p:txBody>
      </p:sp>
      <p:sp>
        <p:nvSpPr>
          <p:cNvPr id="3" name="Slide Number Placeholder 3">
            <a:extLst>
              <a:ext uri="{FF2B5EF4-FFF2-40B4-BE49-F238E27FC236}">
                <a16:creationId xmlns:a16="http://schemas.microsoft.com/office/drawing/2014/main" id="{98C26A2A-2A26-6BB2-B57A-B168122B6448}"/>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26</a:t>
            </a:fld>
            <a:endParaRPr lang="en-US" dirty="0"/>
          </a:p>
        </p:txBody>
      </p:sp>
    </p:spTree>
    <p:extLst>
      <p:ext uri="{BB962C8B-B14F-4D97-AF65-F5344CB8AC3E}">
        <p14:creationId xmlns:p14="http://schemas.microsoft.com/office/powerpoint/2010/main" val="1568598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6F2EAD-8213-132E-F01F-D1A64AB24529}"/>
              </a:ext>
            </a:extLst>
          </p:cNvPr>
          <p:cNvSpPr>
            <a:spLocks noGrp="1"/>
          </p:cNvSpPr>
          <p:nvPr>
            <p:ph type="sldNum" sz="quarter" idx="4"/>
          </p:nvPr>
        </p:nvSpPr>
        <p:spPr/>
        <p:txBody>
          <a:bodyPr/>
          <a:lstStyle/>
          <a:p>
            <a:fld id="{5C3D24CE-B799-43C5-BDA5-D68A2E97152F}" type="slidenum">
              <a:rPr lang="en-US" smtClean="0"/>
              <a:pPr/>
              <a:t>27</a:t>
            </a:fld>
            <a:endParaRPr lang="en-US" dirty="0"/>
          </a:p>
        </p:txBody>
      </p:sp>
      <p:pic>
        <p:nvPicPr>
          <p:cNvPr id="9" name="Picture 8" descr="A close-up of a document&#10;&#10;AI-generated content may be incorrect.">
            <a:extLst>
              <a:ext uri="{FF2B5EF4-FFF2-40B4-BE49-F238E27FC236}">
                <a16:creationId xmlns:a16="http://schemas.microsoft.com/office/drawing/2014/main" id="{221C29ED-A15F-ECAE-F6C7-DD8D20706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1777680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EFD0FC-E09B-E113-391E-F252DA43A7DC}"/>
              </a:ext>
            </a:extLst>
          </p:cNvPr>
          <p:cNvSpPr>
            <a:spLocks noGrp="1"/>
          </p:cNvSpPr>
          <p:nvPr>
            <p:ph type="sldNum" sz="quarter" idx="4"/>
          </p:nvPr>
        </p:nvSpPr>
        <p:spPr/>
        <p:txBody>
          <a:bodyPr/>
          <a:lstStyle/>
          <a:p>
            <a:fld id="{5C3D24CE-B799-43C5-BDA5-D68A2E97152F}" type="slidenum">
              <a:rPr lang="en-US" smtClean="0"/>
              <a:pPr/>
              <a:t>28</a:t>
            </a:fld>
            <a:endParaRPr lang="en-US" dirty="0"/>
          </a:p>
        </p:txBody>
      </p:sp>
      <p:pic>
        <p:nvPicPr>
          <p:cNvPr id="4" name="Picture 3" descr="A close-up of a document&#10;&#10;AI-generated content may be incorrect.">
            <a:extLst>
              <a:ext uri="{FF2B5EF4-FFF2-40B4-BE49-F238E27FC236}">
                <a16:creationId xmlns:a16="http://schemas.microsoft.com/office/drawing/2014/main" id="{B5D13B2C-2C13-5622-FBF9-7E7E85B7F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233219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F82381-DAB6-C2A7-C724-6134E8C34EBA}"/>
              </a:ext>
            </a:extLst>
          </p:cNvPr>
          <p:cNvSpPr>
            <a:spLocks noGrp="1"/>
          </p:cNvSpPr>
          <p:nvPr>
            <p:ph type="sldNum" sz="quarter" idx="4"/>
          </p:nvPr>
        </p:nvSpPr>
        <p:spPr/>
        <p:txBody>
          <a:bodyPr/>
          <a:lstStyle/>
          <a:p>
            <a:fld id="{5C3D24CE-B799-43C5-BDA5-D68A2E97152F}" type="slidenum">
              <a:rPr lang="en-US" smtClean="0"/>
              <a:pPr/>
              <a:t>29</a:t>
            </a:fld>
            <a:endParaRPr lang="en-US" dirty="0"/>
          </a:p>
        </p:txBody>
      </p:sp>
      <p:pic>
        <p:nvPicPr>
          <p:cNvPr id="4" name="Picture 3" descr="A close-up of a document&#10;&#10;AI-generated content may be incorrect.">
            <a:extLst>
              <a:ext uri="{FF2B5EF4-FFF2-40B4-BE49-F238E27FC236}">
                <a16:creationId xmlns:a16="http://schemas.microsoft.com/office/drawing/2014/main" id="{37749CAA-6CF3-05B8-4D74-C9481EB75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326894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ED9B-A10B-F7B8-46A5-0B88D6C67261}"/>
              </a:ext>
            </a:extLst>
          </p:cNvPr>
          <p:cNvSpPr>
            <a:spLocks noGrp="1"/>
          </p:cNvSpPr>
          <p:nvPr>
            <p:ph type="title"/>
          </p:nvPr>
        </p:nvSpPr>
        <p:spPr>
          <a:xfrm>
            <a:off x="1096601" y="298448"/>
            <a:ext cx="9998798" cy="761207"/>
          </a:xfrm>
        </p:spPr>
        <p:txBody>
          <a:bodyPr>
            <a:normAutofit/>
          </a:bodyPr>
          <a:lstStyle/>
          <a:p>
            <a:pPr algn="ctr"/>
            <a:r>
              <a:rPr lang="en-US" sz="3200" dirty="0"/>
              <a:t>2026 PEIP Renewal and Plan Changes</a:t>
            </a:r>
          </a:p>
        </p:txBody>
      </p:sp>
      <p:sp>
        <p:nvSpPr>
          <p:cNvPr id="3" name="Content Placeholder 2">
            <a:extLst>
              <a:ext uri="{FF2B5EF4-FFF2-40B4-BE49-F238E27FC236}">
                <a16:creationId xmlns:a16="http://schemas.microsoft.com/office/drawing/2014/main" id="{B1D49E66-AAEE-DB54-3F82-322287D22E69}"/>
              </a:ext>
            </a:extLst>
          </p:cNvPr>
          <p:cNvSpPr>
            <a:spLocks noGrp="1"/>
          </p:cNvSpPr>
          <p:nvPr>
            <p:ph idx="1"/>
          </p:nvPr>
        </p:nvSpPr>
        <p:spPr>
          <a:xfrm>
            <a:off x="838199" y="1466850"/>
            <a:ext cx="10601325" cy="4552156"/>
          </a:xfrm>
        </p:spPr>
        <p:txBody>
          <a:bodyPr>
            <a:normAutofit fontScale="70000" lnSpcReduction="20000"/>
          </a:bodyPr>
          <a:lstStyle/>
          <a:p>
            <a:pPr>
              <a:buClr>
                <a:schemeClr val="tx1"/>
              </a:buClr>
            </a:pPr>
            <a:r>
              <a:rPr lang="en-US" dirty="0"/>
              <a:t>The 2026 clinic directory will be available approximately 10/13/2025 at </a:t>
            </a:r>
            <a:r>
              <a:rPr lang="en-US" dirty="0">
                <a:hlinkClick r:id="rId2"/>
              </a:rPr>
              <a:t>www.innovomn.com</a:t>
            </a:r>
            <a:r>
              <a:rPr lang="en-US" dirty="0"/>
              <a:t>. Please check to see if your clinic cost level has changed.</a:t>
            </a:r>
          </a:p>
          <a:p>
            <a:pPr>
              <a:buClr>
                <a:schemeClr val="tx1"/>
              </a:buClr>
            </a:pPr>
            <a:endParaRPr lang="en-US" dirty="0"/>
          </a:p>
          <a:p>
            <a:pPr>
              <a:buClr>
                <a:schemeClr val="tx1"/>
              </a:buClr>
            </a:pPr>
            <a:r>
              <a:rPr lang="en-US" dirty="0"/>
              <a:t>Innovo Benefits Administration encourages you to use our PEIP Online Enrollment Portal. You can access the Online Enrollment Portal by visiting – </a:t>
            </a:r>
            <a:r>
              <a:rPr lang="en-US" b="1" u="sng" dirty="0">
                <a:hlinkClick r:id="rId3">
                  <a:extLst>
                    <a:ext uri="{A12FA001-AC4F-418D-AE19-62706E023703}">
                      <ahyp:hlinkClr xmlns:ahyp="http://schemas.microsoft.com/office/drawing/2018/hyperlinkcolor" val="tx"/>
                    </a:ext>
                  </a:extLst>
                </a:hlinkClick>
              </a:rPr>
              <a:t>https://www.mnpeip.com</a:t>
            </a:r>
            <a:r>
              <a:rPr lang="en-US" b="1" dirty="0"/>
              <a:t>. </a:t>
            </a:r>
            <a:r>
              <a:rPr lang="en-US" dirty="0"/>
              <a:t>Please consult with your HR Office prior to submitting changes online. </a:t>
            </a:r>
          </a:p>
          <a:p>
            <a:pPr>
              <a:buClr>
                <a:schemeClr val="tx1"/>
              </a:buClr>
            </a:pPr>
            <a:endParaRPr lang="en-US" dirty="0"/>
          </a:p>
          <a:p>
            <a:pPr>
              <a:buClr>
                <a:schemeClr val="tx1"/>
              </a:buClr>
            </a:pPr>
            <a:r>
              <a:rPr lang="en-US" dirty="0"/>
              <a:t>No member action is required unless you are changing networks (BC/HP) or changing plan designs (High/HSA). If you are changing clinics only, please call the customer service number on your ID card.</a:t>
            </a:r>
          </a:p>
          <a:p>
            <a:pPr marL="0" indent="0">
              <a:buClr>
                <a:schemeClr val="tx1"/>
              </a:buClr>
              <a:buNone/>
            </a:pPr>
            <a:endParaRPr lang="en-US" kern="1400" dirty="0">
              <a:solidFill>
                <a:srgbClr val="000000"/>
              </a:solidFill>
              <a:ea typeface="Times New Roman" panose="02020603050405020304" pitchFamily="18" charset="0"/>
            </a:endParaRPr>
          </a:p>
          <a:p>
            <a:pPr>
              <a:buClr>
                <a:schemeClr val="tx1"/>
              </a:buClr>
            </a:pPr>
            <a:r>
              <a:rPr lang="en-US" kern="1400" dirty="0">
                <a:solidFill>
                  <a:srgbClr val="000000"/>
                </a:solidFill>
                <a:ea typeface="Times New Roman" panose="02020603050405020304" pitchFamily="18" charset="0"/>
              </a:rPr>
              <a:t>Plan Changes for 2026</a:t>
            </a:r>
          </a:p>
          <a:p>
            <a:pPr lvl="1">
              <a:buClr>
                <a:schemeClr val="tx1"/>
              </a:buClr>
            </a:pPr>
            <a:r>
              <a:rPr lang="en-US" sz="2600" kern="1400" dirty="0">
                <a:solidFill>
                  <a:srgbClr val="000000"/>
                </a:solidFill>
                <a:ea typeface="Times New Roman" panose="02020603050405020304" pitchFamily="18" charset="0"/>
              </a:rPr>
              <a:t>High Plan</a:t>
            </a:r>
          </a:p>
          <a:p>
            <a:pPr lvl="2">
              <a:buClr>
                <a:schemeClr val="tx1"/>
              </a:buClr>
            </a:pPr>
            <a:r>
              <a:rPr lang="en-US" kern="1400" dirty="0">
                <a:solidFill>
                  <a:srgbClr val="000000"/>
                </a:solidFill>
                <a:ea typeface="Times New Roman" panose="02020603050405020304" pitchFamily="18" charset="0"/>
              </a:rPr>
              <a:t>Mental health office visit copy reduction under cost level 3 and 4 (still $0 with cost level 1 and 2) deductible does not apply</a:t>
            </a:r>
          </a:p>
          <a:p>
            <a:pPr lvl="1">
              <a:buClr>
                <a:schemeClr val="tx1"/>
              </a:buClr>
            </a:pPr>
            <a:r>
              <a:rPr lang="en-US" sz="2600" kern="1400" dirty="0">
                <a:solidFill>
                  <a:srgbClr val="000000"/>
                </a:solidFill>
                <a:ea typeface="Times New Roman" panose="02020603050405020304" pitchFamily="18" charset="0"/>
              </a:rPr>
              <a:t>HSA Plan</a:t>
            </a:r>
          </a:p>
          <a:p>
            <a:pPr lvl="2">
              <a:buClr>
                <a:schemeClr val="tx1"/>
              </a:buClr>
            </a:pPr>
            <a:r>
              <a:rPr lang="en-US" kern="1400" dirty="0">
                <a:solidFill>
                  <a:srgbClr val="000000"/>
                </a:solidFill>
                <a:ea typeface="Times New Roman" panose="02020603050405020304" pitchFamily="18" charset="0"/>
              </a:rPr>
              <a:t>Mental health office visit copy reduction under cost level 3 and 4 (still $0 with cost level 1 and 2) deductible applies</a:t>
            </a:r>
          </a:p>
          <a:p>
            <a:pPr marL="914400" lvl="2" indent="0">
              <a:buClr>
                <a:schemeClr val="tx1"/>
              </a:buClr>
              <a:buNone/>
            </a:pPr>
            <a:endParaRPr lang="en-US" sz="1200" kern="1400" dirty="0">
              <a:solidFill>
                <a:srgbClr val="000000"/>
              </a:solidFill>
              <a:ea typeface="Times New Roman" panose="02020603050405020304" pitchFamily="18" charset="0"/>
            </a:endParaRPr>
          </a:p>
        </p:txBody>
      </p:sp>
      <p:sp>
        <p:nvSpPr>
          <p:cNvPr id="4" name="Slide Number Placeholder 3">
            <a:extLst>
              <a:ext uri="{FF2B5EF4-FFF2-40B4-BE49-F238E27FC236}">
                <a16:creationId xmlns:a16="http://schemas.microsoft.com/office/drawing/2014/main" id="{BD6E2024-C791-354B-F2EF-D698F5D5828D}"/>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3</a:t>
            </a:fld>
            <a:endParaRPr lang="en-US"/>
          </a:p>
        </p:txBody>
      </p:sp>
    </p:spTree>
    <p:extLst>
      <p:ext uri="{BB962C8B-B14F-4D97-AF65-F5344CB8AC3E}">
        <p14:creationId xmlns:p14="http://schemas.microsoft.com/office/powerpoint/2010/main" val="245896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4D341-51AC-15F5-72FE-B785BC8A0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72D3B-95F0-5336-9FD8-6FAE342CBDA3}"/>
              </a:ext>
            </a:extLst>
          </p:cNvPr>
          <p:cNvSpPr>
            <a:spLocks noGrp="1"/>
          </p:cNvSpPr>
          <p:nvPr>
            <p:ph type="title"/>
          </p:nvPr>
        </p:nvSpPr>
        <p:spPr/>
        <p:txBody>
          <a:bodyPr/>
          <a:lstStyle/>
          <a:p>
            <a:pPr algn="ctr"/>
            <a:r>
              <a:rPr lang="en-US" dirty="0"/>
              <a:t>Overview of PEIP Coverage</a:t>
            </a:r>
          </a:p>
        </p:txBody>
      </p:sp>
      <p:sp>
        <p:nvSpPr>
          <p:cNvPr id="3" name="Content Placeholder 2">
            <a:extLst>
              <a:ext uri="{FF2B5EF4-FFF2-40B4-BE49-F238E27FC236}">
                <a16:creationId xmlns:a16="http://schemas.microsoft.com/office/drawing/2014/main" id="{C5BB2291-52F7-EDE3-48AF-ED4B0A1381EF}"/>
              </a:ext>
            </a:extLst>
          </p:cNvPr>
          <p:cNvSpPr>
            <a:spLocks noGrp="1"/>
          </p:cNvSpPr>
          <p:nvPr>
            <p:ph idx="1"/>
          </p:nvPr>
        </p:nvSpPr>
        <p:spPr>
          <a:xfrm>
            <a:off x="838200" y="1825625"/>
            <a:ext cx="10244328" cy="4351338"/>
          </a:xfrm>
        </p:spPr>
        <p:txBody>
          <a:bodyPr>
            <a:normAutofit fontScale="70000" lnSpcReduction="20000"/>
          </a:bodyPr>
          <a:lstStyle/>
          <a:p>
            <a:r>
              <a:rPr lang="en-US" b="1" dirty="0"/>
              <a:t>Two Plan Designs &amp; Two Network Carriers</a:t>
            </a:r>
          </a:p>
          <a:p>
            <a:pPr lvl="1"/>
            <a:r>
              <a:rPr lang="en-US" sz="2800" dirty="0"/>
              <a:t>Choose between two plan options and two network carriers.</a:t>
            </a:r>
          </a:p>
          <a:p>
            <a:r>
              <a:rPr lang="en-US" b="1" dirty="0"/>
              <a:t>Primary Care Clinic (PCC) Model</a:t>
            </a:r>
          </a:p>
          <a:p>
            <a:pPr lvl="1"/>
            <a:r>
              <a:rPr lang="en-US" sz="2800" dirty="0"/>
              <a:t>All members assign a PCC.</a:t>
            </a:r>
          </a:p>
          <a:p>
            <a:pPr lvl="1"/>
            <a:r>
              <a:rPr lang="en-US" sz="2800" dirty="0"/>
              <a:t>Clinics are assigned a cost level (1-4) based on their efficiency and overall care delivery costs – more efficient, lower-cost clinics are placed in lower cost levels.</a:t>
            </a:r>
          </a:p>
          <a:p>
            <a:pPr lvl="1"/>
            <a:r>
              <a:rPr lang="en-US" sz="2800" dirty="0"/>
              <a:t>Your benefit level is determined by the cost level of your assigned PCC – lower cost levels generally provide richer benefits.</a:t>
            </a:r>
          </a:p>
          <a:p>
            <a:r>
              <a:rPr lang="en-US" b="1" dirty="0"/>
              <a:t>Coordinated Care Through Your PCC</a:t>
            </a:r>
          </a:p>
          <a:p>
            <a:pPr lvl="1"/>
            <a:r>
              <a:rPr lang="en-US" sz="2800" dirty="0"/>
              <a:t>Most routine and non-emergency care is managed through your PCC.</a:t>
            </a:r>
          </a:p>
          <a:p>
            <a:pPr lvl="1"/>
            <a:r>
              <a:rPr lang="en-US" sz="2800" dirty="0"/>
              <a:t>Referrals are typically required for care outside your PCC.</a:t>
            </a:r>
          </a:p>
          <a:p>
            <a:r>
              <a:rPr lang="en-US" b="1" dirty="0"/>
              <a:t>Prescription Drug Coverage</a:t>
            </a:r>
          </a:p>
          <a:p>
            <a:pPr lvl="1"/>
            <a:r>
              <a:rPr lang="en-US" sz="2800" dirty="0"/>
              <a:t>Provided through CVS Caremark for both network carriers.</a:t>
            </a:r>
          </a:p>
          <a:p>
            <a:pPr lvl="1"/>
            <a:r>
              <a:rPr lang="en-US" sz="2800" dirty="0"/>
              <a:t>Access a nationwide network of pharmacies – you are not limited to CVS retail locations.</a:t>
            </a:r>
          </a:p>
          <a:p>
            <a:endParaRPr lang="en-US" dirty="0"/>
          </a:p>
        </p:txBody>
      </p:sp>
      <p:sp>
        <p:nvSpPr>
          <p:cNvPr id="4" name="Slide Number Placeholder 3">
            <a:extLst>
              <a:ext uri="{FF2B5EF4-FFF2-40B4-BE49-F238E27FC236}">
                <a16:creationId xmlns:a16="http://schemas.microsoft.com/office/drawing/2014/main" id="{99AD817E-BA2C-3BBD-FB1D-44BC02367C0D}"/>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4</a:t>
            </a:fld>
            <a:endParaRPr lang="en-US"/>
          </a:p>
        </p:txBody>
      </p:sp>
    </p:spTree>
    <p:extLst>
      <p:ext uri="{BB962C8B-B14F-4D97-AF65-F5344CB8AC3E}">
        <p14:creationId xmlns:p14="http://schemas.microsoft.com/office/powerpoint/2010/main" val="229216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0DD6-D888-24B5-338E-AA713BFC541D}"/>
              </a:ext>
            </a:extLst>
          </p:cNvPr>
          <p:cNvSpPr>
            <a:spLocks noGrp="1"/>
          </p:cNvSpPr>
          <p:nvPr>
            <p:ph type="title"/>
          </p:nvPr>
        </p:nvSpPr>
        <p:spPr/>
        <p:txBody>
          <a:bodyPr/>
          <a:lstStyle/>
          <a:p>
            <a:pPr algn="ctr"/>
            <a:r>
              <a:rPr lang="en-US" dirty="0"/>
              <a:t>PEIP Step-by-Step Guide</a:t>
            </a:r>
          </a:p>
        </p:txBody>
      </p:sp>
      <p:graphicFrame>
        <p:nvGraphicFramePr>
          <p:cNvPr id="6" name="Content Placeholder 2">
            <a:extLst>
              <a:ext uri="{FF2B5EF4-FFF2-40B4-BE49-F238E27FC236}">
                <a16:creationId xmlns:a16="http://schemas.microsoft.com/office/drawing/2014/main" id="{232AC8A5-8128-8FC7-0F53-7EDB76E47EA2}"/>
              </a:ext>
            </a:extLst>
          </p:cNvPr>
          <p:cNvGraphicFramePr>
            <a:graphicFrameLocks noGrp="1"/>
          </p:cNvGraphicFramePr>
          <p:nvPr>
            <p:ph idx="1"/>
            <p:extLst>
              <p:ext uri="{D42A27DB-BD31-4B8C-83A1-F6EECF244321}">
                <p14:modId xmlns:p14="http://schemas.microsoft.com/office/powerpoint/2010/main" val="26027435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6033D3C-5088-A8BC-6219-E7CB8E40C13B}"/>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5</a:t>
            </a:fld>
            <a:endParaRPr lang="en-US" dirty="0"/>
          </a:p>
        </p:txBody>
      </p:sp>
    </p:spTree>
    <p:extLst>
      <p:ext uri="{BB962C8B-B14F-4D97-AF65-F5344CB8AC3E}">
        <p14:creationId xmlns:p14="http://schemas.microsoft.com/office/powerpoint/2010/main" val="880139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875F-612E-7BEC-7026-A9DF495FDA06}"/>
              </a:ext>
            </a:extLst>
          </p:cNvPr>
          <p:cNvSpPr>
            <a:spLocks noGrp="1"/>
          </p:cNvSpPr>
          <p:nvPr>
            <p:ph type="title"/>
          </p:nvPr>
        </p:nvSpPr>
        <p:spPr/>
        <p:txBody>
          <a:bodyPr>
            <a:normAutofit/>
          </a:bodyPr>
          <a:lstStyle/>
          <a:p>
            <a:pPr algn="ctr"/>
            <a:r>
              <a:rPr lang="en-US" dirty="0"/>
              <a:t>Step 1 – Choose Your Plan Level</a:t>
            </a:r>
          </a:p>
        </p:txBody>
      </p:sp>
      <p:sp>
        <p:nvSpPr>
          <p:cNvPr id="3" name="Content Placeholder 2">
            <a:extLst>
              <a:ext uri="{FF2B5EF4-FFF2-40B4-BE49-F238E27FC236}">
                <a16:creationId xmlns:a16="http://schemas.microsoft.com/office/drawing/2014/main" id="{87155179-03B4-D96B-DFF2-8D3827445F5A}"/>
              </a:ext>
            </a:extLst>
          </p:cNvPr>
          <p:cNvSpPr>
            <a:spLocks noGrp="1"/>
          </p:cNvSpPr>
          <p:nvPr>
            <p:ph idx="1"/>
          </p:nvPr>
        </p:nvSpPr>
        <p:spPr/>
        <p:txBody>
          <a:bodyPr>
            <a:normAutofit/>
          </a:bodyPr>
          <a:lstStyle/>
          <a:p>
            <a:pPr lvl="0"/>
            <a:r>
              <a:rPr lang="en-US" sz="2400" dirty="0"/>
              <a:t>Available Plan Options:</a:t>
            </a:r>
          </a:p>
          <a:p>
            <a:pPr lvl="1"/>
            <a:r>
              <a:rPr lang="en-US" b="1" dirty="0">
                <a:solidFill>
                  <a:srgbClr val="156082"/>
                </a:solidFill>
              </a:rPr>
              <a:t>Advantage High Plan</a:t>
            </a:r>
            <a:endParaRPr lang="en-US" dirty="0">
              <a:solidFill>
                <a:srgbClr val="156082"/>
              </a:solidFill>
            </a:endParaRPr>
          </a:p>
          <a:p>
            <a:pPr lvl="2"/>
            <a:r>
              <a:rPr lang="en-US" sz="2400" dirty="0"/>
              <a:t>Offers a higher level of benefits.</a:t>
            </a:r>
          </a:p>
          <a:p>
            <a:pPr lvl="2"/>
            <a:r>
              <a:rPr lang="en-US" sz="2400" dirty="0"/>
              <a:t>Comes with a higher payroll deduction.</a:t>
            </a:r>
          </a:p>
          <a:p>
            <a:pPr lvl="1"/>
            <a:r>
              <a:rPr lang="en-US" b="1" dirty="0">
                <a:solidFill>
                  <a:srgbClr val="156082"/>
                </a:solidFill>
              </a:rPr>
              <a:t>HSA-Compatible Plan</a:t>
            </a:r>
            <a:endParaRPr lang="en-US" dirty="0">
              <a:solidFill>
                <a:srgbClr val="156082"/>
              </a:solidFill>
            </a:endParaRPr>
          </a:p>
          <a:p>
            <a:pPr lvl="2"/>
            <a:r>
              <a:rPr lang="en-US" sz="2400" dirty="0"/>
              <a:t>Has higher deductible and out-of-pocket expenses.</a:t>
            </a:r>
          </a:p>
          <a:p>
            <a:pPr lvl="2"/>
            <a:r>
              <a:rPr lang="en-US" sz="2400" dirty="0"/>
              <a:t>Comes with a lower payroll deduction.</a:t>
            </a:r>
          </a:p>
          <a:p>
            <a:pPr marL="914400" lvl="2" indent="0">
              <a:buNone/>
            </a:pPr>
            <a:endParaRPr lang="en-US" sz="2400" dirty="0"/>
          </a:p>
          <a:p>
            <a:r>
              <a:rPr lang="en-US" sz="2400" dirty="0"/>
              <a:t>For family coverage, one plan covers all family members.</a:t>
            </a:r>
          </a:p>
          <a:p>
            <a:r>
              <a:rPr lang="en-US" sz="2400" dirty="0"/>
              <a:t>Plan level can be changed annually during open enrollment.</a:t>
            </a:r>
          </a:p>
        </p:txBody>
      </p:sp>
      <p:sp>
        <p:nvSpPr>
          <p:cNvPr id="4" name="Slide Number Placeholder 3">
            <a:extLst>
              <a:ext uri="{FF2B5EF4-FFF2-40B4-BE49-F238E27FC236}">
                <a16:creationId xmlns:a16="http://schemas.microsoft.com/office/drawing/2014/main" id="{DCD5A611-817A-106D-E36D-DEF1AF228270}"/>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6</a:t>
            </a:fld>
            <a:endParaRPr lang="en-US" dirty="0"/>
          </a:p>
        </p:txBody>
      </p:sp>
      <p:cxnSp>
        <p:nvCxnSpPr>
          <p:cNvPr id="6" name="Straight Connector 5">
            <a:extLst>
              <a:ext uri="{FF2B5EF4-FFF2-40B4-BE49-F238E27FC236}">
                <a16:creationId xmlns:a16="http://schemas.microsoft.com/office/drawing/2014/main" id="{C2F66395-F0C4-2A5A-1F45-DE851349F27F}"/>
              </a:ext>
            </a:extLst>
          </p:cNvPr>
          <p:cNvCxnSpPr/>
          <p:nvPr/>
        </p:nvCxnSpPr>
        <p:spPr>
          <a:xfrm>
            <a:off x="838200" y="4818888"/>
            <a:ext cx="1022299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242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76CDE-9E79-81C3-16EC-0AB4A5BEB28B}"/>
              </a:ext>
            </a:extLst>
          </p:cNvPr>
          <p:cNvSpPr>
            <a:spLocks noGrp="1"/>
          </p:cNvSpPr>
          <p:nvPr>
            <p:ph type="title"/>
          </p:nvPr>
        </p:nvSpPr>
        <p:spPr/>
        <p:txBody>
          <a:bodyPr>
            <a:normAutofit/>
          </a:bodyPr>
          <a:lstStyle/>
          <a:p>
            <a:pPr algn="ctr"/>
            <a:r>
              <a:rPr lang="en-US" dirty="0"/>
              <a:t>Step 2 – Choose Your Network Carrier</a:t>
            </a:r>
          </a:p>
        </p:txBody>
      </p:sp>
      <p:sp>
        <p:nvSpPr>
          <p:cNvPr id="3" name="Content Placeholder 2">
            <a:extLst>
              <a:ext uri="{FF2B5EF4-FFF2-40B4-BE49-F238E27FC236}">
                <a16:creationId xmlns:a16="http://schemas.microsoft.com/office/drawing/2014/main" id="{81859730-6110-49B7-A20B-A2DED127E4FC}"/>
              </a:ext>
            </a:extLst>
          </p:cNvPr>
          <p:cNvSpPr>
            <a:spLocks noGrp="1"/>
          </p:cNvSpPr>
          <p:nvPr>
            <p:ph idx="1"/>
          </p:nvPr>
        </p:nvSpPr>
        <p:spPr/>
        <p:txBody>
          <a:bodyPr/>
          <a:lstStyle/>
          <a:p>
            <a:r>
              <a:rPr lang="en-US" sz="2400" dirty="0"/>
              <a:t>Available Network Carriers:</a:t>
            </a:r>
          </a:p>
          <a:p>
            <a:pPr lvl="1"/>
            <a:r>
              <a:rPr lang="en-US" b="1" dirty="0">
                <a:solidFill>
                  <a:srgbClr val="156082"/>
                </a:solidFill>
              </a:rPr>
              <a:t>HealthPartners</a:t>
            </a:r>
          </a:p>
          <a:p>
            <a:pPr lvl="1"/>
            <a:r>
              <a:rPr lang="en-US" b="1" dirty="0">
                <a:solidFill>
                  <a:srgbClr val="156082"/>
                </a:solidFill>
              </a:rPr>
              <a:t>Blue Cross Blue Shield</a:t>
            </a:r>
          </a:p>
          <a:p>
            <a:pPr marL="457200" lvl="1" indent="0">
              <a:buNone/>
            </a:pPr>
            <a:endParaRPr lang="en-US" b="1" dirty="0">
              <a:solidFill>
                <a:srgbClr val="156082"/>
              </a:solidFill>
            </a:endParaRPr>
          </a:p>
          <a:p>
            <a:r>
              <a:rPr lang="en-US" sz="2400" dirty="0"/>
              <a:t>Network carrier selection does not affect plan cost or premium.</a:t>
            </a:r>
          </a:p>
          <a:p>
            <a:r>
              <a:rPr lang="en-US" sz="2400" dirty="0"/>
              <a:t>Both network carriers offer both plan design levels.</a:t>
            </a:r>
          </a:p>
          <a:p>
            <a:r>
              <a:rPr lang="en-US" sz="2400" dirty="0"/>
              <a:t>One network carrier must be selected for family coverage.</a:t>
            </a:r>
          </a:p>
          <a:p>
            <a:r>
              <a:rPr lang="en-US" sz="2400" dirty="0"/>
              <a:t>Network carrier can be changed annually during open enrollment.</a:t>
            </a:r>
          </a:p>
          <a:p>
            <a:endParaRPr lang="en-US" dirty="0"/>
          </a:p>
        </p:txBody>
      </p:sp>
      <p:sp>
        <p:nvSpPr>
          <p:cNvPr id="4" name="Slide Number Placeholder 3">
            <a:extLst>
              <a:ext uri="{FF2B5EF4-FFF2-40B4-BE49-F238E27FC236}">
                <a16:creationId xmlns:a16="http://schemas.microsoft.com/office/drawing/2014/main" id="{BEF4EEE6-3FF1-27E2-EBC1-2847E1744824}"/>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7</a:t>
            </a:fld>
            <a:endParaRPr lang="en-US" dirty="0"/>
          </a:p>
        </p:txBody>
      </p:sp>
      <p:cxnSp>
        <p:nvCxnSpPr>
          <p:cNvPr id="5" name="Straight Connector 4">
            <a:extLst>
              <a:ext uri="{FF2B5EF4-FFF2-40B4-BE49-F238E27FC236}">
                <a16:creationId xmlns:a16="http://schemas.microsoft.com/office/drawing/2014/main" id="{A069A4C6-E14D-399A-AE37-B7CEC23A07E1}"/>
              </a:ext>
            </a:extLst>
          </p:cNvPr>
          <p:cNvCxnSpPr/>
          <p:nvPr/>
        </p:nvCxnSpPr>
        <p:spPr>
          <a:xfrm>
            <a:off x="838200" y="3246120"/>
            <a:ext cx="1022299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489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7D29-CB35-26D6-CD47-394C6313AEFA}"/>
              </a:ext>
            </a:extLst>
          </p:cNvPr>
          <p:cNvSpPr>
            <a:spLocks noGrp="1"/>
          </p:cNvSpPr>
          <p:nvPr>
            <p:ph type="title"/>
          </p:nvPr>
        </p:nvSpPr>
        <p:spPr/>
        <p:txBody>
          <a:bodyPr>
            <a:normAutofit/>
          </a:bodyPr>
          <a:lstStyle/>
          <a:p>
            <a:pPr algn="ctr"/>
            <a:r>
              <a:rPr lang="en-US" sz="3600" dirty="0"/>
              <a:t>Step 3 – Choose Your Primary Care Clinic (PCC)</a:t>
            </a:r>
          </a:p>
        </p:txBody>
      </p:sp>
      <p:sp>
        <p:nvSpPr>
          <p:cNvPr id="3" name="Content Placeholder 2">
            <a:extLst>
              <a:ext uri="{FF2B5EF4-FFF2-40B4-BE49-F238E27FC236}">
                <a16:creationId xmlns:a16="http://schemas.microsoft.com/office/drawing/2014/main" id="{2676AD50-AF83-8BD3-70A3-48DCD4BDFC2B}"/>
              </a:ext>
            </a:extLst>
          </p:cNvPr>
          <p:cNvSpPr>
            <a:spLocks noGrp="1"/>
          </p:cNvSpPr>
          <p:nvPr>
            <p:ph idx="1"/>
          </p:nvPr>
        </p:nvSpPr>
        <p:spPr/>
        <p:txBody>
          <a:bodyPr>
            <a:normAutofit fontScale="92500" lnSpcReduction="10000"/>
          </a:bodyPr>
          <a:lstStyle/>
          <a:p>
            <a:r>
              <a:rPr lang="en-US" sz="2600" b="1" dirty="0">
                <a:solidFill>
                  <a:srgbClr val="156082"/>
                </a:solidFill>
              </a:rPr>
              <a:t>All members must designate a Primary Care Clinic (PCC) through which all planned and routine care is coordinated.</a:t>
            </a:r>
          </a:p>
          <a:p>
            <a:r>
              <a:rPr lang="en-US" sz="2600" dirty="0"/>
              <a:t>PCCs are assigned a cost level (1–4) based on efficiency and total cost of care delivery.</a:t>
            </a:r>
          </a:p>
          <a:p>
            <a:pPr lvl="1"/>
            <a:r>
              <a:rPr lang="en-US" dirty="0"/>
              <a:t>More efficient clinics with lower care delivery costs are placed in lower cost levels.</a:t>
            </a:r>
          </a:p>
          <a:p>
            <a:pPr lvl="1"/>
            <a:r>
              <a:rPr lang="en-US" dirty="0"/>
              <a:t>Lower cost levels generally correspond to richer benefits, including lower deductibles, copays, coinsurance, and out-of-pocket maximums.</a:t>
            </a:r>
          </a:p>
          <a:p>
            <a:pPr lvl="1"/>
            <a:r>
              <a:rPr lang="en-US" dirty="0"/>
              <a:t>For family coverage, each family member may select a different clinic, regardless of cost level.</a:t>
            </a:r>
          </a:p>
          <a:p>
            <a:r>
              <a:rPr lang="en-US" sz="2600" dirty="0"/>
              <a:t>PCCs can be changed anytime by contacting your network carrier.</a:t>
            </a:r>
          </a:p>
          <a:p>
            <a:r>
              <a:rPr lang="en-US" sz="2600" dirty="0"/>
              <a:t>PCC directory available online at </a:t>
            </a:r>
            <a:r>
              <a:rPr lang="en-US" sz="2600" dirty="0">
                <a:hlinkClick r:id="rId3"/>
              </a:rPr>
              <a:t>www.innovomn.com</a:t>
            </a:r>
            <a:r>
              <a:rPr lang="en-US" sz="2600" dirty="0"/>
              <a:t>.</a:t>
            </a:r>
          </a:p>
          <a:p>
            <a:pPr marL="0" indent="0">
              <a:buNone/>
            </a:pPr>
            <a:endParaRPr lang="en-US" dirty="0"/>
          </a:p>
        </p:txBody>
      </p:sp>
      <p:sp>
        <p:nvSpPr>
          <p:cNvPr id="4" name="Slide Number Placeholder 3">
            <a:extLst>
              <a:ext uri="{FF2B5EF4-FFF2-40B4-BE49-F238E27FC236}">
                <a16:creationId xmlns:a16="http://schemas.microsoft.com/office/drawing/2014/main" id="{CB3AA24D-F174-5E02-A68D-4BC4680E5DB2}"/>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8</a:t>
            </a:fld>
            <a:endParaRPr lang="en-US" dirty="0"/>
          </a:p>
        </p:txBody>
      </p:sp>
    </p:spTree>
    <p:extLst>
      <p:ext uri="{BB962C8B-B14F-4D97-AF65-F5344CB8AC3E}">
        <p14:creationId xmlns:p14="http://schemas.microsoft.com/office/powerpoint/2010/main" val="221556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BF41-ACE1-F0C4-301E-8D3A3FA560C2}"/>
              </a:ext>
            </a:extLst>
          </p:cNvPr>
          <p:cNvSpPr>
            <a:spLocks noGrp="1"/>
          </p:cNvSpPr>
          <p:nvPr>
            <p:ph type="title"/>
          </p:nvPr>
        </p:nvSpPr>
        <p:spPr/>
        <p:txBody>
          <a:bodyPr/>
          <a:lstStyle/>
          <a:p>
            <a:pPr algn="ctr"/>
            <a:r>
              <a:rPr lang="en-US" dirty="0"/>
              <a:t>Referrals</a:t>
            </a:r>
          </a:p>
        </p:txBody>
      </p:sp>
      <p:sp>
        <p:nvSpPr>
          <p:cNvPr id="3" name="Content Placeholder 2">
            <a:extLst>
              <a:ext uri="{FF2B5EF4-FFF2-40B4-BE49-F238E27FC236}">
                <a16:creationId xmlns:a16="http://schemas.microsoft.com/office/drawing/2014/main" id="{2F35B10A-05C2-A3D8-BE2C-07CC6B76C735}"/>
              </a:ext>
            </a:extLst>
          </p:cNvPr>
          <p:cNvSpPr>
            <a:spLocks noGrp="1"/>
          </p:cNvSpPr>
          <p:nvPr>
            <p:ph idx="1"/>
          </p:nvPr>
        </p:nvSpPr>
        <p:spPr/>
        <p:txBody>
          <a:bodyPr>
            <a:normAutofit fontScale="85000" lnSpcReduction="20000"/>
          </a:bodyPr>
          <a:lstStyle/>
          <a:p>
            <a:r>
              <a:rPr lang="en-US" dirty="0"/>
              <a:t>Most medical care is coordinated through your Primary Care Clinic (PCC).</a:t>
            </a:r>
          </a:p>
          <a:p>
            <a:r>
              <a:rPr lang="en-US" dirty="0"/>
              <a:t>A referral from your PCC is generally required to see a specialist.</a:t>
            </a:r>
          </a:p>
          <a:p>
            <a:r>
              <a:rPr lang="en-US" dirty="0"/>
              <a:t>Referrals to specialists are covered at the same cost level as your PCC.</a:t>
            </a:r>
          </a:p>
          <a:p>
            <a:pPr marL="0" indent="0">
              <a:buNone/>
            </a:pPr>
            <a:endParaRPr lang="en-US" sz="600" dirty="0"/>
          </a:p>
          <a:p>
            <a:r>
              <a:rPr lang="en-US" dirty="0"/>
              <a:t>You may self-refer* for:</a:t>
            </a:r>
          </a:p>
          <a:p>
            <a:pPr lvl="1"/>
            <a:r>
              <a:rPr lang="en-US" dirty="0"/>
              <a:t>OBGYN</a:t>
            </a:r>
          </a:p>
          <a:p>
            <a:pPr lvl="1"/>
            <a:r>
              <a:rPr lang="en-US" dirty="0"/>
              <a:t>Chiropractic Care</a:t>
            </a:r>
          </a:p>
          <a:p>
            <a:pPr lvl="1"/>
            <a:r>
              <a:rPr lang="en-US" dirty="0"/>
              <a:t>Vision Care</a:t>
            </a:r>
          </a:p>
          <a:p>
            <a:pPr lvl="1"/>
            <a:r>
              <a:rPr lang="en-US" dirty="0"/>
              <a:t>Mental Health/Chemical Dependency</a:t>
            </a:r>
          </a:p>
          <a:p>
            <a:pPr marL="914400" lvl="2" indent="0">
              <a:buNone/>
            </a:pPr>
            <a:endParaRPr lang="en-US" sz="600" dirty="0"/>
          </a:p>
          <a:p>
            <a:pPr marL="914400" lvl="2" indent="0">
              <a:buNone/>
            </a:pPr>
            <a:r>
              <a:rPr lang="en-US" dirty="0"/>
              <a:t>*Self-referral is allowed only if the provider is part of your network carrier’s self-referral network</a:t>
            </a:r>
          </a:p>
          <a:p>
            <a:pPr marL="914400" lvl="2" indent="0">
              <a:buNone/>
            </a:pPr>
            <a:endParaRPr lang="en-US" sz="600" dirty="0"/>
          </a:p>
          <a:p>
            <a:r>
              <a:rPr lang="en-US" dirty="0"/>
              <a:t>No referrals are needed for:</a:t>
            </a:r>
          </a:p>
          <a:p>
            <a:pPr lvl="1"/>
            <a:r>
              <a:rPr lang="en-US" dirty="0"/>
              <a:t>Urgent Care</a:t>
            </a:r>
          </a:p>
          <a:p>
            <a:pPr lvl="1"/>
            <a:r>
              <a:rPr lang="en-US" dirty="0"/>
              <a:t>Emergency Room Visits</a:t>
            </a:r>
          </a:p>
          <a:p>
            <a:endParaRPr lang="en-US" dirty="0"/>
          </a:p>
        </p:txBody>
      </p:sp>
      <p:sp>
        <p:nvSpPr>
          <p:cNvPr id="4" name="Slide Number Placeholder 3">
            <a:extLst>
              <a:ext uri="{FF2B5EF4-FFF2-40B4-BE49-F238E27FC236}">
                <a16:creationId xmlns:a16="http://schemas.microsoft.com/office/drawing/2014/main" id="{D2830408-163B-3D43-AD7E-B32BA65E7047}"/>
              </a:ext>
            </a:extLst>
          </p:cNvPr>
          <p:cNvSpPr>
            <a:spLocks noGrp="1"/>
          </p:cNvSpPr>
          <p:nvPr>
            <p:ph type="sldNum" sz="quarter" idx="4"/>
          </p:nvPr>
        </p:nvSpPr>
        <p:spPr>
          <a:xfrm>
            <a:off x="9272900" y="6356350"/>
            <a:ext cx="2743200" cy="365125"/>
          </a:xfrm>
        </p:spPr>
        <p:txBody>
          <a:bodyPr/>
          <a:lstStyle/>
          <a:p>
            <a:fld id="{5C3D24CE-B799-43C5-BDA5-D68A2E97152F}" type="slidenum">
              <a:rPr lang="en-US" smtClean="0"/>
              <a:t>9</a:t>
            </a:fld>
            <a:endParaRPr lang="en-US" dirty="0"/>
          </a:p>
        </p:txBody>
      </p:sp>
    </p:spTree>
    <p:extLst>
      <p:ext uri="{BB962C8B-B14F-4D97-AF65-F5344CB8AC3E}">
        <p14:creationId xmlns:p14="http://schemas.microsoft.com/office/powerpoint/2010/main" val="3547944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grpFill/>
        <a:ln>
          <a:solidFill>
            <a:schemeClr val="tx1"/>
          </a:solidFill>
        </a:ln>
      </a:spPr>
      <a:bodyPr wrap="none" rtlCol="0">
        <a:spAutoFit/>
      </a:bodyPr>
      <a:lstStyle>
        <a:defPPr algn="l">
          <a:defRPr sz="1600" b="1" dirty="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1189</TotalTime>
  <Words>3329</Words>
  <Application>Microsoft Office PowerPoint</Application>
  <PresentationFormat>Widescreen</PresentationFormat>
  <Paragraphs>439</Paragraphs>
  <Slides>29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Aptos Display</vt:lpstr>
      <vt:lpstr>Arial</vt:lpstr>
      <vt:lpstr>Times New Roman</vt:lpstr>
      <vt:lpstr>Office Theme</vt:lpstr>
      <vt:lpstr>Public Employees  Insurance Program (PEIP)</vt:lpstr>
      <vt:lpstr>PEIP &amp; Innovo Benefits Administration</vt:lpstr>
      <vt:lpstr>2026 PEIP Renewal and Plan Changes</vt:lpstr>
      <vt:lpstr>Overview of PEIP Coverage</vt:lpstr>
      <vt:lpstr>PEIP Step-by-Step Guide</vt:lpstr>
      <vt:lpstr>Step 1 – Choose Your Plan Level</vt:lpstr>
      <vt:lpstr>Step 2 – Choose Your Network Carrier</vt:lpstr>
      <vt:lpstr>Step 3 – Choose Your Primary Care Clinic (PCC)</vt:lpstr>
      <vt:lpstr>Referrals</vt:lpstr>
      <vt:lpstr>Prescription Drug Coverage</vt:lpstr>
      <vt:lpstr>PowerPoint Presentation</vt:lpstr>
      <vt:lpstr>Deductible</vt:lpstr>
      <vt:lpstr>Copay &amp; Coinsurance Coverage</vt:lpstr>
      <vt:lpstr>Out-of-Pocket Maximum</vt:lpstr>
      <vt:lpstr>Prescription Drug Coverage</vt:lpstr>
      <vt:lpstr>PowerPoint Presentation</vt:lpstr>
      <vt:lpstr>Deductible</vt:lpstr>
      <vt:lpstr>Copay &amp; Coinsurance Coverage</vt:lpstr>
      <vt:lpstr>Out-of-Pocket Maximum</vt:lpstr>
      <vt:lpstr>Prescription Drug Coverage</vt:lpstr>
      <vt:lpstr>Out-of-Area Coverage</vt:lpstr>
      <vt:lpstr>Enrollment Tips &amp; Reminders</vt:lpstr>
      <vt:lpstr>Enrollment Form</vt:lpstr>
      <vt:lpstr>PEIP Plan Documents and Resources</vt:lpstr>
      <vt:lpstr>Thank You!</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Henry Prettyman</dc:creator>
  <cp:lastModifiedBy>Dan Byrne</cp:lastModifiedBy>
  <cp:revision>53</cp:revision>
  <dcterms:created xsi:type="dcterms:W3CDTF">2025-07-23T14:56:56Z</dcterms:created>
  <dcterms:modified xsi:type="dcterms:W3CDTF">2025-09-17T19:10:01Z</dcterms:modified>
</cp:coreProperties>
</file>