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3"/>
  </p:sldMasterIdLst>
  <p:notesMasterIdLst>
    <p:notesMasterId r:id="rId43"/>
  </p:notesMasterIdLst>
  <p:handoutMasterIdLst>
    <p:handoutMasterId r:id="rId44"/>
  </p:handoutMasterIdLst>
  <p:sldIdLst>
    <p:sldId id="3464" r:id="rId4"/>
    <p:sldId id="3264" r:id="rId5"/>
    <p:sldId id="2147483631" r:id="rId6"/>
    <p:sldId id="2147483646" r:id="rId7"/>
    <p:sldId id="2147483647" r:id="rId8"/>
    <p:sldId id="257" r:id="rId9"/>
    <p:sldId id="258" r:id="rId10"/>
    <p:sldId id="3296" r:id="rId11"/>
    <p:sldId id="2147479703" r:id="rId12"/>
    <p:sldId id="268" r:id="rId13"/>
    <p:sldId id="270" r:id="rId14"/>
    <p:sldId id="271" r:id="rId15"/>
    <p:sldId id="273" r:id="rId16"/>
    <p:sldId id="274" r:id="rId17"/>
    <p:sldId id="3323" r:id="rId18"/>
    <p:sldId id="11263" r:id="rId19"/>
    <p:sldId id="3476" r:id="rId20"/>
    <p:sldId id="11262" r:id="rId21"/>
    <p:sldId id="3479" r:id="rId22"/>
    <p:sldId id="3332" r:id="rId23"/>
    <p:sldId id="3405" r:id="rId24"/>
    <p:sldId id="259" r:id="rId25"/>
    <p:sldId id="260" r:id="rId26"/>
    <p:sldId id="3343" r:id="rId27"/>
    <p:sldId id="3349" r:id="rId28"/>
    <p:sldId id="263" r:id="rId29"/>
    <p:sldId id="264" r:id="rId30"/>
    <p:sldId id="266" r:id="rId31"/>
    <p:sldId id="267" r:id="rId32"/>
    <p:sldId id="2147479492" r:id="rId33"/>
    <p:sldId id="11271" r:id="rId34"/>
    <p:sldId id="3319" r:id="rId35"/>
    <p:sldId id="11249" r:id="rId36"/>
    <p:sldId id="262" r:id="rId37"/>
    <p:sldId id="3412" r:id="rId38"/>
    <p:sldId id="682" r:id="rId39"/>
    <p:sldId id="2147479701" r:id="rId40"/>
    <p:sldId id="3252" r:id="rId41"/>
    <p:sldId id="3481" r:id="rId42"/>
  </p:sldIdLst>
  <p:sldSz cx="14630400" cy="8229600"/>
  <p:notesSz cx="7010400" cy="9296400"/>
  <p:custDataLst>
    <p:tags r:id="rId45"/>
  </p:custDataLst>
  <p:defaultText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92" userDrawn="1">
          <p15:clr>
            <a:srgbClr val="A4A3A4"/>
          </p15:clr>
        </p15:guide>
        <p15:guide id="2" pos="4584" userDrawn="1">
          <p15:clr>
            <a:srgbClr val="A4A3A4"/>
          </p15:clr>
        </p15:guide>
        <p15:guide id="3" pos="365" userDrawn="1">
          <p15:clr>
            <a:srgbClr val="A4A3A4"/>
          </p15:clr>
        </p15:guide>
        <p15:guide id="4" pos="7080" userDrawn="1">
          <p15:clr>
            <a:srgbClr val="A4A3A4"/>
          </p15:clr>
        </p15:guide>
        <p15:guide id="5" orient="horz" pos="4632" userDrawn="1">
          <p15:clr>
            <a:srgbClr val="A4A3A4"/>
          </p15:clr>
        </p15:guide>
        <p15:guide id="6" pos="7920" userDrawn="1">
          <p15:clr>
            <a:srgbClr val="A4A3A4"/>
          </p15:clr>
        </p15:guide>
        <p15:guide id="7" pos="8904" userDrawn="1">
          <p15:clr>
            <a:srgbClr val="A4A3A4"/>
          </p15:clr>
        </p15:guide>
        <p15:guide id="8" orient="horz" pos="1368" userDrawn="1">
          <p15:clr>
            <a:srgbClr val="A4A3A4"/>
          </p15:clr>
        </p15:guide>
        <p15:guide id="9" pos="2760" userDrawn="1">
          <p15:clr>
            <a:srgbClr val="A4A3A4"/>
          </p15:clr>
        </p15:guide>
        <p15:guide id="10" orient="horz" pos="2400" userDrawn="1">
          <p15:clr>
            <a:srgbClr val="A4A3A4"/>
          </p15:clr>
        </p15:guide>
        <p15:guide id="11" orient="horz" pos="3936" userDrawn="1">
          <p15:clr>
            <a:srgbClr val="A4A3A4"/>
          </p15:clr>
        </p15:guide>
        <p15:guide id="12" orient="horz" pos="960" userDrawn="1">
          <p15:clr>
            <a:srgbClr val="A4A3A4"/>
          </p15:clr>
        </p15:guide>
        <p15:guide id="13" orient="horz" pos="1152" userDrawn="1">
          <p15:clr>
            <a:srgbClr val="A4A3A4"/>
          </p15:clr>
        </p15:guide>
        <p15:guide id="14" orient="horz" pos="2592" userDrawn="1">
          <p15:clr>
            <a:srgbClr val="A4A3A4"/>
          </p15:clr>
        </p15:guide>
        <p15:guide id="15" orient="horz" pos="14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69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21111"/>
    <a:srgbClr val="A6AAAC"/>
    <a:srgbClr val="0094D7"/>
    <a:srgbClr val="FF2F92"/>
    <a:srgbClr val="F2F2F2"/>
    <a:srgbClr val="00FF00"/>
    <a:srgbClr val="D9E1E6"/>
    <a:srgbClr val="F5F5F5"/>
    <a:srgbClr val="D5C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85" autoAdjust="0"/>
  </p:normalViewPr>
  <p:slideViewPr>
    <p:cSldViewPr snapToGrid="0">
      <p:cViewPr varScale="1">
        <p:scale>
          <a:sx n="73" d="100"/>
          <a:sy n="73" d="100"/>
        </p:scale>
        <p:origin x="828" y="72"/>
      </p:cViewPr>
      <p:guideLst>
        <p:guide orient="horz" pos="4992"/>
        <p:guide pos="4584"/>
        <p:guide pos="365"/>
        <p:guide pos="7080"/>
        <p:guide orient="horz" pos="4632"/>
        <p:guide pos="7920"/>
        <p:guide pos="8904"/>
        <p:guide orient="horz" pos="1368"/>
        <p:guide pos="2760"/>
        <p:guide orient="horz" pos="2400"/>
        <p:guide orient="horz" pos="3936"/>
        <p:guide orient="horz" pos="960"/>
        <p:guide orient="horz" pos="1152"/>
        <p:guide orient="horz" pos="2592"/>
        <p:guide orient="horz" pos="14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FA5B2-3374-486E-8F45-B6316E01D04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a:extLst>
              <a:ext uri="{FF2B5EF4-FFF2-40B4-BE49-F238E27FC236}">
                <a16:creationId xmlns:a16="http://schemas.microsoft.com/office/drawing/2014/main" id="{B369956F-16F0-45F5-9972-38076B611B3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529A76-070C-4195-A6DE-2B3BE34B20C6}" type="datetimeFigureOut">
              <a:rPr lang="en-CA" smtClean="0"/>
              <a:t>2025-10-30</a:t>
            </a:fld>
            <a:endParaRPr lang="en-CA"/>
          </a:p>
        </p:txBody>
      </p:sp>
      <p:sp>
        <p:nvSpPr>
          <p:cNvPr id="4" name="Footer Placeholder 3">
            <a:extLst>
              <a:ext uri="{FF2B5EF4-FFF2-40B4-BE49-F238E27FC236}">
                <a16:creationId xmlns:a16="http://schemas.microsoft.com/office/drawing/2014/main" id="{80F6407C-B840-4688-AFFA-ABB48EFCE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pt"/>
              <a:t>Blue Cross</a:t>
            </a:r>
            <a:endParaRPr lang="en-CA"/>
          </a:p>
        </p:txBody>
      </p:sp>
      <p:sp>
        <p:nvSpPr>
          <p:cNvPr id="5" name="Slide Number Placeholder 4">
            <a:extLst>
              <a:ext uri="{FF2B5EF4-FFF2-40B4-BE49-F238E27FC236}">
                <a16:creationId xmlns:a16="http://schemas.microsoft.com/office/drawing/2014/main" id="{6EA3B2D9-40FE-48C7-8E47-78E498967A6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9A3EFA-F209-43D6-8F60-FF4EF96105D1}" type="slidenum">
              <a:rPr lang="en-CA" smtClean="0"/>
              <a:t>‹#›</a:t>
            </a:fld>
            <a:endParaRPr lang="en-CA"/>
          </a:p>
        </p:txBody>
      </p:sp>
    </p:spTree>
    <p:extLst>
      <p:ext uri="{BB962C8B-B14F-4D97-AF65-F5344CB8AC3E}">
        <p14:creationId xmlns:p14="http://schemas.microsoft.com/office/powerpoint/2010/main" val="33350985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000">
                <a:latin typeface="Arial" panose="020B0604020202020204" pitchFamily="34" charset="0"/>
                <a:cs typeface="Arial" panose="020B0604020202020204" pitchFamily="34" charset="0"/>
              </a:defRPr>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000">
                <a:latin typeface="Arial" panose="020B0604020202020204" pitchFamily="34" charset="0"/>
                <a:cs typeface="Arial" panose="020B0604020202020204" pitchFamily="34" charset="0"/>
              </a:defRPr>
            </a:lvl1pPr>
          </a:lstStyle>
          <a:p>
            <a:fld id="{4B601845-75AE-4F2D-B53A-E7CA22C239DB}" type="datetimeFigureOut">
              <a:rPr lang="en-CA" smtClean="0"/>
              <a:pPr/>
              <a:t>2025-10-30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000">
                <a:latin typeface="Arial" panose="020B0604020202020204" pitchFamily="34" charset="0"/>
                <a:cs typeface="Arial" panose="020B0604020202020204" pitchFamily="34" charset="0"/>
              </a:defRPr>
            </a:lvl1pPr>
          </a:lstStyle>
          <a:p>
            <a:r>
              <a:rPr lang="pt"/>
              <a:t>Blue Cross</a:t>
            </a:r>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000">
                <a:latin typeface="Arial" panose="020B0604020202020204" pitchFamily="34" charset="0"/>
                <a:cs typeface="Arial" panose="020B0604020202020204" pitchFamily="34" charset="0"/>
              </a:defRPr>
            </a:lvl1pPr>
          </a:lstStyle>
          <a:p>
            <a:fld id="{ED4E3143-3D8A-4F15-A2B4-A00E732FADF1}" type="slidenum">
              <a:rPr lang="en-CA" smtClean="0"/>
              <a:pPr/>
              <a:t>‹#›</a:t>
            </a:fld>
            <a:endParaRPr lang="en-CA"/>
          </a:p>
        </p:txBody>
      </p:sp>
    </p:spTree>
    <p:extLst>
      <p:ext uri="{BB962C8B-B14F-4D97-AF65-F5344CB8AC3E}">
        <p14:creationId xmlns:p14="http://schemas.microsoft.com/office/powerpoint/2010/main" val="2281100539"/>
      </p:ext>
    </p:extLst>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227013" indent="-112713" algn="l" defTabSz="109728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41313" indent="-114300" algn="l" defTabSz="1097280" rtl="0" eaLnBrk="1" latinLnBrk="0" hangingPunct="1">
      <a:buFont typeface="Arial" panose="020B0604020202020204" pitchFamily="34" charset="0"/>
      <a:buChar char="•"/>
      <a:tabLst>
        <a:tab pos="341313" algn="l"/>
      </a:tabLst>
      <a:defRPr sz="1200" kern="1200">
        <a:solidFill>
          <a:schemeClr val="tx1"/>
        </a:solidFill>
        <a:latin typeface="Arial" panose="020B0604020202020204" pitchFamily="34" charset="0"/>
        <a:ea typeface="+mn-ea"/>
        <a:cs typeface="Arial" panose="020B0604020202020204" pitchFamily="34" charset="0"/>
      </a:defRPr>
    </a:lvl3pPr>
    <a:lvl4pPr marL="458788" indent="-117475" algn="l" defTabSz="109728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573088" indent="-114300" algn="l" defTabSz="109728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pt"/>
              <a:t>Blue Cross</a:t>
            </a:r>
            <a:endParaRPr lang="en-CA"/>
          </a:p>
        </p:txBody>
      </p:sp>
      <p:sp>
        <p:nvSpPr>
          <p:cNvPr id="5" name="Slide Number Placeholder 4"/>
          <p:cNvSpPr>
            <a:spLocks noGrp="1"/>
          </p:cNvSpPr>
          <p:nvPr>
            <p:ph type="sldNum" sz="quarter" idx="5"/>
          </p:nvPr>
        </p:nvSpPr>
        <p:spPr/>
        <p:txBody>
          <a:bodyPr/>
          <a:lstStyle/>
          <a:p>
            <a:fld id="{ED4E3143-3D8A-4F15-A2B4-A00E732FADF1}" type="slidenum">
              <a:rPr lang="en-CA" smtClean="0"/>
              <a:pPr/>
              <a:t>1</a:t>
            </a:fld>
            <a:endParaRPr lang="en-CA"/>
          </a:p>
        </p:txBody>
      </p:sp>
    </p:spTree>
    <p:extLst>
      <p:ext uri="{BB962C8B-B14F-4D97-AF65-F5344CB8AC3E}">
        <p14:creationId xmlns:p14="http://schemas.microsoft.com/office/powerpoint/2010/main" val="409791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742832" fontAlgn="base">
              <a:spcBef>
                <a:spcPct val="0"/>
              </a:spcBef>
              <a:spcAft>
                <a:spcPct val="0"/>
              </a:spcAft>
              <a:defRPr/>
            </a:pPr>
            <a:fld id="{A1144B5E-8AD7-48B3-86F8-D339B67B42EB}" type="slidenum">
              <a:rPr lang="en-US" altLang="en-US" sz="1200">
                <a:solidFill>
                  <a:prstClr val="black"/>
                </a:solidFill>
                <a:latin typeface="Calibri" panose="020F0502020204030204" pitchFamily="34" charset="0"/>
                <a:ea typeface="MS PGothic" panose="020B0600070205080204" pitchFamily="34" charset="-128"/>
              </a:rPr>
              <a:pPr defTabSz="742832" fontAlgn="base">
                <a:spcBef>
                  <a:spcPct val="0"/>
                </a:spcBef>
                <a:spcAft>
                  <a:spcPct val="0"/>
                </a:spcAft>
                <a:defRPr/>
              </a:pPr>
              <a:t>21</a:t>
            </a:fld>
            <a:endParaRPr lang="en-US" altLang="en-US" sz="120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7320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4634-DA14-77F2-4182-FC28B32D1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27D56-F750-2FA8-A96C-BCE4FC48A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FFDD8-AA95-98B3-BEB8-8FBAEC412E42}"/>
              </a:ext>
            </a:extLst>
          </p:cNvPr>
          <p:cNvSpPr>
            <a:spLocks noGrp="1"/>
          </p:cNvSpPr>
          <p:nvPr>
            <p:ph type="body" idx="1"/>
          </p:nvPr>
        </p:nvSpPr>
        <p:spPr/>
        <p:txBody>
          <a:bodyPr/>
          <a:lstStyle/>
          <a:p>
            <a:r>
              <a:rPr lang="en-US">
                <a:latin typeface="Calibri"/>
                <a:cs typeface="Calibri"/>
              </a:rPr>
              <a:t>8/5 - LN – no changes.</a:t>
            </a:r>
          </a:p>
        </p:txBody>
      </p:sp>
      <p:sp>
        <p:nvSpPr>
          <p:cNvPr id="4" name="Footer Placeholder 3">
            <a:extLst>
              <a:ext uri="{FF2B5EF4-FFF2-40B4-BE49-F238E27FC236}">
                <a16:creationId xmlns:a16="http://schemas.microsoft.com/office/drawing/2014/main" id="{B55BAC38-5D86-DA22-AD17-CCDB68C13D42}"/>
              </a:ext>
            </a:extLst>
          </p:cNvPr>
          <p:cNvSpPr>
            <a:spLocks noGrp="1"/>
          </p:cNvSpPr>
          <p:nvPr>
            <p:ph type="ftr" sz="quarter" idx="4"/>
          </p:nvPr>
        </p:nvSpPr>
        <p:spPr/>
        <p:txBody>
          <a:bodyPr/>
          <a:lstStyle/>
          <a:p>
            <a:r>
              <a:rPr lang="pt"/>
              <a:t>Blue Cross</a:t>
            </a:r>
            <a:endParaRPr lang="en-CA"/>
          </a:p>
        </p:txBody>
      </p:sp>
      <p:sp>
        <p:nvSpPr>
          <p:cNvPr id="5" name="Slide Number Placeholder 4">
            <a:extLst>
              <a:ext uri="{FF2B5EF4-FFF2-40B4-BE49-F238E27FC236}">
                <a16:creationId xmlns:a16="http://schemas.microsoft.com/office/drawing/2014/main" id="{C726261C-A398-9E6F-BFDF-AE00321D127E}"/>
              </a:ext>
            </a:extLst>
          </p:cNvPr>
          <p:cNvSpPr>
            <a:spLocks noGrp="1"/>
          </p:cNvSpPr>
          <p:nvPr>
            <p:ph type="sldNum" sz="quarter" idx="5"/>
          </p:nvPr>
        </p:nvSpPr>
        <p:spPr/>
        <p:txBody>
          <a:bodyPr/>
          <a:lstStyle/>
          <a:p>
            <a:fld id="{ED4E3143-3D8A-4F15-A2B4-A00E732FADF1}" type="slidenum">
              <a:rPr lang="en-CA" smtClean="0"/>
              <a:pPr/>
              <a:t>22</a:t>
            </a:fld>
            <a:endParaRPr lang="en-CA"/>
          </a:p>
        </p:txBody>
      </p:sp>
    </p:spTree>
    <p:extLst>
      <p:ext uri="{BB962C8B-B14F-4D97-AF65-F5344CB8AC3E}">
        <p14:creationId xmlns:p14="http://schemas.microsoft.com/office/powerpoint/2010/main" val="123772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913F6-F986-CBFE-FE36-529C828B8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A0BBD-B59D-7C0B-86F4-793A5D5FD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3CEBC-E577-84FB-B789-CFF6C8611F35}"/>
              </a:ext>
            </a:extLst>
          </p:cNvPr>
          <p:cNvSpPr>
            <a:spLocks noGrp="1"/>
          </p:cNvSpPr>
          <p:nvPr>
            <p:ph type="body" idx="1"/>
          </p:nvPr>
        </p:nvSpPr>
        <p:spPr/>
        <p:txBody>
          <a:bodyPr/>
          <a:lstStyle/>
          <a:p>
            <a:r>
              <a:rPr lang="en-US">
                <a:latin typeface="Calibri"/>
                <a:cs typeface="Calibri"/>
              </a:rPr>
              <a:t>8/5: Worked with Lanette and Becky on this slide – still in progress</a:t>
            </a:r>
          </a:p>
        </p:txBody>
      </p:sp>
      <p:sp>
        <p:nvSpPr>
          <p:cNvPr id="4" name="Footer Placeholder 3">
            <a:extLst>
              <a:ext uri="{FF2B5EF4-FFF2-40B4-BE49-F238E27FC236}">
                <a16:creationId xmlns:a16="http://schemas.microsoft.com/office/drawing/2014/main" id="{73E7A6BB-C498-8873-91D3-9D0961CA2AA3}"/>
              </a:ext>
            </a:extLst>
          </p:cNvPr>
          <p:cNvSpPr>
            <a:spLocks noGrp="1"/>
          </p:cNvSpPr>
          <p:nvPr>
            <p:ph type="ftr" sz="quarter" idx="4"/>
          </p:nvPr>
        </p:nvSpPr>
        <p:spPr/>
        <p:txBody>
          <a:bodyPr/>
          <a:lstStyle/>
          <a:p>
            <a:r>
              <a:rPr lang="pt"/>
              <a:t>Blue Cross</a:t>
            </a:r>
            <a:endParaRPr lang="en-CA"/>
          </a:p>
        </p:txBody>
      </p:sp>
      <p:sp>
        <p:nvSpPr>
          <p:cNvPr id="5" name="Slide Number Placeholder 4">
            <a:extLst>
              <a:ext uri="{FF2B5EF4-FFF2-40B4-BE49-F238E27FC236}">
                <a16:creationId xmlns:a16="http://schemas.microsoft.com/office/drawing/2014/main" id="{D0CC1F34-ED87-D390-52AD-2206625958DC}"/>
              </a:ext>
            </a:extLst>
          </p:cNvPr>
          <p:cNvSpPr>
            <a:spLocks noGrp="1"/>
          </p:cNvSpPr>
          <p:nvPr>
            <p:ph type="sldNum" sz="quarter" idx="5"/>
          </p:nvPr>
        </p:nvSpPr>
        <p:spPr/>
        <p:txBody>
          <a:bodyPr/>
          <a:lstStyle/>
          <a:p>
            <a:fld id="{ED4E3143-3D8A-4F15-A2B4-A00E732FADF1}" type="slidenum">
              <a:rPr lang="en-CA" smtClean="0"/>
              <a:pPr/>
              <a:t>23</a:t>
            </a:fld>
            <a:endParaRPr lang="en-CA"/>
          </a:p>
        </p:txBody>
      </p:sp>
    </p:spTree>
    <p:extLst>
      <p:ext uri="{BB962C8B-B14F-4D97-AF65-F5344CB8AC3E}">
        <p14:creationId xmlns:p14="http://schemas.microsoft.com/office/powerpoint/2010/main" val="37090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372709">
              <a:defRPr/>
            </a:pPr>
            <a:r>
              <a:rPr lang="pt">
                <a:solidFill>
                  <a:prstClr val="black"/>
                </a:solidFill>
              </a:rPr>
              <a:t>Blue Cross</a:t>
            </a:r>
            <a:endParaRPr lang="en-CA">
              <a:solidFill>
                <a:prstClr val="black"/>
              </a:solidFill>
            </a:endParaRPr>
          </a:p>
        </p:txBody>
      </p:sp>
      <p:sp>
        <p:nvSpPr>
          <p:cNvPr id="5" name="Slide Number Placeholder 4"/>
          <p:cNvSpPr>
            <a:spLocks noGrp="1"/>
          </p:cNvSpPr>
          <p:nvPr>
            <p:ph type="sldNum" sz="quarter" idx="5"/>
          </p:nvPr>
        </p:nvSpPr>
        <p:spPr/>
        <p:txBody>
          <a:bodyPr/>
          <a:lstStyle/>
          <a:p>
            <a:pPr defTabSz="372709">
              <a:defRPr/>
            </a:pPr>
            <a:fld id="{ED4E3143-3D8A-4F15-A2B4-A00E732FADF1}" type="slidenum">
              <a:rPr lang="en-CA">
                <a:solidFill>
                  <a:prstClr val="black"/>
                </a:solidFill>
              </a:rPr>
              <a:pPr defTabSz="372709">
                <a:defRPr/>
              </a:pPr>
              <a:t>24</a:t>
            </a:fld>
            <a:endParaRPr lang="en-CA">
              <a:solidFill>
                <a:prstClr val="black"/>
              </a:solidFill>
            </a:endParaRPr>
          </a:p>
        </p:txBody>
      </p:sp>
    </p:spTree>
    <p:extLst>
      <p:ext uri="{BB962C8B-B14F-4D97-AF65-F5344CB8AC3E}">
        <p14:creationId xmlns:p14="http://schemas.microsoft.com/office/powerpoint/2010/main" val="66528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kumimoji="0" lang="pt"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Blue Cross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D4E3143-3D8A-4F15-A2B4-A00E732FADF1}" type="slidenum">
              <a:rPr kumimoji="0" lang="en-C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25</a:t>
            </a:fld>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1546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345E-F9B5-513D-AC05-83003A5FE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5B882-ECD7-2ED3-6C46-E01EF0814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9CB4A-EFEC-1224-9C7A-9245E44FDE4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658F217-75F4-5960-92B3-D5A96A46426D}"/>
              </a:ext>
            </a:extLst>
          </p:cNvPr>
          <p:cNvSpPr>
            <a:spLocks noGrp="1"/>
          </p:cNvSpPr>
          <p:nvPr>
            <p:ph type="ftr" sz="quarter" idx="4"/>
          </p:nvPr>
        </p:nvSpPr>
        <p:spPr/>
        <p:txBody>
          <a:bodyPr/>
          <a:lstStyle/>
          <a:p>
            <a:r>
              <a:rPr lang="pt"/>
              <a:t>Blue Cross</a:t>
            </a:r>
            <a:endParaRPr lang="en-CA"/>
          </a:p>
        </p:txBody>
      </p:sp>
      <p:sp>
        <p:nvSpPr>
          <p:cNvPr id="5" name="Slide Number Placeholder 4">
            <a:extLst>
              <a:ext uri="{FF2B5EF4-FFF2-40B4-BE49-F238E27FC236}">
                <a16:creationId xmlns:a16="http://schemas.microsoft.com/office/drawing/2014/main" id="{47F80C21-0862-EC7F-DAF1-C85A6CF039B2}"/>
              </a:ext>
            </a:extLst>
          </p:cNvPr>
          <p:cNvSpPr>
            <a:spLocks noGrp="1"/>
          </p:cNvSpPr>
          <p:nvPr>
            <p:ph type="sldNum" sz="quarter" idx="5"/>
          </p:nvPr>
        </p:nvSpPr>
        <p:spPr/>
        <p:txBody>
          <a:bodyPr/>
          <a:lstStyle/>
          <a:p>
            <a:fld id="{ED4E3143-3D8A-4F15-A2B4-A00E732FADF1}" type="slidenum">
              <a:rPr lang="en-CA" smtClean="0"/>
              <a:pPr/>
              <a:t>28</a:t>
            </a:fld>
            <a:endParaRPr lang="en-CA"/>
          </a:p>
        </p:txBody>
      </p:sp>
    </p:spTree>
    <p:extLst>
      <p:ext uri="{BB962C8B-B14F-4D97-AF65-F5344CB8AC3E}">
        <p14:creationId xmlns:p14="http://schemas.microsoft.com/office/powerpoint/2010/main" val="379361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D283-17F4-4719-9B50-2FA687338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1F669-1AD3-A166-A6AF-F60BAF979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A45F7-604F-DCCA-7C45-DA1ECFEC6E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E3B145-0741-F36B-31E9-D23FE5871479}"/>
              </a:ext>
            </a:extLst>
          </p:cNvPr>
          <p:cNvSpPr>
            <a:spLocks noGrp="1"/>
          </p:cNvSpPr>
          <p:nvPr>
            <p:ph type="sldNum" sz="quarter" idx="5"/>
          </p:nvPr>
        </p:nvSpPr>
        <p:spPr/>
        <p:txBody>
          <a:bodyPr/>
          <a:lstStyle/>
          <a:p>
            <a:pPr defTabSz="742832" fontAlgn="base">
              <a:spcBef>
                <a:spcPct val="0"/>
              </a:spcBef>
              <a:spcAft>
                <a:spcPct val="0"/>
              </a:spcAft>
              <a:defRPr/>
            </a:pPr>
            <a:fld id="{A1144B5E-8AD7-48B3-86F8-D339B67B42EB}" type="slidenum">
              <a:rPr lang="en-US" altLang="en-US" sz="1200">
                <a:solidFill>
                  <a:prstClr val="black"/>
                </a:solidFill>
                <a:latin typeface="Calibri" panose="020F0502020204030204" pitchFamily="34" charset="0"/>
                <a:ea typeface="MS PGothic" panose="020B0600070205080204" pitchFamily="34" charset="-128"/>
              </a:rPr>
              <a:pPr defTabSz="742832" fontAlgn="base">
                <a:spcBef>
                  <a:spcPct val="0"/>
                </a:spcBef>
                <a:spcAft>
                  <a:spcPct val="0"/>
                </a:spcAft>
                <a:defRPr/>
              </a:pPr>
              <a:t>29</a:t>
            </a:fld>
            <a:endParaRPr lang="en-US" altLang="en-US" sz="120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87984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7520C-9C57-4C12-B9FF-4505A0C160AA}" type="slidenum">
              <a:rPr lang="en-US" smtClean="0"/>
              <a:t>30</a:t>
            </a:fld>
            <a:endParaRPr lang="en-US"/>
          </a:p>
        </p:txBody>
      </p:sp>
    </p:spTree>
    <p:extLst>
      <p:ext uri="{BB962C8B-B14F-4D97-AF65-F5344CB8AC3E}">
        <p14:creationId xmlns:p14="http://schemas.microsoft.com/office/powerpoint/2010/main" val="98219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7F06-A6D1-5412-1428-65AA50856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956BF-150A-CF34-CAAD-0D6A1199C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1FD23-1FBB-D0A5-0C81-56427FEAE47B}"/>
              </a:ext>
            </a:extLst>
          </p:cNvPr>
          <p:cNvSpPr>
            <a:spLocks noGrp="1"/>
          </p:cNvSpPr>
          <p:nvPr>
            <p:ph type="body" idx="1"/>
          </p:nvPr>
        </p:nvSpPr>
        <p:spPr/>
        <p:txBody>
          <a:bodyPr/>
          <a:lstStyle/>
          <a:p>
            <a:r>
              <a:rPr lang="en-US" dirty="0"/>
              <a:t>Matt  </a:t>
            </a:r>
          </a:p>
        </p:txBody>
      </p:sp>
      <p:sp>
        <p:nvSpPr>
          <p:cNvPr id="4" name="Footer Placeholder 3">
            <a:extLst>
              <a:ext uri="{FF2B5EF4-FFF2-40B4-BE49-F238E27FC236}">
                <a16:creationId xmlns:a16="http://schemas.microsoft.com/office/drawing/2014/main" id="{7585853B-2017-2462-30E6-F9BD7ABAD3BE}"/>
              </a:ext>
            </a:extLst>
          </p:cNvPr>
          <p:cNvSpPr>
            <a:spLocks noGrp="1"/>
          </p:cNvSpPr>
          <p:nvPr>
            <p:ph type="ftr" sz="quarter" idx="4"/>
          </p:nvPr>
        </p:nvSpPr>
        <p:spPr/>
        <p:txBody>
          <a:bodyPr/>
          <a:lstStyle/>
          <a:p>
            <a:r>
              <a:rPr lang="pt"/>
              <a:t>Blue Cross</a:t>
            </a:r>
            <a:endParaRPr lang="en-CA" dirty="0"/>
          </a:p>
        </p:txBody>
      </p:sp>
      <p:sp>
        <p:nvSpPr>
          <p:cNvPr id="5" name="Slide Number Placeholder 4">
            <a:extLst>
              <a:ext uri="{FF2B5EF4-FFF2-40B4-BE49-F238E27FC236}">
                <a16:creationId xmlns:a16="http://schemas.microsoft.com/office/drawing/2014/main" id="{9B6742EF-B096-A387-3D13-918F57840FB5}"/>
              </a:ext>
            </a:extLst>
          </p:cNvPr>
          <p:cNvSpPr>
            <a:spLocks noGrp="1"/>
          </p:cNvSpPr>
          <p:nvPr>
            <p:ph type="sldNum" sz="quarter" idx="5"/>
          </p:nvPr>
        </p:nvSpPr>
        <p:spPr/>
        <p:txBody>
          <a:bodyPr/>
          <a:lstStyle/>
          <a:p>
            <a:fld id="{ED4E3143-3D8A-4F15-A2B4-A00E732FADF1}" type="slidenum">
              <a:rPr lang="en-CA" smtClean="0"/>
              <a:pPr/>
              <a:t>31</a:t>
            </a:fld>
            <a:endParaRPr lang="en-CA" dirty="0"/>
          </a:p>
        </p:txBody>
      </p:sp>
    </p:spTree>
    <p:extLst>
      <p:ext uri="{BB962C8B-B14F-4D97-AF65-F5344CB8AC3E}">
        <p14:creationId xmlns:p14="http://schemas.microsoft.com/office/powerpoint/2010/main" val="3181907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372709">
              <a:defRPr/>
            </a:pPr>
            <a:r>
              <a:rPr lang="pt">
                <a:solidFill>
                  <a:prstClr val="black"/>
                </a:solidFill>
              </a:rPr>
              <a:t>Blue Cross</a:t>
            </a:r>
            <a:endParaRPr lang="en-CA">
              <a:solidFill>
                <a:prstClr val="black"/>
              </a:solidFill>
            </a:endParaRPr>
          </a:p>
        </p:txBody>
      </p:sp>
      <p:sp>
        <p:nvSpPr>
          <p:cNvPr id="5" name="Slide Number Placeholder 4"/>
          <p:cNvSpPr>
            <a:spLocks noGrp="1"/>
          </p:cNvSpPr>
          <p:nvPr>
            <p:ph type="sldNum" sz="quarter" idx="5"/>
          </p:nvPr>
        </p:nvSpPr>
        <p:spPr/>
        <p:txBody>
          <a:bodyPr/>
          <a:lstStyle/>
          <a:p>
            <a:pPr defTabSz="372709">
              <a:defRPr/>
            </a:pPr>
            <a:fld id="{ED4E3143-3D8A-4F15-A2B4-A00E732FADF1}" type="slidenum">
              <a:rPr lang="en-CA">
                <a:solidFill>
                  <a:prstClr val="black"/>
                </a:solidFill>
              </a:rPr>
              <a:pPr defTabSz="372709">
                <a:defRPr/>
              </a:pPr>
              <a:t>34</a:t>
            </a:fld>
            <a:endParaRPr lang="en-CA">
              <a:solidFill>
                <a:prstClr val="black"/>
              </a:solidFill>
            </a:endParaRPr>
          </a:p>
        </p:txBody>
      </p:sp>
    </p:spTree>
    <p:extLst>
      <p:ext uri="{BB962C8B-B14F-4D97-AF65-F5344CB8AC3E}">
        <p14:creationId xmlns:p14="http://schemas.microsoft.com/office/powerpoint/2010/main" val="264602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756946" fontAlgn="base">
              <a:spcBef>
                <a:spcPct val="0"/>
              </a:spcBef>
              <a:spcAft>
                <a:spcPct val="0"/>
              </a:spcAft>
              <a:defRPr/>
            </a:pPr>
            <a:fld id="{F6C24313-2A72-43D4-9733-5F5136F7930F}" type="slidenum">
              <a:rPr lang="en-US" sz="1200">
                <a:solidFill>
                  <a:prstClr val="black"/>
                </a:solidFill>
                <a:latin typeface="Calibri" panose="020F0502020204030204" pitchFamily="34" charset="0"/>
                <a:ea typeface="MS PGothic" panose="020B0600070205080204" pitchFamily="34" charset="-128"/>
              </a:rPr>
              <a:pPr defTabSz="756946" fontAlgn="base">
                <a:spcBef>
                  <a:spcPct val="0"/>
                </a:spcBef>
                <a:spcAft>
                  <a:spcPct val="0"/>
                </a:spcAft>
                <a:defRPr/>
              </a:pPr>
              <a:t>2</a:t>
            </a:fld>
            <a:endParaRPr lang="en-US" sz="120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9327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6733" indent="-291051" eaLnBrk="0" hangingPunct="0">
              <a:defRPr>
                <a:solidFill>
                  <a:schemeClr val="tx1"/>
                </a:solidFill>
                <a:latin typeface="Arial" panose="020B0604020202020204" pitchFamily="34" charset="0"/>
                <a:ea typeface="ＭＳ Ｐゴシック" panose="020B0600070205080204" pitchFamily="34" charset="-128"/>
              </a:defRPr>
            </a:lvl2pPr>
            <a:lvl3pPr marL="1164205" indent="-232842" eaLnBrk="0" hangingPunct="0">
              <a:defRPr>
                <a:solidFill>
                  <a:schemeClr val="tx1"/>
                </a:solidFill>
                <a:latin typeface="Arial" panose="020B0604020202020204" pitchFamily="34" charset="0"/>
                <a:ea typeface="ＭＳ Ｐゴシック" panose="020B0600070205080204" pitchFamily="34" charset="-128"/>
              </a:defRPr>
            </a:lvl3pPr>
            <a:lvl4pPr marL="1629887" indent="-232842" eaLnBrk="0" hangingPunct="0">
              <a:defRPr>
                <a:solidFill>
                  <a:schemeClr val="tx1"/>
                </a:solidFill>
                <a:latin typeface="Arial" panose="020B0604020202020204" pitchFamily="34" charset="0"/>
                <a:ea typeface="ＭＳ Ｐゴシック" panose="020B0600070205080204" pitchFamily="34" charset="-128"/>
              </a:defRPr>
            </a:lvl4pPr>
            <a:lvl5pPr marL="2095570" indent="-232842" eaLnBrk="0" hangingPunct="0">
              <a:defRPr>
                <a:solidFill>
                  <a:schemeClr val="tx1"/>
                </a:solidFill>
                <a:latin typeface="Arial" panose="020B0604020202020204" pitchFamily="34" charset="0"/>
                <a:ea typeface="ＭＳ Ｐゴシック" panose="020B0600070205080204" pitchFamily="34" charset="-128"/>
              </a:defRPr>
            </a:lvl5pPr>
            <a:lvl6pPr marL="2561252"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6933"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2615"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8297"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742832" eaLnBrk="1" fontAlgn="base" hangingPunct="1">
              <a:spcBef>
                <a:spcPct val="0"/>
              </a:spcBef>
              <a:spcAft>
                <a:spcPct val="0"/>
              </a:spcAft>
              <a:defRPr/>
            </a:pPr>
            <a:fld id="{1436BA4E-2AD1-4113-A97D-262BAA571B6E}" type="slidenum">
              <a:rPr lang="en-US" altLang="en-US" sz="1200">
                <a:solidFill>
                  <a:prstClr val="black"/>
                </a:solidFill>
                <a:latin typeface="Calibri" panose="020F0502020204030204" pitchFamily="34" charset="0"/>
              </a:rPr>
              <a:pPr defTabSz="742832" eaLnBrk="1" fontAlgn="base" hangingPunct="1">
                <a:spcBef>
                  <a:spcPct val="0"/>
                </a:spcBef>
                <a:spcAft>
                  <a:spcPct val="0"/>
                </a:spcAft>
                <a:defRPr/>
              </a:pPr>
              <a:t>36</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30471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756946" fontAlgn="base">
              <a:spcBef>
                <a:spcPct val="0"/>
              </a:spcBef>
              <a:spcAft>
                <a:spcPct val="0"/>
              </a:spcAft>
              <a:defRPr/>
            </a:pPr>
            <a:fld id="{F6C24313-2A72-43D4-9733-5F5136F7930F}" type="slidenum">
              <a:rPr lang="en-US" sz="1200">
                <a:solidFill>
                  <a:prstClr val="black"/>
                </a:solidFill>
                <a:latin typeface="Calibri" panose="020F0502020204030204" pitchFamily="34" charset="0"/>
                <a:ea typeface="MS PGothic" panose="020B0600070205080204" pitchFamily="34" charset="-128"/>
              </a:rPr>
              <a:pPr defTabSz="756946" fontAlgn="base">
                <a:spcBef>
                  <a:spcPct val="0"/>
                </a:spcBef>
                <a:spcAft>
                  <a:spcPct val="0"/>
                </a:spcAft>
                <a:defRPr/>
              </a:pPr>
              <a:t>38</a:t>
            </a:fld>
            <a:endParaRPr lang="en-US" sz="120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9349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742832" fontAlgn="base">
              <a:spcBef>
                <a:spcPct val="0"/>
              </a:spcBef>
              <a:spcAft>
                <a:spcPct val="0"/>
              </a:spcAft>
              <a:defRPr/>
            </a:pPr>
            <a:fld id="{A1144B5E-8AD7-48B3-86F8-D339B67B42EB}" type="slidenum">
              <a:rPr lang="en-US" altLang="en-US" sz="1200">
                <a:solidFill>
                  <a:prstClr val="black"/>
                </a:solidFill>
                <a:latin typeface="Calibri" panose="020F0502020204030204" pitchFamily="34" charset="0"/>
                <a:ea typeface="MS PGothic" panose="020B0600070205080204" pitchFamily="34" charset="-128"/>
              </a:rPr>
              <a:pPr defTabSz="742832" fontAlgn="base">
                <a:spcBef>
                  <a:spcPct val="0"/>
                </a:spcBef>
                <a:spcAft>
                  <a:spcPct val="0"/>
                </a:spcAft>
                <a:defRPr/>
              </a:pPr>
              <a:t>39</a:t>
            </a:fld>
            <a:endParaRPr lang="en-US" altLang="en-US" sz="120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20257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345E-B85F-5D4E-EF0A-1730AE67F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C81B9-C738-FEEB-FB2A-3507B46FC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B2325-F24E-368F-16C9-2F7E9807ED5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43CE524-B6A1-F586-B5AB-B05E9ED84BC3}"/>
              </a:ext>
            </a:extLst>
          </p:cNvPr>
          <p:cNvSpPr>
            <a:spLocks noGrp="1"/>
          </p:cNvSpPr>
          <p:nvPr>
            <p:ph type="ftr" sz="quarter" idx="4"/>
          </p:nvPr>
        </p:nvSpPr>
        <p:spPr/>
        <p:txBody>
          <a:bodyPr/>
          <a:lstStyle/>
          <a:p>
            <a:r>
              <a:rPr lang="pt"/>
              <a:t>Blue Cross</a:t>
            </a:r>
            <a:endParaRPr lang="en-CA"/>
          </a:p>
        </p:txBody>
      </p:sp>
      <p:sp>
        <p:nvSpPr>
          <p:cNvPr id="5" name="Slide Number Placeholder 4">
            <a:extLst>
              <a:ext uri="{FF2B5EF4-FFF2-40B4-BE49-F238E27FC236}">
                <a16:creationId xmlns:a16="http://schemas.microsoft.com/office/drawing/2014/main" id="{EE9E0044-F6EB-439C-2AA3-83B79E3D507A}"/>
              </a:ext>
            </a:extLst>
          </p:cNvPr>
          <p:cNvSpPr>
            <a:spLocks noGrp="1"/>
          </p:cNvSpPr>
          <p:nvPr>
            <p:ph type="sldNum" sz="quarter" idx="5"/>
          </p:nvPr>
        </p:nvSpPr>
        <p:spPr/>
        <p:txBody>
          <a:bodyPr/>
          <a:lstStyle/>
          <a:p>
            <a:fld id="{ED4E3143-3D8A-4F15-A2B4-A00E732FADF1}" type="slidenum">
              <a:rPr lang="en-CA" smtClean="0"/>
              <a:pPr/>
              <a:t>3</a:t>
            </a:fld>
            <a:endParaRPr lang="en-CA"/>
          </a:p>
        </p:txBody>
      </p:sp>
    </p:spTree>
    <p:extLst>
      <p:ext uri="{BB962C8B-B14F-4D97-AF65-F5344CB8AC3E}">
        <p14:creationId xmlns:p14="http://schemas.microsoft.com/office/powerpoint/2010/main" val="167613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4</a:t>
            </a:fld>
            <a:endParaRPr lang="en-CA" dirty="0"/>
          </a:p>
        </p:txBody>
      </p:sp>
    </p:spTree>
    <p:extLst>
      <p:ext uri="{BB962C8B-B14F-4D97-AF65-F5344CB8AC3E}">
        <p14:creationId xmlns:p14="http://schemas.microsoft.com/office/powerpoint/2010/main" val="412558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48BC-F509-94D2-940D-88CF25E22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F3E52-99B9-36B4-37F6-640F32C0E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2EEF3-9BAD-17D9-1FAC-0DE4D406FFF3}"/>
              </a:ext>
            </a:extLst>
          </p:cNvPr>
          <p:cNvSpPr>
            <a:spLocks noGrp="1"/>
          </p:cNvSpPr>
          <p:nvPr>
            <p:ph type="body" idx="1"/>
          </p:nvPr>
        </p:nvSpPr>
        <p:spPr/>
        <p:txBody>
          <a:bodyPr/>
          <a:lstStyle/>
          <a:p>
            <a:endParaRPr lang="en-US">
              <a:latin typeface="Calibri"/>
              <a:cs typeface="Calibri"/>
            </a:endParaRPr>
          </a:p>
        </p:txBody>
      </p:sp>
      <p:sp>
        <p:nvSpPr>
          <p:cNvPr id="4" name="Footer Placeholder 3">
            <a:extLst>
              <a:ext uri="{FF2B5EF4-FFF2-40B4-BE49-F238E27FC236}">
                <a16:creationId xmlns:a16="http://schemas.microsoft.com/office/drawing/2014/main" id="{76DF1149-FB48-B66B-1F98-B6EDB8DCA071}"/>
              </a:ext>
            </a:extLst>
          </p:cNvPr>
          <p:cNvSpPr>
            <a:spLocks noGrp="1"/>
          </p:cNvSpPr>
          <p:nvPr>
            <p:ph type="ftr" sz="quarter" idx="4"/>
          </p:nvPr>
        </p:nvSpPr>
        <p:spPr/>
        <p:txBody>
          <a:bodyPr/>
          <a:lstStyle/>
          <a:p>
            <a:r>
              <a:rPr lang="pt"/>
              <a:t>Blue Cross</a:t>
            </a:r>
            <a:endParaRPr lang="en-CA"/>
          </a:p>
        </p:txBody>
      </p:sp>
      <p:sp>
        <p:nvSpPr>
          <p:cNvPr id="5" name="Slide Number Placeholder 4">
            <a:extLst>
              <a:ext uri="{FF2B5EF4-FFF2-40B4-BE49-F238E27FC236}">
                <a16:creationId xmlns:a16="http://schemas.microsoft.com/office/drawing/2014/main" id="{5C4826F3-0120-AB99-DAF2-7DC445350B91}"/>
              </a:ext>
            </a:extLst>
          </p:cNvPr>
          <p:cNvSpPr>
            <a:spLocks noGrp="1"/>
          </p:cNvSpPr>
          <p:nvPr>
            <p:ph type="sldNum" sz="quarter" idx="5"/>
          </p:nvPr>
        </p:nvSpPr>
        <p:spPr/>
        <p:txBody>
          <a:bodyPr/>
          <a:lstStyle/>
          <a:p>
            <a:fld id="{ED4E3143-3D8A-4F15-A2B4-A00E732FADF1}" type="slidenum">
              <a:rPr lang="en-CA" smtClean="0"/>
              <a:pPr/>
              <a:t>5</a:t>
            </a:fld>
            <a:endParaRPr lang="en-CA"/>
          </a:p>
        </p:txBody>
      </p:sp>
    </p:spTree>
    <p:extLst>
      <p:ext uri="{BB962C8B-B14F-4D97-AF65-F5344CB8AC3E}">
        <p14:creationId xmlns:p14="http://schemas.microsoft.com/office/powerpoint/2010/main" val="184480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61947-C1A9-FCDA-BB80-2199C8B2524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E133CE9-9526-DD3B-B6CA-D7345EBEA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DD3845-E12B-9C12-B8D7-5C06F8E665FB}"/>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85852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359"/>
                </a:solidFill>
                <a:effectLst/>
                <a:uLnTx/>
                <a:uFillTx/>
                <a:latin typeface="Arial"/>
                <a:cs typeface="Arial"/>
              </a:rPr>
              <a:t>Includes </a:t>
            </a:r>
            <a:r>
              <a:rPr lang="en-US" sz="2000">
                <a:solidFill>
                  <a:srgbClr val="003359"/>
                </a:solidFill>
                <a:latin typeface="Arial"/>
                <a:cs typeface="Arial"/>
              </a:rPr>
              <a:t>preventive</a:t>
            </a:r>
            <a:r>
              <a:rPr kumimoji="0" lang="en-US" sz="2000" b="0" i="0" u="none" strike="noStrike" kern="1200" cap="none" spc="0" normalizeH="0" baseline="0" noProof="0">
                <a:ln>
                  <a:noFill/>
                </a:ln>
                <a:solidFill>
                  <a:srgbClr val="003359"/>
                </a:solidFill>
                <a:effectLst/>
                <a:uLnTx/>
                <a:uFillTx/>
                <a:latin typeface="Arial"/>
                <a:cs typeface="Arial"/>
              </a:rPr>
              <a:t> </a:t>
            </a:r>
            <a:r>
              <a:rPr lang="en-US" sz="2000">
                <a:solidFill>
                  <a:srgbClr val="003359"/>
                </a:solidFill>
                <a:latin typeface="Arial"/>
                <a:cs typeface="Arial"/>
              </a:rPr>
              <a:t>dental</a:t>
            </a:r>
            <a:endParaRPr lang="en-US">
              <a:latin typeface="Arial"/>
              <a:cs typeface="Arial"/>
            </a:endParaRPr>
          </a:p>
        </p:txBody>
      </p:sp>
      <p:sp>
        <p:nvSpPr>
          <p:cNvPr id="40964" name="Slide Number Placeholder 3">
            <a:extLst>
              <a:ext uri="{FF2B5EF4-FFF2-40B4-BE49-F238E27FC236}">
                <a16:creationId xmlns:a16="http://schemas.microsoft.com/office/drawing/2014/main" id="{ACF20597-903D-87BD-486A-1478FA0DC40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6733" indent="-291051" eaLnBrk="0" hangingPunct="0">
              <a:defRPr>
                <a:solidFill>
                  <a:schemeClr val="tx1"/>
                </a:solidFill>
                <a:latin typeface="Arial" panose="020B0604020202020204" pitchFamily="34" charset="0"/>
                <a:ea typeface="ＭＳ Ｐゴシック" panose="020B0600070205080204" pitchFamily="34" charset="-128"/>
              </a:defRPr>
            </a:lvl2pPr>
            <a:lvl3pPr marL="1164205" indent="-232842" eaLnBrk="0" hangingPunct="0">
              <a:defRPr>
                <a:solidFill>
                  <a:schemeClr val="tx1"/>
                </a:solidFill>
                <a:latin typeface="Arial" panose="020B0604020202020204" pitchFamily="34" charset="0"/>
                <a:ea typeface="ＭＳ Ｐゴシック" panose="020B0600070205080204" pitchFamily="34" charset="-128"/>
              </a:defRPr>
            </a:lvl3pPr>
            <a:lvl4pPr marL="1629887" indent="-232842" eaLnBrk="0" hangingPunct="0">
              <a:defRPr>
                <a:solidFill>
                  <a:schemeClr val="tx1"/>
                </a:solidFill>
                <a:latin typeface="Arial" panose="020B0604020202020204" pitchFamily="34" charset="0"/>
                <a:ea typeface="ＭＳ Ｐゴシック" panose="020B0600070205080204" pitchFamily="34" charset="-128"/>
              </a:defRPr>
            </a:lvl4pPr>
            <a:lvl5pPr marL="2095570" indent="-232842" eaLnBrk="0" hangingPunct="0">
              <a:defRPr>
                <a:solidFill>
                  <a:schemeClr val="tx1"/>
                </a:solidFill>
                <a:latin typeface="Arial" panose="020B0604020202020204" pitchFamily="34" charset="0"/>
                <a:ea typeface="ＭＳ Ｐゴシック" panose="020B0600070205080204" pitchFamily="34" charset="-128"/>
              </a:defRPr>
            </a:lvl5pPr>
            <a:lvl6pPr marL="2561252"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6933"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2615"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8297"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728981" rtl="0" eaLnBrk="1" fontAlgn="base" latinLnBrk="0" hangingPunct="1">
              <a:lnSpc>
                <a:spcPct val="100000"/>
              </a:lnSpc>
              <a:spcBef>
                <a:spcPct val="0"/>
              </a:spcBef>
              <a:spcAft>
                <a:spcPct val="0"/>
              </a:spcAft>
              <a:buClrTx/>
              <a:buSzTx/>
              <a:buFontTx/>
              <a:buNone/>
              <a:tabLst/>
              <a:defRPr/>
            </a:pPr>
            <a:fld id="{1436BA4E-2AD1-4113-A97D-262BAA571B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7202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06C2-03A7-F51C-7352-5597EF399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0122A-1982-98D3-4695-68FE65CEE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3D158-049B-1CAA-064E-3E25FA4696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5C5140-F79F-6A2D-D7ED-5C571651E648}"/>
              </a:ext>
            </a:extLst>
          </p:cNvPr>
          <p:cNvSpPr>
            <a:spLocks noGrp="1"/>
          </p:cNvSpPr>
          <p:nvPr>
            <p:ph type="sldNum" sz="quarter" idx="5"/>
          </p:nvPr>
        </p:nvSpPr>
        <p:spPr/>
        <p:txBody>
          <a:bodyPr/>
          <a:lstStyle/>
          <a:p>
            <a:pPr defTabSz="742832" fontAlgn="base">
              <a:spcBef>
                <a:spcPct val="0"/>
              </a:spcBef>
              <a:spcAft>
                <a:spcPct val="0"/>
              </a:spcAft>
              <a:defRPr/>
            </a:pPr>
            <a:fld id="{A1144B5E-8AD7-48B3-86F8-D339B67B42EB}" type="slidenum">
              <a:rPr lang="en-US" altLang="en-US" sz="1200">
                <a:solidFill>
                  <a:prstClr val="black"/>
                </a:solidFill>
                <a:latin typeface="Calibri" panose="020F0502020204030204" pitchFamily="34" charset="0"/>
                <a:ea typeface="MS PGothic" panose="020B0600070205080204" pitchFamily="34" charset="-128"/>
              </a:rPr>
              <a:pPr defTabSz="742832" fontAlgn="base">
                <a:spcBef>
                  <a:spcPct val="0"/>
                </a:spcBef>
                <a:spcAft>
                  <a:spcPct val="0"/>
                </a:spcAft>
                <a:defRPr/>
              </a:pPr>
              <a:t>14</a:t>
            </a:fld>
            <a:endParaRPr lang="en-US" altLang="en-US" sz="120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84812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BA5083-F4AA-D781-6975-DF711A29B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736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858837"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3359"/>
              </a:solidFill>
              <a:effectLst/>
              <a:uLnTx/>
              <a:uFillTx/>
              <a:latin typeface="Arial" panose="020B0604020202020204" pitchFamily="34" charset="0"/>
              <a:ea typeface="+mn-ea"/>
              <a:cs typeface="Arial" panose="020B0604020202020204"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6733" indent="-291051" eaLnBrk="0" hangingPunct="0">
              <a:defRPr>
                <a:solidFill>
                  <a:schemeClr val="tx1"/>
                </a:solidFill>
                <a:latin typeface="Arial" panose="020B0604020202020204" pitchFamily="34" charset="0"/>
                <a:ea typeface="ＭＳ Ｐゴシック" panose="020B0600070205080204" pitchFamily="34" charset="-128"/>
              </a:defRPr>
            </a:lvl2pPr>
            <a:lvl3pPr marL="1164205" indent="-232842" eaLnBrk="0" hangingPunct="0">
              <a:defRPr>
                <a:solidFill>
                  <a:schemeClr val="tx1"/>
                </a:solidFill>
                <a:latin typeface="Arial" panose="020B0604020202020204" pitchFamily="34" charset="0"/>
                <a:ea typeface="ＭＳ Ｐゴシック" panose="020B0600070205080204" pitchFamily="34" charset="-128"/>
              </a:defRPr>
            </a:lvl3pPr>
            <a:lvl4pPr marL="1629887" indent="-232842" eaLnBrk="0" hangingPunct="0">
              <a:defRPr>
                <a:solidFill>
                  <a:schemeClr val="tx1"/>
                </a:solidFill>
                <a:latin typeface="Arial" panose="020B0604020202020204" pitchFamily="34" charset="0"/>
                <a:ea typeface="ＭＳ Ｐゴシック" panose="020B0600070205080204" pitchFamily="34" charset="-128"/>
              </a:defRPr>
            </a:lvl4pPr>
            <a:lvl5pPr marL="2095570" indent="-232842" eaLnBrk="0" hangingPunct="0">
              <a:defRPr>
                <a:solidFill>
                  <a:schemeClr val="tx1"/>
                </a:solidFill>
                <a:latin typeface="Arial" panose="020B0604020202020204" pitchFamily="34" charset="0"/>
                <a:ea typeface="ＭＳ Ｐゴシック" panose="020B0600070205080204" pitchFamily="34" charset="-128"/>
              </a:defRPr>
            </a:lvl5pPr>
            <a:lvl6pPr marL="2561252"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6933"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2615"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8297" indent="-232842" defTabSz="4640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728981" rtl="0" eaLnBrk="1" fontAlgn="base" latinLnBrk="0" hangingPunct="1">
              <a:lnSpc>
                <a:spcPct val="100000"/>
              </a:lnSpc>
              <a:spcBef>
                <a:spcPct val="0"/>
              </a:spcBef>
              <a:spcAft>
                <a:spcPct val="0"/>
              </a:spcAft>
              <a:buClrTx/>
              <a:buSzTx/>
              <a:buFontTx/>
              <a:buNone/>
              <a:tabLst/>
              <a:defRPr/>
            </a:pPr>
            <a:fld id="{1436BA4E-2AD1-4113-A97D-262BAA571B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728981"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1034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266008" y="4741334"/>
            <a:ext cx="12269586" cy="2865120"/>
          </a:xfrm>
          <a:effectLst/>
        </p:spPr>
        <p:txBody>
          <a:bodyPr anchor="b">
            <a:noAutofit/>
          </a:bodyPr>
          <a:lstStyle>
            <a:lvl1pPr algn="l">
              <a:lnSpc>
                <a:spcPct val="70000"/>
              </a:lnSpc>
              <a:defRPr sz="8800" b="1" spc="0" baseline="0">
                <a:solidFill>
                  <a:schemeClr val="bg1"/>
                </a:solidFill>
                <a:effectLst>
                  <a:outerShdw blurRad="635000" dir="5400000" algn="ctr" rotWithShape="0">
                    <a:srgbClr val="000000">
                      <a:alpha val="40000"/>
                    </a:srgbClr>
                  </a:outerShdw>
                </a:effectLst>
              </a:defRPr>
            </a:lvl1pPr>
          </a:lstStyle>
          <a:p>
            <a:r>
              <a:rPr lang="en-US"/>
              <a:t>&lt;COMPANY&gt;</a:t>
            </a:r>
          </a:p>
        </p:txBody>
      </p:sp>
      <p:sp>
        <p:nvSpPr>
          <p:cNvPr id="3" name="Rectangle 2">
            <a:extLst>
              <a:ext uri="{FF2B5EF4-FFF2-40B4-BE49-F238E27FC236}">
                <a16:creationId xmlns:a16="http://schemas.microsoft.com/office/drawing/2014/main" id="{49B5375F-0324-3E4F-9D11-B916A47F1E1E}"/>
              </a:ext>
            </a:extLst>
          </p:cNvPr>
          <p:cNvSpPr/>
          <p:nvPr userDrawn="1"/>
        </p:nvSpPr>
        <p:spPr>
          <a:xfrm>
            <a:off x="10752666" y="2150918"/>
            <a:ext cx="3877733" cy="6078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24F6256-1266-4203-B2F7-6A3008130A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9033" y="6803149"/>
            <a:ext cx="2404998" cy="822960"/>
          </a:xfrm>
          <a:prstGeom prst="rect">
            <a:avLst/>
          </a:prstGeom>
        </p:spPr>
      </p:pic>
      <p:sp>
        <p:nvSpPr>
          <p:cNvPr id="6" name="Rectangle 5">
            <a:extLst>
              <a:ext uri="{FF2B5EF4-FFF2-40B4-BE49-F238E27FC236}">
                <a16:creationId xmlns:a16="http://schemas.microsoft.com/office/drawing/2014/main" id="{4F402803-3F18-4336-BBF3-717035D26DFC}"/>
              </a:ext>
            </a:extLst>
          </p:cNvPr>
          <p:cNvSpPr/>
          <p:nvPr userDrawn="1"/>
        </p:nvSpPr>
        <p:spPr>
          <a:xfrm>
            <a:off x="10752665" y="0"/>
            <a:ext cx="3877733" cy="20320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2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Sub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1DC671D4-18E1-4BDF-A06E-D906040AFB05}"/>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12" name="Footer Placeholder 4">
            <a:extLst>
              <a:ext uri="{FF2B5EF4-FFF2-40B4-BE49-F238E27FC236}">
                <a16:creationId xmlns:a16="http://schemas.microsoft.com/office/drawing/2014/main" id="{5909C726-86BE-4FE8-93B1-D5BC8AB75051}"/>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7" name="Text Placeholder 3">
            <a:extLst>
              <a:ext uri="{FF2B5EF4-FFF2-40B4-BE49-F238E27FC236}">
                <a16:creationId xmlns:a16="http://schemas.microsoft.com/office/drawing/2014/main" id="{614C1BB6-E43D-44E6-86F4-0E58964F45CB}"/>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a:t>CLICK TO EDIT </a:t>
            </a:r>
            <a:br>
              <a:rPr lang="en-US"/>
            </a:br>
            <a:r>
              <a:rPr lang="en-US"/>
              <a:t>MASTER TEXT STYLES</a:t>
            </a:r>
          </a:p>
        </p:txBody>
      </p:sp>
      <p:sp>
        <p:nvSpPr>
          <p:cNvPr id="6" name="Text Placeholder 2">
            <a:extLst>
              <a:ext uri="{FF2B5EF4-FFF2-40B4-BE49-F238E27FC236}">
                <a16:creationId xmlns:a16="http://schemas.microsoft.com/office/drawing/2014/main" id="{21CDD806-19E9-4B5B-8AE5-E6EECB837C19}"/>
              </a:ext>
            </a:extLst>
          </p:cNvPr>
          <p:cNvSpPr>
            <a:spLocks noGrp="1"/>
          </p:cNvSpPr>
          <p:nvPr>
            <p:ph type="body" sz="quarter" idx="18"/>
          </p:nvPr>
        </p:nvSpPr>
        <p:spPr>
          <a:xfrm>
            <a:off x="505414" y="1610360"/>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43528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6AFBA2-7321-42ED-85E1-0CBDCB3E9E76}"/>
              </a:ext>
            </a:extLst>
          </p:cNvPr>
          <p:cNvSpPr/>
          <p:nvPr userDrawn="1"/>
        </p:nvSpPr>
        <p:spPr>
          <a:xfrm>
            <a:off x="3540498" y="7401226"/>
            <a:ext cx="11089901" cy="828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733EB5-3E81-4371-A745-AA3094D01ED1}"/>
              </a:ext>
            </a:extLst>
          </p:cNvPr>
          <p:cNvSpPr/>
          <p:nvPr userDrawn="1"/>
        </p:nvSpPr>
        <p:spPr>
          <a:xfrm>
            <a:off x="2" y="7401227"/>
            <a:ext cx="3421623" cy="82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7282352"/>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a:p>
        </p:txBody>
      </p:sp>
      <p:sp>
        <p:nvSpPr>
          <p:cNvPr id="6" name="Slide Number Placeholder 5"/>
          <p:cNvSpPr>
            <a:spLocks noGrp="1"/>
          </p:cNvSpPr>
          <p:nvPr>
            <p:ph type="sldNum" sz="quarter" idx="12"/>
          </p:nvPr>
        </p:nvSpPr>
        <p:spPr bwMode="black">
          <a:xfrm>
            <a:off x="10332719" y="7627621"/>
            <a:ext cx="3837115" cy="438150"/>
          </a:xfrm>
          <a:prstGeom prst="rect">
            <a:avLst/>
          </a:prstGeom>
        </p:spPr>
        <p:txBody>
          <a:bodyPr/>
          <a:lstStyle/>
          <a:p>
            <a:fld id="{9A980B10-2A40-48A3-B68E-FF4291541DB6}" type="slidenum">
              <a:rPr lang="en-CA" smtClean="0"/>
              <a:t>‹#›</a:t>
            </a:fld>
            <a:endParaRPr lang="en-CA"/>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2" y="4094627"/>
            <a:ext cx="10620166" cy="1319685"/>
          </a:xfrm>
          <a:effectLst>
            <a:outerShdw blurRad="635000" dir="5400000" algn="ctr" rotWithShape="0">
              <a:srgbClr val="000000">
                <a:alpha val="40000"/>
              </a:srgbClr>
            </a:outerShdw>
          </a:effectLst>
        </p:spPr>
        <p:txBody>
          <a:bodyPr anchor="b">
            <a:normAutofit/>
          </a:bodyPr>
          <a:lstStyle>
            <a:lvl1pPr algn="l">
              <a:lnSpc>
                <a:spcPct val="80000"/>
              </a:lnSpc>
              <a:defRPr sz="4000" b="1">
                <a:solidFill>
                  <a:schemeClr val="bg1"/>
                </a:solidFill>
              </a:defRPr>
            </a:lvl1pPr>
          </a:lstStyle>
          <a:p>
            <a:r>
              <a:rPr lang="en-US"/>
              <a:t>DIVIDER TITLE</a:t>
            </a:r>
            <a:endParaRPr lang="en-CA"/>
          </a:p>
        </p:txBody>
      </p:sp>
      <p:sp>
        <p:nvSpPr>
          <p:cNvPr id="10" name="Text Placeholder 2">
            <a:extLst>
              <a:ext uri="{FF2B5EF4-FFF2-40B4-BE49-F238E27FC236}">
                <a16:creationId xmlns:a16="http://schemas.microsoft.com/office/drawing/2014/main" id="{747E5D20-2D34-4FE2-ABBB-BB74BB1638B4}"/>
              </a:ext>
            </a:extLst>
          </p:cNvPr>
          <p:cNvSpPr>
            <a:spLocks noGrp="1"/>
          </p:cNvSpPr>
          <p:nvPr>
            <p:ph type="body" sz="quarter" idx="17" hasCustomPrompt="1"/>
          </p:nvPr>
        </p:nvSpPr>
        <p:spPr>
          <a:xfrm>
            <a:off x="452212" y="5374717"/>
            <a:ext cx="13046075" cy="385762"/>
          </a:xfrm>
        </p:spPr>
        <p:txBody>
          <a:bodyPr tIns="0">
            <a:noAutofit/>
          </a:bodyPr>
          <a:lstStyle>
            <a:lvl1pPr>
              <a:lnSpc>
                <a:spcPct val="100000"/>
              </a:lnSpc>
              <a:spcBef>
                <a:spcPts val="600"/>
              </a:spcBef>
              <a:defRPr sz="2000">
                <a:solidFill>
                  <a:schemeClr val="bg1"/>
                </a:solidFill>
                <a:latin typeface="+mj-lt"/>
              </a:defRPr>
            </a:lvl1pPr>
          </a:lstStyle>
          <a:p>
            <a:r>
              <a:rPr lang="en-US"/>
              <a:t>Divider Subtitle</a:t>
            </a:r>
          </a:p>
        </p:txBody>
      </p:sp>
      <p:pic>
        <p:nvPicPr>
          <p:cNvPr id="12" name="Picture 11">
            <a:extLst>
              <a:ext uri="{FF2B5EF4-FFF2-40B4-BE49-F238E27FC236}">
                <a16:creationId xmlns:a16="http://schemas.microsoft.com/office/drawing/2014/main" id="{97C422AC-5B72-4CB8-8585-0C50EE71DD8A}"/>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
        <p:nvSpPr>
          <p:cNvPr id="13" name="Slide Number Placeholder 2">
            <a:extLst>
              <a:ext uri="{FF2B5EF4-FFF2-40B4-BE49-F238E27FC236}">
                <a16:creationId xmlns:a16="http://schemas.microsoft.com/office/drawing/2014/main" id="{7471E32C-DC42-4BF2-9161-79A6F6AD8879}"/>
              </a:ext>
            </a:extLst>
          </p:cNvPr>
          <p:cNvSpPr txBox="1">
            <a:spLocks/>
          </p:cNvSpPr>
          <p:nvPr userDrawn="1"/>
        </p:nvSpPr>
        <p:spPr>
          <a:xfrm>
            <a:off x="13663582" y="7627621"/>
            <a:ext cx="514606" cy="438150"/>
          </a:xfrm>
          <a:prstGeom prst="rect">
            <a:avLst/>
          </a:prstGeom>
        </p:spPr>
        <p:txBody>
          <a:bodyPr vert="horz" lIns="91440" tIns="45720" rIns="91440" bIns="45720" rtlCol="0" anchor="ctr"/>
          <a:lstStyle>
            <a:defPPr>
              <a:defRPr lang="en-US"/>
            </a:defPPr>
            <a:lvl1pPr marL="0" algn="r" defTabSz="365760" rtl="0" eaLnBrk="1" latinLnBrk="0" hangingPunct="1">
              <a:defRPr sz="1440" kern="1200">
                <a:solidFill>
                  <a:srgbClr val="00B0EB"/>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a:lstStyle>
          <a:p>
            <a:fld id="{9A980B10-2A40-48A3-B68E-FF4291541DB6}" type="slidenum">
              <a:rPr lang="en-CA" sz="1200" smtClean="0">
                <a:solidFill>
                  <a:schemeClr val="bg1"/>
                </a:solidFill>
              </a:rPr>
              <a:pPr/>
              <a:t>‹#›</a:t>
            </a:fld>
            <a:endParaRPr lang="en-CA">
              <a:solidFill>
                <a:schemeClr val="bg1"/>
              </a:solidFill>
            </a:endParaRPr>
          </a:p>
        </p:txBody>
      </p:sp>
    </p:spTree>
    <p:extLst>
      <p:ext uri="{BB962C8B-B14F-4D97-AF65-F5344CB8AC3E}">
        <p14:creationId xmlns:p14="http://schemas.microsoft.com/office/powerpoint/2010/main" val="14627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Section Break Slide Option 2">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77575-4E03-4EF9-8F01-6DD7987451EB}"/>
              </a:ext>
            </a:extLst>
          </p:cNvPr>
          <p:cNvSpPr/>
          <p:nvPr userDrawn="1"/>
        </p:nvSpPr>
        <p:spPr>
          <a:xfrm>
            <a:off x="0" y="0"/>
            <a:ext cx="14630399"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EBE2AD-EBF6-4E44-8020-802865559FAA}"/>
              </a:ext>
            </a:extLst>
          </p:cNvPr>
          <p:cNvSpPr/>
          <p:nvPr userDrawn="1"/>
        </p:nvSpPr>
        <p:spPr bwMode="white">
          <a:xfrm>
            <a:off x="1" y="2095502"/>
            <a:ext cx="5196840" cy="3853176"/>
          </a:xfrm>
          <a:prstGeom prst="rect">
            <a:avLst/>
          </a:prstGeom>
          <a:solidFill>
            <a:srgbClr val="0037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Rectangle 8">
            <a:extLst>
              <a:ext uri="{FF2B5EF4-FFF2-40B4-BE49-F238E27FC236}">
                <a16:creationId xmlns:a16="http://schemas.microsoft.com/office/drawing/2014/main" id="{06A94087-910E-4078-96E6-B8C8A2551675}"/>
              </a:ext>
            </a:extLst>
          </p:cNvPr>
          <p:cNvSpPr/>
          <p:nvPr userDrawn="1"/>
        </p:nvSpPr>
        <p:spPr bwMode="gray">
          <a:xfrm>
            <a:off x="1" y="5958840"/>
            <a:ext cx="5196840" cy="10566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11" name="Straight Connector 10">
            <a:extLst>
              <a:ext uri="{FF2B5EF4-FFF2-40B4-BE49-F238E27FC236}">
                <a16:creationId xmlns:a16="http://schemas.microsoft.com/office/drawing/2014/main" id="{A4DCC1E4-E6B4-45F8-B4F4-8BF2261F484E}"/>
              </a:ext>
            </a:extLst>
          </p:cNvPr>
          <p:cNvCxnSpPr>
            <a:cxnSpLocks/>
          </p:cNvCxnSpPr>
          <p:nvPr userDrawn="1"/>
        </p:nvCxnSpPr>
        <p:spPr>
          <a:xfrm>
            <a:off x="1" y="5948680"/>
            <a:ext cx="5196840"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ctrTitle"/>
          </p:nvPr>
        </p:nvSpPr>
        <p:spPr bwMode="gray">
          <a:xfrm>
            <a:off x="548640" y="3406144"/>
            <a:ext cx="4368658" cy="1348086"/>
          </a:xfrm>
          <a:prstGeom prst="rect">
            <a:avLst/>
          </a:prstGeom>
        </p:spPr>
        <p:txBody>
          <a:bodyPr lIns="0" tIns="45712" rIns="91424" bIns="45712" anchor="ctr"/>
          <a:lstStyle>
            <a:lvl1pPr>
              <a:lnSpc>
                <a:spcPct val="80000"/>
              </a:lnSpc>
              <a:defRPr sz="5000" b="1" i="0" cap="all" baseline="0">
                <a:solidFill>
                  <a:schemeClr val="tx1"/>
                </a:solidFill>
                <a:latin typeface="Arial Narrow" panose="020B0606020202030204" pitchFamily="34" charset="0"/>
                <a:cs typeface="Arial"/>
              </a:defRPr>
            </a:lvl1pPr>
          </a:lstStyle>
          <a:p>
            <a:r>
              <a:rPr lang="en-US"/>
              <a:t>Click to edit Master title style</a:t>
            </a:r>
          </a:p>
        </p:txBody>
      </p:sp>
      <p:sp>
        <p:nvSpPr>
          <p:cNvPr id="20" name="Text Placeholder 2"/>
          <p:cNvSpPr>
            <a:spLocks noGrp="1"/>
          </p:cNvSpPr>
          <p:nvPr>
            <p:ph type="body" sz="quarter" idx="14"/>
          </p:nvPr>
        </p:nvSpPr>
        <p:spPr bwMode="gray">
          <a:xfrm>
            <a:off x="548640" y="4882740"/>
            <a:ext cx="4368658" cy="797269"/>
          </a:xfrm>
          <a:prstGeom prst="rect">
            <a:avLst/>
          </a:prstGeom>
        </p:spPr>
        <p:txBody>
          <a:bodyPr vert="horz" lIns="0" tIns="0" rIns="0" bIns="0" anchor="t"/>
          <a:lstStyle>
            <a:lvl1pPr marL="0" indent="0">
              <a:lnSpc>
                <a:spcPct val="90000"/>
              </a:lnSpc>
              <a:buClrTx/>
              <a:buNone/>
              <a:defRPr sz="3200" b="0">
                <a:solidFill>
                  <a:schemeClr val="bg1"/>
                </a:solidFill>
                <a:latin typeface="Arial Narrow" panose="020B0606020202030204" pitchFamily="34" charset="0"/>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a:t>Click to edit Master text styles</a:t>
            </a:r>
          </a:p>
        </p:txBody>
      </p:sp>
      <p:sp>
        <p:nvSpPr>
          <p:cNvPr id="23" name="Text Placeholder 2"/>
          <p:cNvSpPr>
            <a:spLocks noGrp="1"/>
          </p:cNvSpPr>
          <p:nvPr>
            <p:ph type="body" sz="quarter" idx="15"/>
          </p:nvPr>
        </p:nvSpPr>
        <p:spPr bwMode="gray">
          <a:xfrm>
            <a:off x="548640" y="2433014"/>
            <a:ext cx="4368658" cy="839908"/>
          </a:xfrm>
          <a:prstGeom prst="rect">
            <a:avLst/>
          </a:prstGeom>
        </p:spPr>
        <p:txBody>
          <a:bodyPr vert="horz" lIns="0" tIns="0" rIns="0" bIns="0" anchor="b"/>
          <a:lstStyle>
            <a:lvl1pPr marL="0" indent="0">
              <a:lnSpc>
                <a:spcPct val="90000"/>
              </a:lnSpc>
              <a:buClrTx/>
              <a:buNone/>
              <a:defRPr sz="3200" b="0">
                <a:solidFill>
                  <a:schemeClr val="bg1"/>
                </a:solidFill>
                <a:latin typeface="Arial Narrow" panose="020B0606020202030204" pitchFamily="34" charset="0"/>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942C9A12-AD05-49A7-8E26-1E88137EBE9D}"/>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548640" y="6171876"/>
            <a:ext cx="1159554" cy="660301"/>
          </a:xfrm>
          <a:prstGeom prst="rect">
            <a:avLst/>
          </a:prstGeom>
        </p:spPr>
      </p:pic>
    </p:spTree>
    <p:extLst>
      <p:ext uri="{BB962C8B-B14F-4D97-AF65-F5344CB8AC3E}">
        <p14:creationId xmlns:p14="http://schemas.microsoft.com/office/powerpoint/2010/main" val="224941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1 Column)">
    <p:spTree>
      <p:nvGrpSpPr>
        <p:cNvPr id="1" name=""/>
        <p:cNvGrpSpPr/>
        <p:nvPr/>
      </p:nvGrpSpPr>
      <p:grpSpPr>
        <a:xfrm>
          <a:off x="0" y="0"/>
          <a:ext cx="0" cy="0"/>
          <a:chOff x="0" y="0"/>
          <a:chExt cx="0" cy="0"/>
        </a:xfrm>
      </p:grpSpPr>
      <p:graphicFrame>
        <p:nvGraphicFramePr>
          <p:cNvPr id="2" name="Object 7" hidden="1">
            <a:extLst>
              <a:ext uri="{FF2B5EF4-FFF2-40B4-BE49-F238E27FC236}">
                <a16:creationId xmlns:a16="http://schemas.microsoft.com/office/drawing/2014/main" id="{87F288A0-3541-7408-8F53-DDE2C233465E}"/>
              </a:ext>
            </a:extLst>
          </p:cNvPr>
          <p:cNvGraphicFramePr>
            <a:graphicFrameLocks noChangeAspect="1"/>
          </p:cNvGraphicFramePr>
          <p:nvPr userDrawn="1">
            <p:custDataLst>
              <p:tags r:id="rId1"/>
            </p:custDataLst>
          </p:nvPr>
        </p:nvGraphicFramePr>
        <p:xfrm>
          <a:off x="2542" y="1906"/>
          <a:ext cx="2539" cy="381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7" hidden="1">
                        <a:extLst>
                          <a:ext uri="{FF2B5EF4-FFF2-40B4-BE49-F238E27FC236}">
                            <a16:creationId xmlns:a16="http://schemas.microsoft.com/office/drawing/2014/main" id="{87F288A0-3541-7408-8F53-DDE2C2334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 y="1906"/>
                        <a:ext cx="2539"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9">
            <a:extLst>
              <a:ext uri="{FF2B5EF4-FFF2-40B4-BE49-F238E27FC236}">
                <a16:creationId xmlns:a16="http://schemas.microsoft.com/office/drawing/2014/main" id="{75BCC462-846A-A56F-1505-2047A6EA4CAB}"/>
              </a:ext>
            </a:extLst>
          </p:cNvPr>
          <p:cNvSpPr txBox="1">
            <a:spLocks noChangeArrowheads="1"/>
          </p:cNvSpPr>
          <p:nvPr userDrawn="1"/>
        </p:nvSpPr>
        <p:spPr bwMode="auto">
          <a:xfrm>
            <a:off x="13700760" y="8101966"/>
            <a:ext cx="1463040" cy="1097280"/>
          </a:xfrm>
          <a:prstGeom prst="rect">
            <a:avLst/>
          </a:prstGeom>
          <a:noFill/>
          <a:ln>
            <a:noFill/>
          </a:ln>
        </p:spPr>
        <p:txBody>
          <a:bodyPr wrap="none" lIns="82282" tIns="41141" rIns="82282" bIns="4114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11407" eaLnBrk="1" hangingPunct="1">
              <a:defRPr/>
            </a:pPr>
            <a:endParaRPr lang="en-US" sz="1350"/>
          </a:p>
        </p:txBody>
      </p:sp>
      <p:sp>
        <p:nvSpPr>
          <p:cNvPr id="4" name="TextBox 3">
            <a:extLst>
              <a:ext uri="{FF2B5EF4-FFF2-40B4-BE49-F238E27FC236}">
                <a16:creationId xmlns:a16="http://schemas.microsoft.com/office/drawing/2014/main" id="{08B8DE0B-F30E-3A65-AF71-EA5842409B6B}"/>
              </a:ext>
            </a:extLst>
          </p:cNvPr>
          <p:cNvSpPr txBox="1">
            <a:spLocks noChangeArrowheads="1"/>
          </p:cNvSpPr>
          <p:nvPr userDrawn="1"/>
        </p:nvSpPr>
        <p:spPr bwMode="auto">
          <a:xfrm>
            <a:off x="2283461" y="7924800"/>
            <a:ext cx="1463040" cy="1097280"/>
          </a:xfrm>
          <a:prstGeom prst="rect">
            <a:avLst/>
          </a:prstGeom>
          <a:noFill/>
          <a:ln>
            <a:noFill/>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350"/>
          </a:p>
        </p:txBody>
      </p:sp>
      <p:sp>
        <p:nvSpPr>
          <p:cNvPr id="17" name="Text Placeholder 2"/>
          <p:cNvSpPr>
            <a:spLocks noGrp="1"/>
          </p:cNvSpPr>
          <p:nvPr>
            <p:ph type="body" sz="quarter" idx="11"/>
          </p:nvPr>
        </p:nvSpPr>
        <p:spPr>
          <a:xfrm>
            <a:off x="594293" y="1838635"/>
            <a:ext cx="13433062" cy="5324166"/>
          </a:xfrm>
          <a:prstGeom prst="rect">
            <a:avLst/>
          </a:prstGeom>
        </p:spPr>
        <p:txBody>
          <a:bodyPr vert="horz" lIns="0" tIns="0" rIns="0" bIns="0"/>
          <a:lstStyle>
            <a:lvl1pPr marL="0" indent="0" algn="l">
              <a:lnSpc>
                <a:spcPct val="120000"/>
              </a:lnSpc>
              <a:buClrTx/>
              <a:buFontTx/>
              <a:buNone/>
              <a:defRPr sz="1800">
                <a:solidFill>
                  <a:schemeClr val="accent1"/>
                </a:solidFill>
              </a:defRPr>
            </a:lvl1pPr>
            <a:lvl2pPr marL="182880" indent="-182880" algn="l">
              <a:lnSpc>
                <a:spcPct val="120000"/>
              </a:lnSpc>
              <a:buClrTx/>
              <a:buSzPct val="100000"/>
              <a:buFont typeface="Arial" panose="020B0604020202020204" pitchFamily="34" charset="0"/>
              <a:buChar char="•"/>
              <a:defRPr sz="1080">
                <a:solidFill>
                  <a:schemeClr val="accent1"/>
                </a:solidFill>
              </a:defRPr>
            </a:lvl2pPr>
            <a:lvl3pPr marL="388620" indent="-182880" algn="l">
              <a:lnSpc>
                <a:spcPct val="120000"/>
              </a:lnSpc>
              <a:buClrTx/>
              <a:buSzPct val="100000"/>
              <a:buFont typeface="Arial" panose="020B0604020202020204" pitchFamily="34" charset="0"/>
              <a:buChar char="−"/>
              <a:defRPr sz="1080">
                <a:solidFill>
                  <a:schemeClr val="accent1"/>
                </a:solidFill>
              </a:defRPr>
            </a:lvl3pPr>
            <a:lvl4pPr marL="594360" indent="-182880" algn="l">
              <a:lnSpc>
                <a:spcPct val="120000"/>
              </a:lnSpc>
              <a:buClrTx/>
              <a:buSzPct val="100000"/>
              <a:buFont typeface="Arial" panose="020B0604020202020204" pitchFamily="34" charset="0"/>
              <a:buChar char="◦"/>
              <a:defRPr sz="1080">
                <a:solidFill>
                  <a:schemeClr val="accent1"/>
                </a:solidFill>
              </a:defRPr>
            </a:lvl4pPr>
            <a:lvl5pPr marL="800100" indent="-182880" algn="l">
              <a:lnSpc>
                <a:spcPct val="120000"/>
              </a:lnSpc>
              <a:buClrTx/>
              <a:buSzPct val="100000"/>
              <a:buFont typeface="Arial" panose="020B0604020202020204" pitchFamily="34" charset="0"/>
              <a:buChar char="−"/>
              <a:defRPr sz="1080">
                <a:solidFill>
                  <a:schemeClr val="accent1"/>
                </a:solidFill>
              </a:defRPr>
            </a:lvl5pPr>
          </a:lstStyle>
          <a:p>
            <a:pPr lvl="1"/>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594297" y="0"/>
            <a:ext cx="10606370" cy="748733"/>
          </a:xfrm>
          <a:prstGeom prst="rect">
            <a:avLst/>
          </a:prstGeom>
        </p:spPr>
        <p:txBody>
          <a:bodyPr lIns="0" tIns="0" rIns="0" bIns="0" anchor="b"/>
          <a:lstStyle>
            <a:lvl1pPr>
              <a:lnSpc>
                <a:spcPct val="90000"/>
              </a:lnSpc>
              <a:defRPr sz="1800" b="1" i="0" baseline="0">
                <a:solidFill>
                  <a:schemeClr val="tx1"/>
                </a:solidFill>
                <a:latin typeface="Arial"/>
                <a:cs typeface="Arial"/>
              </a:defRPr>
            </a:lvl1pPr>
          </a:lstStyle>
          <a:p>
            <a:r>
              <a:rPr lang="en-US"/>
              <a:t>Click to edit Master title style</a:t>
            </a:r>
          </a:p>
        </p:txBody>
      </p:sp>
      <p:sp>
        <p:nvSpPr>
          <p:cNvPr id="11" name="Text Placeholder 10"/>
          <p:cNvSpPr>
            <a:spLocks noGrp="1"/>
          </p:cNvSpPr>
          <p:nvPr>
            <p:ph type="body" sz="quarter" idx="12"/>
          </p:nvPr>
        </p:nvSpPr>
        <p:spPr>
          <a:xfrm>
            <a:off x="589937" y="758395"/>
            <a:ext cx="11198981" cy="667909"/>
          </a:xfrm>
          <a:prstGeom prst="rect">
            <a:avLst/>
          </a:prstGeom>
        </p:spPr>
        <p:txBody>
          <a:bodyPr lIns="0"/>
          <a:lstStyle>
            <a:lvl1pPr marL="0" indent="0">
              <a:lnSpc>
                <a:spcPct val="90000"/>
              </a:lnSpc>
              <a:buNone/>
              <a:defRPr sz="1440"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247722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984210-25C3-167D-C873-D23E1BEB5554}"/>
              </a:ext>
            </a:extLst>
          </p:cNvPr>
          <p:cNvSpPr/>
          <p:nvPr userDrawn="1"/>
        </p:nvSpPr>
        <p:spPr>
          <a:xfrm>
            <a:off x="0" y="0"/>
            <a:ext cx="14630400"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6AFBA2-7321-42ED-85E1-0CBDCB3E9E76}"/>
              </a:ext>
            </a:extLst>
          </p:cNvPr>
          <p:cNvSpPr/>
          <p:nvPr userDrawn="1"/>
        </p:nvSpPr>
        <p:spPr>
          <a:xfrm>
            <a:off x="3540498" y="7401226"/>
            <a:ext cx="11089901" cy="828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bwMode="black">
          <a:xfrm>
            <a:off x="13604081" y="7627621"/>
            <a:ext cx="565753" cy="438150"/>
          </a:xfrm>
          <a:prstGeom prst="rect">
            <a:avLst/>
          </a:prstGeom>
        </p:spPr>
        <p:txBody>
          <a:bodyPr/>
          <a:lstStyle/>
          <a:p>
            <a:fld id="{9A980B10-2A40-48A3-B68E-FF4291541DB6}" type="slidenum">
              <a:rPr lang="en-CA" smtClean="0"/>
              <a:t>‹#›</a:t>
            </a:fld>
            <a:endParaRPr lang="en-CA"/>
          </a:p>
        </p:txBody>
      </p:sp>
      <p:pic>
        <p:nvPicPr>
          <p:cNvPr id="3" name="Graphic 2">
            <a:extLst>
              <a:ext uri="{FF2B5EF4-FFF2-40B4-BE49-F238E27FC236}">
                <a16:creationId xmlns:a16="http://schemas.microsoft.com/office/drawing/2014/main" id="{09543209-D351-2ABF-A54A-9AFD6120AE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39034" y="7641349"/>
            <a:ext cx="665047" cy="338358"/>
          </a:xfrm>
          <a:prstGeom prst="rect">
            <a:avLst/>
          </a:prstGeom>
        </p:spPr>
      </p:pic>
      <p:sp>
        <p:nvSpPr>
          <p:cNvPr id="9" name="Rectangle 8">
            <a:extLst>
              <a:ext uri="{FF2B5EF4-FFF2-40B4-BE49-F238E27FC236}">
                <a16:creationId xmlns:a16="http://schemas.microsoft.com/office/drawing/2014/main" id="{2A733EB5-3E81-4371-A745-AA3094D01ED1}"/>
              </a:ext>
            </a:extLst>
          </p:cNvPr>
          <p:cNvSpPr/>
          <p:nvPr userDrawn="1"/>
        </p:nvSpPr>
        <p:spPr>
          <a:xfrm>
            <a:off x="2" y="7401227"/>
            <a:ext cx="3421623" cy="8283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2" y="4094627"/>
            <a:ext cx="10620166" cy="1319685"/>
          </a:xfrm>
          <a:effectLst>
            <a:outerShdw blurRad="635000" dir="5400000" algn="ctr" rotWithShape="0">
              <a:srgbClr val="000000">
                <a:alpha val="40000"/>
              </a:srgbClr>
            </a:outerShdw>
          </a:effectLst>
        </p:spPr>
        <p:txBody>
          <a:bodyPr anchor="b">
            <a:normAutofit/>
          </a:bodyPr>
          <a:lstStyle>
            <a:lvl1pPr algn="l">
              <a:lnSpc>
                <a:spcPct val="80000"/>
              </a:lnSpc>
              <a:defRPr sz="4000" b="1">
                <a:solidFill>
                  <a:schemeClr val="bg1"/>
                </a:solidFill>
              </a:defRPr>
            </a:lvl1pPr>
          </a:lstStyle>
          <a:p>
            <a:r>
              <a:rPr lang="en-US"/>
              <a:t>DIVIDER TITLE</a:t>
            </a:r>
            <a:endParaRPr lang="en-CA"/>
          </a:p>
        </p:txBody>
      </p:sp>
      <p:sp>
        <p:nvSpPr>
          <p:cNvPr id="10" name="Text Placeholder 2">
            <a:extLst>
              <a:ext uri="{FF2B5EF4-FFF2-40B4-BE49-F238E27FC236}">
                <a16:creationId xmlns:a16="http://schemas.microsoft.com/office/drawing/2014/main" id="{747E5D20-2D34-4FE2-ABBB-BB74BB1638B4}"/>
              </a:ext>
            </a:extLst>
          </p:cNvPr>
          <p:cNvSpPr>
            <a:spLocks noGrp="1"/>
          </p:cNvSpPr>
          <p:nvPr>
            <p:ph type="body" sz="quarter" idx="17" hasCustomPrompt="1"/>
          </p:nvPr>
        </p:nvSpPr>
        <p:spPr>
          <a:xfrm>
            <a:off x="452212" y="5374717"/>
            <a:ext cx="13046075" cy="385762"/>
          </a:xfrm>
        </p:spPr>
        <p:txBody>
          <a:bodyPr tIns="0">
            <a:noAutofit/>
          </a:bodyPr>
          <a:lstStyle>
            <a:lvl1pPr>
              <a:lnSpc>
                <a:spcPct val="100000"/>
              </a:lnSpc>
              <a:spcBef>
                <a:spcPts val="600"/>
              </a:spcBef>
              <a:defRPr sz="2000">
                <a:solidFill>
                  <a:schemeClr val="bg1"/>
                </a:solidFill>
                <a:latin typeface="+mj-lt"/>
              </a:defRPr>
            </a:lvl1pPr>
          </a:lstStyle>
          <a:p>
            <a:r>
              <a:rPr lang="en-US"/>
              <a:t>Divider Subtitle</a:t>
            </a:r>
          </a:p>
        </p:txBody>
      </p:sp>
    </p:spTree>
    <p:extLst>
      <p:ext uri="{BB962C8B-B14F-4D97-AF65-F5344CB8AC3E}">
        <p14:creationId xmlns:p14="http://schemas.microsoft.com/office/powerpoint/2010/main" val="318641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1 Column with Sources)">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C4EAB1F6-7CC5-423D-9895-0BA8016B9ED2}"/>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9" tIns="73139" rIns="146279"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70" eaLnBrk="1" hangingPunct="1">
              <a:defRPr/>
            </a:pPr>
            <a:endParaRPr lang="en-US" sz="2400" dirty="0"/>
          </a:p>
        </p:txBody>
      </p:sp>
      <p:sp>
        <p:nvSpPr>
          <p:cNvPr id="7" name="Text Placeholder 2"/>
          <p:cNvSpPr>
            <a:spLocks noGrp="1"/>
          </p:cNvSpPr>
          <p:nvPr>
            <p:ph type="body" sz="quarter" idx="13"/>
          </p:nvPr>
        </p:nvSpPr>
        <p:spPr>
          <a:xfrm>
            <a:off x="594293" y="7197214"/>
            <a:ext cx="13433063" cy="349045"/>
          </a:xfrm>
          <a:prstGeom prst="rect">
            <a:avLst/>
          </a:prstGeom>
        </p:spPr>
        <p:txBody>
          <a:bodyPr vert="horz" lIns="0" tIns="0" rIns="0" bIns="0" anchor="b"/>
          <a:lstStyle>
            <a:lvl1pPr marL="0" indent="0" algn="l">
              <a:lnSpc>
                <a:spcPct val="120000"/>
              </a:lnSpc>
              <a:buClrTx/>
              <a:buNone/>
              <a:defRPr sz="1280">
                <a:solidFill>
                  <a:schemeClr val="bg1">
                    <a:lumMod val="50000"/>
                  </a:schemeClr>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a:t>Click to edit Master text styles</a:t>
            </a:r>
          </a:p>
        </p:txBody>
      </p:sp>
      <p:sp>
        <p:nvSpPr>
          <p:cNvPr id="11" name="Title 1"/>
          <p:cNvSpPr>
            <a:spLocks noGrp="1"/>
          </p:cNvSpPr>
          <p:nvPr>
            <p:ph type="title"/>
          </p:nvPr>
        </p:nvSpPr>
        <p:spPr>
          <a:xfrm>
            <a:off x="589934" y="184731"/>
            <a:ext cx="11177194" cy="1219196"/>
          </a:xfrm>
          <a:prstGeom prst="rect">
            <a:avLst/>
          </a:prstGeom>
        </p:spPr>
        <p:txBody>
          <a:bodyPr lIns="0" tIns="0" rIns="0" bIns="0" anchor="b"/>
          <a:lstStyle>
            <a:lvl1pPr>
              <a:lnSpc>
                <a:spcPct val="90000"/>
              </a:lnSpc>
              <a:defRPr sz="3840" b="1" i="0" baseline="0">
                <a:solidFill>
                  <a:srgbClr val="003359"/>
                </a:solidFill>
                <a:latin typeface="Arial Narrow" panose="020B0606020202030204" pitchFamily="34" charset="0"/>
                <a:cs typeface="Arial"/>
              </a:defRPr>
            </a:lvl1pPr>
          </a:lstStyle>
          <a:p>
            <a:r>
              <a:rPr lang="en-US"/>
              <a:t>Click to edit Master title style</a:t>
            </a:r>
          </a:p>
        </p:txBody>
      </p:sp>
      <p:sp>
        <p:nvSpPr>
          <p:cNvPr id="15" name="Text Placeholder 2"/>
          <p:cNvSpPr>
            <a:spLocks noGrp="1"/>
          </p:cNvSpPr>
          <p:nvPr>
            <p:ph type="body" sz="quarter" idx="11"/>
          </p:nvPr>
        </p:nvSpPr>
        <p:spPr>
          <a:xfrm>
            <a:off x="594293" y="2018996"/>
            <a:ext cx="13433063" cy="4983018"/>
          </a:xfrm>
          <a:prstGeom prst="rect">
            <a:avLst/>
          </a:prstGeom>
        </p:spPr>
        <p:txBody>
          <a:bodyPr vert="horz" lIns="0" tIns="0" rIns="0" bIns="0"/>
          <a:lstStyle>
            <a:lvl1pPr marL="0" indent="0">
              <a:lnSpc>
                <a:spcPct val="120000"/>
              </a:lnSpc>
              <a:buClrTx/>
              <a:buFont typeface="Arial" panose="020B0604020202020204" pitchFamily="34" charset="0"/>
              <a:buNone/>
              <a:defRPr sz="2880">
                <a:solidFill>
                  <a:srgbClr val="003359"/>
                </a:solidFill>
              </a:defRPr>
            </a:lvl1pPr>
            <a:lvl2pPr>
              <a:lnSpc>
                <a:spcPct val="120000"/>
              </a:lnSpc>
              <a:buClrTx/>
              <a:defRPr sz="2560">
                <a:solidFill>
                  <a:srgbClr val="003359"/>
                </a:solidFill>
              </a:defRPr>
            </a:lvl2pPr>
            <a:lvl3pPr>
              <a:lnSpc>
                <a:spcPct val="120000"/>
              </a:lnSpc>
              <a:buClrTx/>
              <a:defRPr sz="2240">
                <a:solidFill>
                  <a:srgbClr val="003359"/>
                </a:solidFill>
              </a:defRPr>
            </a:lvl3pPr>
            <a:lvl4pPr>
              <a:lnSpc>
                <a:spcPct val="120000"/>
              </a:lnSpc>
              <a:buClrTx/>
              <a:defRPr sz="1920">
                <a:solidFill>
                  <a:srgbClr val="003359"/>
                </a:solidFill>
              </a:defRPr>
            </a:lvl4pPr>
            <a:lvl5pPr>
              <a:lnSpc>
                <a:spcPct val="120000"/>
              </a:lnSpc>
              <a:buClrTx/>
              <a:defRPr sz="16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6" name="Slide Number Placeholder 2">
            <a:extLst>
              <a:ext uri="{FF2B5EF4-FFF2-40B4-BE49-F238E27FC236}">
                <a16:creationId xmlns:a16="http://schemas.microsoft.com/office/drawing/2014/main" id="{F82BB565-AA0C-4BFF-AFFD-0509839E07FB}"/>
              </a:ext>
            </a:extLst>
          </p:cNvPr>
          <p:cNvSpPr>
            <a:spLocks noGrp="1"/>
          </p:cNvSpPr>
          <p:nvPr>
            <p:ph type="sldNum" sz="quarter" idx="14"/>
          </p:nvPr>
        </p:nvSpPr>
        <p:spPr/>
        <p:txBody>
          <a:bodyPr/>
          <a:lstStyle>
            <a:lvl1pPr>
              <a:defRPr/>
            </a:lvl1pPr>
          </a:lstStyle>
          <a:p>
            <a:pPr>
              <a:defRPr/>
            </a:pPr>
            <a:fld id="{175271FA-9A75-4919-A6B2-991F74FF5D0F}" type="slidenum">
              <a:rPr lang="en-US" altLang="en-US"/>
              <a:pPr>
                <a:defRPr/>
              </a:pPr>
              <a:t>‹#›</a:t>
            </a:fld>
            <a:endParaRPr lang="en-US" altLang="en-US" dirty="0"/>
          </a:p>
        </p:txBody>
      </p:sp>
    </p:spTree>
    <p:extLst>
      <p:ext uri="{BB962C8B-B14F-4D97-AF65-F5344CB8AC3E}">
        <p14:creationId xmlns:p14="http://schemas.microsoft.com/office/powerpoint/2010/main" val="274511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1 Column)">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249DB47E-5FBB-44A3-CC1E-222CF3F7172F}"/>
              </a:ext>
            </a:extLst>
          </p:cNvPr>
          <p:cNvSpPr txBox="1">
            <a:spLocks noChangeArrowheads="1"/>
          </p:cNvSpPr>
          <p:nvPr userDrawn="1"/>
        </p:nvSpPr>
        <p:spPr bwMode="auto">
          <a:xfrm>
            <a:off x="13700760" y="8102600"/>
            <a:ext cx="1463040" cy="1097280"/>
          </a:xfrm>
          <a:prstGeom prst="rect">
            <a:avLst/>
          </a:prstGeom>
          <a:noFill/>
          <a:ln>
            <a:noFill/>
          </a:ln>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a:p>
        </p:txBody>
      </p:sp>
      <p:sp>
        <p:nvSpPr>
          <p:cNvPr id="3" name="TextBox 9">
            <a:extLst>
              <a:ext uri="{FF2B5EF4-FFF2-40B4-BE49-F238E27FC236}">
                <a16:creationId xmlns:a16="http://schemas.microsoft.com/office/drawing/2014/main" id="{CE504672-401F-CC5B-7149-8AC496D67989}"/>
              </a:ext>
            </a:extLst>
          </p:cNvPr>
          <p:cNvSpPr txBox="1">
            <a:spLocks noChangeArrowheads="1"/>
          </p:cNvSpPr>
          <p:nvPr userDrawn="1"/>
        </p:nvSpPr>
        <p:spPr bwMode="auto">
          <a:xfrm>
            <a:off x="2283461" y="7924800"/>
            <a:ext cx="1463040" cy="1097280"/>
          </a:xfrm>
          <a:prstGeom prst="rect">
            <a:avLst/>
          </a:prstGeom>
          <a:noFill/>
          <a:ln>
            <a:noFill/>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a:p>
        </p:txBody>
      </p:sp>
      <p:sp>
        <p:nvSpPr>
          <p:cNvPr id="17" name="Text Placeholder 2"/>
          <p:cNvSpPr>
            <a:spLocks noGrp="1"/>
          </p:cNvSpPr>
          <p:nvPr>
            <p:ph type="body" sz="quarter" idx="11"/>
          </p:nvPr>
        </p:nvSpPr>
        <p:spPr>
          <a:xfrm>
            <a:off x="594293" y="2245334"/>
            <a:ext cx="13433062" cy="4983018"/>
          </a:xfrm>
          <a:prstGeom prst="rect">
            <a:avLst/>
          </a:prstGeom>
        </p:spPr>
        <p:txBody>
          <a:bodyPr vert="horz" lIns="0" tIns="0" rIns="0" bIns="0"/>
          <a:lstStyle>
            <a:lvl1pPr>
              <a:lnSpc>
                <a:spcPct val="120000"/>
              </a:lnSpc>
              <a:buClrTx/>
              <a:defRPr sz="2880">
                <a:solidFill>
                  <a:srgbClr val="003359"/>
                </a:solidFill>
              </a:defRPr>
            </a:lvl1pPr>
            <a:lvl2pPr>
              <a:lnSpc>
                <a:spcPct val="120000"/>
              </a:lnSpc>
              <a:buClrTx/>
              <a:defRPr sz="2560">
                <a:solidFill>
                  <a:srgbClr val="003359"/>
                </a:solidFill>
              </a:defRPr>
            </a:lvl2pPr>
            <a:lvl3pPr>
              <a:lnSpc>
                <a:spcPct val="120000"/>
              </a:lnSpc>
              <a:buClrTx/>
              <a:defRPr sz="2240">
                <a:solidFill>
                  <a:srgbClr val="003359"/>
                </a:solidFill>
              </a:defRPr>
            </a:lvl3pPr>
            <a:lvl4pPr>
              <a:lnSpc>
                <a:spcPct val="120000"/>
              </a:lnSpc>
              <a:buClrTx/>
              <a:defRPr sz="1920">
                <a:solidFill>
                  <a:srgbClr val="003359"/>
                </a:solidFill>
              </a:defRPr>
            </a:lvl4pPr>
            <a:lvl5pPr>
              <a:lnSpc>
                <a:spcPct val="120000"/>
              </a:lnSpc>
              <a:buClrTx/>
              <a:defRPr sz="1600">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589934" y="178216"/>
            <a:ext cx="11158720" cy="1225712"/>
          </a:xfrm>
          <a:prstGeom prst="rect">
            <a:avLst/>
          </a:prstGeom>
        </p:spPr>
        <p:txBody>
          <a:bodyPr lIns="0" tIns="0" rIns="0" bIns="0" anchor="b"/>
          <a:lstStyle>
            <a:lvl1pPr>
              <a:lnSpc>
                <a:spcPct val="90000"/>
              </a:lnSpc>
              <a:defRPr sz="4160" b="1" i="0" baseline="0">
                <a:solidFill>
                  <a:srgbClr val="003359"/>
                </a:solidFill>
                <a:latin typeface="Arial"/>
                <a:cs typeface="Arial"/>
              </a:defRPr>
            </a:lvl1pPr>
          </a:lstStyle>
          <a:p>
            <a:r>
              <a:rPr lang="en-US"/>
              <a:t>Click to edit Master title style</a:t>
            </a:r>
          </a:p>
        </p:txBody>
      </p:sp>
      <p:sp>
        <p:nvSpPr>
          <p:cNvPr id="4" name="Slide Number Placeholder 2">
            <a:extLst>
              <a:ext uri="{FF2B5EF4-FFF2-40B4-BE49-F238E27FC236}">
                <a16:creationId xmlns:a16="http://schemas.microsoft.com/office/drawing/2014/main" id="{9CAF1932-3E0C-6E11-14E2-A8EEF52E7E16}"/>
              </a:ext>
            </a:extLst>
          </p:cNvPr>
          <p:cNvSpPr>
            <a:spLocks noGrp="1"/>
          </p:cNvSpPr>
          <p:nvPr>
            <p:ph type="sldNum" sz="quarter" idx="12"/>
          </p:nvPr>
        </p:nvSpPr>
        <p:spPr/>
        <p:txBody>
          <a:bodyPr/>
          <a:lstStyle>
            <a:lvl1pPr>
              <a:defRPr/>
            </a:lvl1pPr>
          </a:lstStyle>
          <a:p>
            <a:pPr>
              <a:defRPr/>
            </a:pPr>
            <a:fld id="{B2FE536D-37E2-401E-91C4-8FDC002EE7D7}" type="slidenum">
              <a:rPr lang="en-US" altLang="en-US"/>
              <a:pPr>
                <a:defRPr/>
              </a:pPr>
              <a:t>‹#›</a:t>
            </a:fld>
            <a:endParaRPr lang="en-US" altLang="en-US"/>
          </a:p>
        </p:txBody>
      </p:sp>
    </p:spTree>
    <p:extLst>
      <p:ext uri="{BB962C8B-B14F-4D97-AF65-F5344CB8AC3E}">
        <p14:creationId xmlns:p14="http://schemas.microsoft.com/office/powerpoint/2010/main" val="292215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5D13ECC-931F-434C-A79C-0FCBCF5ACDCE}"/>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4" name="Footer Placeholder 4">
            <a:extLst>
              <a:ext uri="{FF2B5EF4-FFF2-40B4-BE49-F238E27FC236}">
                <a16:creationId xmlns:a16="http://schemas.microsoft.com/office/drawing/2014/main" id="{12C78D3C-4697-4BE1-8E0E-C6F29E921571}"/>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Tree>
    <p:extLst>
      <p:ext uri="{BB962C8B-B14F-4D97-AF65-F5344CB8AC3E}">
        <p14:creationId xmlns:p14="http://schemas.microsoft.com/office/powerpoint/2010/main" val="277378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D2FC50-1186-45B1-A6BC-8B590D81BB62}"/>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6" name="Footer Placeholder 4">
            <a:extLst>
              <a:ext uri="{FF2B5EF4-FFF2-40B4-BE49-F238E27FC236}">
                <a16:creationId xmlns:a16="http://schemas.microsoft.com/office/drawing/2014/main" id="{F1D2A6FB-C635-4789-9464-4BA89A0D3BD2}"/>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7" name="Text Placeholder 3">
            <a:extLst>
              <a:ext uri="{FF2B5EF4-FFF2-40B4-BE49-F238E27FC236}">
                <a16:creationId xmlns:a16="http://schemas.microsoft.com/office/drawing/2014/main" id="{8CE5CF0F-23A8-4C57-95CA-43221E59CB82}"/>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a:t>CLICK TO EDIT MASTER TEXT STYLES</a:t>
            </a:r>
          </a:p>
        </p:txBody>
      </p:sp>
    </p:spTree>
    <p:extLst>
      <p:ext uri="{BB962C8B-B14F-4D97-AF65-F5344CB8AC3E}">
        <p14:creationId xmlns:p14="http://schemas.microsoft.com/office/powerpoint/2010/main" val="165937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D2FC50-1186-45B1-A6BC-8B590D81BB62}"/>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6" name="Footer Placeholder 4">
            <a:extLst>
              <a:ext uri="{FF2B5EF4-FFF2-40B4-BE49-F238E27FC236}">
                <a16:creationId xmlns:a16="http://schemas.microsoft.com/office/drawing/2014/main" id="{F1D2A6FB-C635-4789-9464-4BA89A0D3BD2}"/>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7" name="Text Placeholder 2">
            <a:extLst>
              <a:ext uri="{FF2B5EF4-FFF2-40B4-BE49-F238E27FC236}">
                <a16:creationId xmlns:a16="http://schemas.microsoft.com/office/drawing/2014/main" id="{8F57F782-94B4-41D4-8BBD-86AD1EAA4974}"/>
              </a:ext>
            </a:extLst>
          </p:cNvPr>
          <p:cNvSpPr>
            <a:spLocks noGrp="1"/>
          </p:cNvSpPr>
          <p:nvPr>
            <p:ph type="body" sz="quarter" idx="16" hasCustomPrompt="1"/>
          </p:nvPr>
        </p:nvSpPr>
        <p:spPr>
          <a:xfrm>
            <a:off x="504825" y="1007805"/>
            <a:ext cx="13673138" cy="6335969"/>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F19F6555-8EFA-4FC7-9F6A-D350710C362E}"/>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a:t>CLICK TO EDIT MASTER TEXT STYLES</a:t>
            </a:r>
          </a:p>
        </p:txBody>
      </p:sp>
    </p:spTree>
    <p:extLst>
      <p:ext uri="{BB962C8B-B14F-4D97-AF65-F5344CB8AC3E}">
        <p14:creationId xmlns:p14="http://schemas.microsoft.com/office/powerpoint/2010/main" val="348762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CF27FD-016E-4126-A367-DB88C2CB5955}"/>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11" name="Footer Placeholder 4">
            <a:extLst>
              <a:ext uri="{FF2B5EF4-FFF2-40B4-BE49-F238E27FC236}">
                <a16:creationId xmlns:a16="http://schemas.microsoft.com/office/drawing/2014/main" id="{61D01D44-AE7E-4782-BDA1-91DEB829DC9D}"/>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6" name="Text Placeholder 3">
            <a:extLst>
              <a:ext uri="{FF2B5EF4-FFF2-40B4-BE49-F238E27FC236}">
                <a16:creationId xmlns:a16="http://schemas.microsoft.com/office/drawing/2014/main" id="{D7586E9A-2EF3-4213-837D-CD407FD56276}"/>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a:t>CLICK TO EDIT MASTER TEXT STYLES</a:t>
            </a:r>
          </a:p>
        </p:txBody>
      </p:sp>
      <p:sp>
        <p:nvSpPr>
          <p:cNvPr id="7" name="Text Placeholder 2">
            <a:extLst>
              <a:ext uri="{FF2B5EF4-FFF2-40B4-BE49-F238E27FC236}">
                <a16:creationId xmlns:a16="http://schemas.microsoft.com/office/drawing/2014/main" id="{DFF5D52D-4777-47AE-8451-DC46E5DA715B}"/>
              </a:ext>
            </a:extLst>
          </p:cNvPr>
          <p:cNvSpPr>
            <a:spLocks noGrp="1"/>
          </p:cNvSpPr>
          <p:nvPr>
            <p:ph type="body" sz="quarter" idx="17"/>
          </p:nvPr>
        </p:nvSpPr>
        <p:spPr>
          <a:xfrm>
            <a:off x="504825" y="1119598"/>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9276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92E9E3-71AA-4DE6-B16A-8CC3DA18165B}"/>
              </a:ext>
            </a:extLst>
          </p:cNvPr>
          <p:cNvSpPr>
            <a:spLocks noGrp="1"/>
          </p:cNvSpPr>
          <p:nvPr>
            <p:ph type="body" sz="quarter" idx="16" hasCustomPrompt="1"/>
          </p:nvPr>
        </p:nvSpPr>
        <p:spPr>
          <a:xfrm>
            <a:off x="504825" y="1411857"/>
            <a:ext cx="13673138" cy="5931917"/>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64C6980-0898-40FF-AFAC-B4315D23549F}"/>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11" name="Footer Placeholder 4">
            <a:extLst>
              <a:ext uri="{FF2B5EF4-FFF2-40B4-BE49-F238E27FC236}">
                <a16:creationId xmlns:a16="http://schemas.microsoft.com/office/drawing/2014/main" id="{6DACBC44-BD44-4C5A-91D2-380D20832428}"/>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9" name="Text Placeholder 3">
            <a:extLst>
              <a:ext uri="{FF2B5EF4-FFF2-40B4-BE49-F238E27FC236}">
                <a16:creationId xmlns:a16="http://schemas.microsoft.com/office/drawing/2014/main" id="{3A44BD36-83B0-4E56-AAA2-DBB6B1AECD7C}"/>
              </a:ext>
            </a:extLst>
          </p:cNvPr>
          <p:cNvSpPr>
            <a:spLocks noGrp="1"/>
          </p:cNvSpPr>
          <p:nvPr>
            <p:ph type="body" sz="quarter" idx="13" hasCustomPrompt="1"/>
          </p:nvPr>
        </p:nvSpPr>
        <p:spPr>
          <a:xfrm>
            <a:off x="505414" y="186070"/>
            <a:ext cx="13046075" cy="936293"/>
          </a:xfrm>
        </p:spPr>
        <p:txBody>
          <a:bodyPr tIns="45720" anchor="b">
            <a:noAutofit/>
          </a:bodyPr>
          <a:lstStyle>
            <a:lvl1pPr>
              <a:defRPr sz="4000" b="1">
                <a:latin typeface="Arial Narrow" panose="020B0606020202030204" pitchFamily="34" charset="0"/>
              </a:defRPr>
            </a:lvl1pPr>
          </a:lstStyle>
          <a:p>
            <a:pPr lvl="0"/>
            <a:r>
              <a:rPr lang="en-US"/>
              <a:t>CLICK TO EDIT MASTER TEXT STYLES</a:t>
            </a:r>
          </a:p>
        </p:txBody>
      </p:sp>
      <p:sp>
        <p:nvSpPr>
          <p:cNvPr id="15" name="Text Placeholder 2">
            <a:extLst>
              <a:ext uri="{FF2B5EF4-FFF2-40B4-BE49-F238E27FC236}">
                <a16:creationId xmlns:a16="http://schemas.microsoft.com/office/drawing/2014/main" id="{748F94EE-DFE3-45BF-8AE9-02C8151BEC9D}"/>
              </a:ext>
            </a:extLst>
          </p:cNvPr>
          <p:cNvSpPr>
            <a:spLocks noGrp="1"/>
          </p:cNvSpPr>
          <p:nvPr>
            <p:ph type="body" sz="quarter" idx="17"/>
          </p:nvPr>
        </p:nvSpPr>
        <p:spPr>
          <a:xfrm>
            <a:off x="504825" y="1119598"/>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0637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99931FF-B822-4A46-94B4-D32080A14FA5}"/>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a:t>CLICK TO EDIT </a:t>
            </a:r>
            <a:br>
              <a:rPr lang="en-US"/>
            </a:br>
            <a:r>
              <a:rPr lang="en-US"/>
              <a:t>MASTER TEXT STYLES</a:t>
            </a:r>
          </a:p>
        </p:txBody>
      </p:sp>
      <p:sp>
        <p:nvSpPr>
          <p:cNvPr id="5" name="Slide Number Placeholder 5">
            <a:extLst>
              <a:ext uri="{FF2B5EF4-FFF2-40B4-BE49-F238E27FC236}">
                <a16:creationId xmlns:a16="http://schemas.microsoft.com/office/drawing/2014/main" id="{0C73A2F2-8E2F-46E3-9D78-31D11F76E0DE}"/>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8" name="Footer Placeholder 4">
            <a:extLst>
              <a:ext uri="{FF2B5EF4-FFF2-40B4-BE49-F238E27FC236}">
                <a16:creationId xmlns:a16="http://schemas.microsoft.com/office/drawing/2014/main" id="{4F2E4413-15CA-4D8E-8CCA-6B4AED819B37}"/>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Tree>
    <p:extLst>
      <p:ext uri="{BB962C8B-B14F-4D97-AF65-F5344CB8AC3E}">
        <p14:creationId xmlns:p14="http://schemas.microsoft.com/office/powerpoint/2010/main" val="420546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A4D9FDF-4886-45D6-BD43-2ABE81A97BD9}"/>
              </a:ext>
            </a:extLst>
          </p:cNvPr>
          <p:cNvSpPr>
            <a:spLocks noGrp="1"/>
          </p:cNvSpPr>
          <p:nvPr>
            <p:ph type="body" sz="quarter" idx="17" hasCustomPrompt="1"/>
          </p:nvPr>
        </p:nvSpPr>
        <p:spPr>
          <a:xfrm>
            <a:off x="504825" y="1545534"/>
            <a:ext cx="13673138" cy="5798241"/>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39F1F961-852B-46A7-B0EF-1FB30EFB24A8}"/>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9" name="Footer Placeholder 4">
            <a:extLst>
              <a:ext uri="{FF2B5EF4-FFF2-40B4-BE49-F238E27FC236}">
                <a16:creationId xmlns:a16="http://schemas.microsoft.com/office/drawing/2014/main" id="{028B2C72-4050-49BE-918D-86B60F2013E2}"/>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6" name="Text Placeholder 3">
            <a:extLst>
              <a:ext uri="{FF2B5EF4-FFF2-40B4-BE49-F238E27FC236}">
                <a16:creationId xmlns:a16="http://schemas.microsoft.com/office/drawing/2014/main" id="{4549670B-D3EB-4787-B483-EB8A9B63B6C1}"/>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a:t>CLICK TO EDIT </a:t>
            </a:r>
            <a:br>
              <a:rPr lang="en-US"/>
            </a:br>
            <a:r>
              <a:rPr lang="en-US"/>
              <a:t>MASTER TEXT STYLES</a:t>
            </a:r>
          </a:p>
        </p:txBody>
      </p:sp>
    </p:spTree>
    <p:extLst>
      <p:ext uri="{BB962C8B-B14F-4D97-AF65-F5344CB8AC3E}">
        <p14:creationId xmlns:p14="http://schemas.microsoft.com/office/powerpoint/2010/main" val="30408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Subtitle and Conten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21D6EB6-3867-4ED1-A5E4-5696325A08CA}"/>
              </a:ext>
            </a:extLst>
          </p:cNvPr>
          <p:cNvSpPr>
            <a:spLocks noGrp="1"/>
          </p:cNvSpPr>
          <p:nvPr>
            <p:ph type="body" sz="quarter" idx="17" hasCustomPrompt="1"/>
          </p:nvPr>
        </p:nvSpPr>
        <p:spPr>
          <a:xfrm>
            <a:off x="504825" y="1863587"/>
            <a:ext cx="13673138" cy="5480188"/>
          </a:xfrm>
        </p:spPr>
        <p:txBody>
          <a:bodyPr/>
          <a:lstStyle>
            <a:lvl1pPr>
              <a:defRPr>
                <a:latin typeface="Arial Narrow" panose="020B0606020202030204" pitchFamily="34" charset="0"/>
              </a:defRPr>
            </a:lvl1pPr>
            <a:lvl2pPr>
              <a:lnSpc>
                <a:spcPct val="100000"/>
              </a:lnSpc>
              <a:spcBef>
                <a:spcPts val="900"/>
              </a:spcBef>
              <a:defRPr sz="1600"/>
            </a:lvl2pPr>
            <a:lvl3pPr>
              <a:lnSpc>
                <a:spcPct val="100000"/>
              </a:lnSpc>
              <a:spcBef>
                <a:spcPts val="900"/>
              </a:spcBef>
              <a:defRPr sz="1600"/>
            </a:lvl3pPr>
            <a:lvl4pPr>
              <a:lnSpc>
                <a:spcPct val="100000"/>
              </a:lnSpc>
              <a:spcBef>
                <a:spcPts val="900"/>
              </a:spcBef>
              <a:defRPr sz="1600"/>
            </a:lvl4pPr>
            <a:lvl5pPr>
              <a:lnSpc>
                <a:spcPct val="100000"/>
              </a:lnSpc>
              <a:spcBef>
                <a:spcPts val="9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DC671D4-18E1-4BDF-A06E-D906040AFB05}"/>
              </a:ext>
            </a:extLst>
          </p:cNvPr>
          <p:cNvSpPr>
            <a:spLocks noGrp="1"/>
          </p:cNvSpPr>
          <p:nvPr>
            <p:ph type="sldNum" sz="quarter" idx="12"/>
          </p:nvPr>
        </p:nvSpPr>
        <p:spPr>
          <a:xfrm>
            <a:off x="13663582" y="7627621"/>
            <a:ext cx="514606" cy="438150"/>
          </a:xfrm>
          <a:prstGeom prst="rect">
            <a:avLst/>
          </a:prstGeom>
        </p:spPr>
        <p:txBody>
          <a:bodyPr/>
          <a:lstStyle/>
          <a:p>
            <a:fld id="{9A980B10-2A40-48A3-B68E-FF4291541DB6}" type="slidenum">
              <a:rPr lang="en-CA" smtClean="0"/>
              <a:t>‹#›</a:t>
            </a:fld>
            <a:endParaRPr lang="en-CA"/>
          </a:p>
        </p:txBody>
      </p:sp>
      <p:sp>
        <p:nvSpPr>
          <p:cNvPr id="12" name="Footer Placeholder 4">
            <a:extLst>
              <a:ext uri="{FF2B5EF4-FFF2-40B4-BE49-F238E27FC236}">
                <a16:creationId xmlns:a16="http://schemas.microsoft.com/office/drawing/2014/main" id="{5909C726-86BE-4FE8-93B1-D5BC8AB75051}"/>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
        <p:nvSpPr>
          <p:cNvPr id="7" name="Text Placeholder 3">
            <a:extLst>
              <a:ext uri="{FF2B5EF4-FFF2-40B4-BE49-F238E27FC236}">
                <a16:creationId xmlns:a16="http://schemas.microsoft.com/office/drawing/2014/main" id="{614C1BB6-E43D-44E6-86F4-0E58964F45CB}"/>
              </a:ext>
            </a:extLst>
          </p:cNvPr>
          <p:cNvSpPr>
            <a:spLocks noGrp="1"/>
          </p:cNvSpPr>
          <p:nvPr>
            <p:ph type="body" sz="quarter" idx="14" hasCustomPrompt="1"/>
          </p:nvPr>
        </p:nvSpPr>
        <p:spPr>
          <a:xfrm>
            <a:off x="505414" y="482600"/>
            <a:ext cx="13046075" cy="1127760"/>
          </a:xfrm>
        </p:spPr>
        <p:txBody>
          <a:bodyPr tIns="45720">
            <a:noAutofit/>
          </a:bodyPr>
          <a:lstStyle>
            <a:lvl1pPr>
              <a:lnSpc>
                <a:spcPct val="90000"/>
              </a:lnSpc>
              <a:spcBef>
                <a:spcPts val="0"/>
              </a:spcBef>
              <a:defRPr sz="4000" b="1">
                <a:latin typeface="Arial Narrow" panose="020B0606020202030204" pitchFamily="34" charset="0"/>
              </a:defRPr>
            </a:lvl1pPr>
          </a:lstStyle>
          <a:p>
            <a:pPr lvl="0"/>
            <a:r>
              <a:rPr lang="en-US"/>
              <a:t>CLICK TO EDIT </a:t>
            </a:r>
            <a:br>
              <a:rPr lang="en-US"/>
            </a:br>
            <a:r>
              <a:rPr lang="en-US"/>
              <a:t>MASTER TEXT STYLES</a:t>
            </a:r>
          </a:p>
        </p:txBody>
      </p:sp>
      <p:sp>
        <p:nvSpPr>
          <p:cNvPr id="6" name="Text Placeholder 2">
            <a:extLst>
              <a:ext uri="{FF2B5EF4-FFF2-40B4-BE49-F238E27FC236}">
                <a16:creationId xmlns:a16="http://schemas.microsoft.com/office/drawing/2014/main" id="{21CDD806-19E9-4B5B-8AE5-E6EECB837C19}"/>
              </a:ext>
            </a:extLst>
          </p:cNvPr>
          <p:cNvSpPr>
            <a:spLocks noGrp="1"/>
          </p:cNvSpPr>
          <p:nvPr>
            <p:ph type="body" sz="quarter" idx="18"/>
          </p:nvPr>
        </p:nvSpPr>
        <p:spPr>
          <a:xfrm>
            <a:off x="505414" y="1610360"/>
            <a:ext cx="13046075" cy="385762"/>
          </a:xfrm>
        </p:spPr>
        <p:txBody>
          <a:bodyPr tIns="0">
            <a:noAutofit/>
          </a:bodyPr>
          <a:lstStyle>
            <a:lvl1pPr>
              <a:lnSpc>
                <a:spcPct val="100000"/>
              </a:lnSpc>
              <a:spcBef>
                <a:spcPts val="600"/>
              </a:spcBef>
              <a:defRPr sz="20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1384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104" y="438150"/>
            <a:ext cx="13657975" cy="1590676"/>
          </a:xfrm>
          <a:prstGeom prst="rect">
            <a:avLst/>
          </a:prstGeom>
        </p:spPr>
        <p:txBody>
          <a:bodyPr vert="horz" lIns="91440" tIns="45720" rIns="91440" bIns="45720" rtlCol="0" anchor="ctr">
            <a:noAutofit/>
          </a:bodyPr>
          <a:lstStyle/>
          <a:p>
            <a:r>
              <a:rPr lang="en-US"/>
              <a:t>CLICK TO EDIT MASTER TITLE STYLE</a:t>
            </a:r>
          </a:p>
        </p:txBody>
      </p:sp>
      <p:pic>
        <p:nvPicPr>
          <p:cNvPr id="8" name="Picture 7">
            <a:extLst>
              <a:ext uri="{FF2B5EF4-FFF2-40B4-BE49-F238E27FC236}">
                <a16:creationId xmlns:a16="http://schemas.microsoft.com/office/drawing/2014/main" id="{38BA51C3-2A3D-41F3-BB83-9472F9977885}"/>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
        <p:nvSpPr>
          <p:cNvPr id="9" name="Slide Number Placeholder 5">
            <a:extLst>
              <a:ext uri="{FF2B5EF4-FFF2-40B4-BE49-F238E27FC236}">
                <a16:creationId xmlns:a16="http://schemas.microsoft.com/office/drawing/2014/main" id="{B57605C0-80D4-4151-BC2F-0306D410D102}"/>
              </a:ext>
            </a:extLst>
          </p:cNvPr>
          <p:cNvSpPr>
            <a:spLocks noGrp="1"/>
          </p:cNvSpPr>
          <p:nvPr>
            <p:ph type="sldNum" sz="quarter" idx="4"/>
          </p:nvPr>
        </p:nvSpPr>
        <p:spPr>
          <a:xfrm>
            <a:off x="13691221" y="7627621"/>
            <a:ext cx="429860" cy="43815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fld id="{9A980B10-2A40-48A3-B68E-FF4291541DB6}" type="slidenum">
              <a:rPr lang="en-CA" smtClean="0"/>
              <a:pPr/>
              <a:t>‹#›</a:t>
            </a:fld>
            <a:endParaRPr lang="en-CA"/>
          </a:p>
        </p:txBody>
      </p:sp>
      <p:sp>
        <p:nvSpPr>
          <p:cNvPr id="12" name="Text Placeholder 2">
            <a:extLst>
              <a:ext uri="{FF2B5EF4-FFF2-40B4-BE49-F238E27FC236}">
                <a16:creationId xmlns:a16="http://schemas.microsoft.com/office/drawing/2014/main" id="{5B249A16-25B2-43C4-A4B8-EAF3767D52FF}"/>
              </a:ext>
            </a:extLst>
          </p:cNvPr>
          <p:cNvSpPr>
            <a:spLocks noGrp="1"/>
          </p:cNvSpPr>
          <p:nvPr>
            <p:ph type="body" idx="1"/>
          </p:nvPr>
        </p:nvSpPr>
        <p:spPr>
          <a:xfrm>
            <a:off x="463462" y="2028826"/>
            <a:ext cx="13657619" cy="5383530"/>
          </a:xfrm>
          <a:prstGeom prst="rect">
            <a:avLst/>
          </a:prstGeom>
        </p:spPr>
        <p:txBody>
          <a:bodyPr vert="horz" lIns="91440" tIns="36576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308EE727-FB1E-49DB-B60D-577CE268E0BE}"/>
              </a:ext>
            </a:extLst>
          </p:cNvPr>
          <p:cNvSpPr>
            <a:spLocks noGrp="1"/>
          </p:cNvSpPr>
          <p:nvPr>
            <p:ph type="ftr" sz="quarter" idx="3"/>
          </p:nvPr>
        </p:nvSpPr>
        <p:spPr>
          <a:xfrm>
            <a:off x="505414" y="7670476"/>
            <a:ext cx="9278666" cy="326512"/>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a:p>
        </p:txBody>
      </p:sp>
    </p:spTree>
    <p:extLst>
      <p:ext uri="{BB962C8B-B14F-4D97-AF65-F5344CB8AC3E}">
        <p14:creationId xmlns:p14="http://schemas.microsoft.com/office/powerpoint/2010/main" val="2930300140"/>
      </p:ext>
    </p:extLst>
  </p:cSld>
  <p:clrMap bg1="lt1" tx1="dk1" bg2="lt2" tx2="dk2" accent1="accent1" accent2="accent2" accent3="accent3" accent4="accent4" accent5="accent5" accent6="accent6" hlink="hlink" folHlink="folHlink"/>
  <p:sldLayoutIdLst>
    <p:sldLayoutId id="2147483745" r:id="rId1"/>
    <p:sldLayoutId id="2147483692" r:id="rId2"/>
    <p:sldLayoutId id="2147483691" r:id="rId3"/>
    <p:sldLayoutId id="2147483767" r:id="rId4"/>
    <p:sldLayoutId id="2147483780" r:id="rId5"/>
    <p:sldLayoutId id="2147483703" r:id="rId6"/>
    <p:sldLayoutId id="2147483782" r:id="rId7"/>
    <p:sldLayoutId id="2147483749" r:id="rId8"/>
    <p:sldLayoutId id="2147483750" r:id="rId9"/>
    <p:sldLayoutId id="2147483768" r:id="rId10"/>
    <p:sldLayoutId id="2147483783" r:id="rId11"/>
    <p:sldLayoutId id="2147483784" r:id="rId12"/>
    <p:sldLayoutId id="2147483793" r:id="rId13"/>
    <p:sldLayoutId id="2147485884" r:id="rId14"/>
    <p:sldLayoutId id="2147485890" r:id="rId15"/>
    <p:sldLayoutId id="214748589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4000" b="1" i="0" u="none" kern="1200">
          <a:solidFill>
            <a:schemeClr val="tx1"/>
          </a:solidFill>
          <a:latin typeface="Arial Narrow" panose="020B0606020202030204" pitchFamily="34" charset="0"/>
          <a:ea typeface="+mj-ea"/>
          <a:cs typeface="+mj-cs"/>
        </a:defRPr>
      </a:lvl1pPr>
    </p:titleStyle>
    <p:body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dirty="0" smtClean="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dirty="0" smtClean="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dirty="0" smtClean="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dirty="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doctorondemand.com/microsite/bcbsmn/" TargetMode="External"/><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2.svg"/><Relationship Id="rId5" Type="http://schemas.openxmlformats.org/officeDocument/2006/relationships/image" Target="../media/image48.png"/><Relationship Id="rId4" Type="http://schemas.openxmlformats.org/officeDocument/2006/relationships/hyperlink" Target="http://www.silversneaker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7.svg"/><Relationship Id="rId17" Type="http://schemas.openxmlformats.org/officeDocument/2006/relationships/image" Target="../media/image57.png"/><Relationship Id="rId2" Type="http://schemas.openxmlformats.org/officeDocument/2006/relationships/notesSlide" Target="../notesSlides/notesSlide9.xml"/><Relationship Id="rId16"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29.svg"/><Relationship Id="rId11" Type="http://schemas.openxmlformats.org/officeDocument/2006/relationships/image" Target="../media/image36.png"/><Relationship Id="rId5" Type="http://schemas.openxmlformats.org/officeDocument/2006/relationships/image" Target="../media/image28.png"/><Relationship Id="rId15" Type="http://schemas.openxmlformats.org/officeDocument/2006/relationships/image" Target="../media/image43.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hyperlink" Target="https://www.kff.org/medicare/issue-brief/explaining-the-prescription-drug-provisions-in-the-inflation-reduction-act/#:~:text=The%20Inflation%20Reduction%20Act%20amends%20the%20design%20of%20the%20Part,at%20approximately%20%243%2C250%20that%20year." TargetMode="External"/><Relationship Id="rId4" Type="http://schemas.openxmlformats.org/officeDocument/2006/relationships/tags" Target="../tags/tag6.xml"/><Relationship Id="rId9"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svg"/><Relationship Id="rId20"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sv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CC5FB-7AC3-22CE-A2CA-D504B4C5F8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560" r="4862" b="32604"/>
          <a:stretch/>
        </p:blipFill>
        <p:spPr>
          <a:xfrm>
            <a:off x="0" y="0"/>
            <a:ext cx="10627784" cy="4232689"/>
          </a:xfrm>
          <a:prstGeom prst="rect">
            <a:avLst/>
          </a:prstGeom>
        </p:spPr>
      </p:pic>
      <p:sp>
        <p:nvSpPr>
          <p:cNvPr id="6" name="Rectangle 5">
            <a:extLst>
              <a:ext uri="{FF2B5EF4-FFF2-40B4-BE49-F238E27FC236}">
                <a16:creationId xmlns:a16="http://schemas.microsoft.com/office/drawing/2014/main" id="{6845F45D-4BD0-4BF7-8EA4-4D147644105D}"/>
              </a:ext>
            </a:extLst>
          </p:cNvPr>
          <p:cNvSpPr/>
          <p:nvPr/>
        </p:nvSpPr>
        <p:spPr>
          <a:xfrm>
            <a:off x="0" y="4359593"/>
            <a:ext cx="10703984" cy="3870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B3F46B0-A6F7-8348-A9C1-000DDB6C7CB4}"/>
              </a:ext>
            </a:extLst>
          </p:cNvPr>
          <p:cNvSpPr>
            <a:spLocks noGrp="1"/>
          </p:cNvSpPr>
          <p:nvPr>
            <p:ph type="sldNum" sz="quarter" idx="4294967295"/>
          </p:nvPr>
        </p:nvSpPr>
        <p:spPr>
          <a:xfrm>
            <a:off x="14060488" y="7627938"/>
            <a:ext cx="569912" cy="438150"/>
          </a:xfrm>
        </p:spPr>
        <p:txBody>
          <a:bodyPr/>
          <a:lstStyle/>
          <a:p>
            <a:fld id="{9A980B10-2A40-48A3-B68E-FF4291541DB6}" type="slidenum">
              <a:rPr lang="en-CA" smtClean="0"/>
              <a:t>1</a:t>
            </a:fld>
            <a:endParaRPr lang="en-CA"/>
          </a:p>
        </p:txBody>
      </p:sp>
      <p:sp>
        <p:nvSpPr>
          <p:cNvPr id="9" name="Title 1">
            <a:extLst>
              <a:ext uri="{FF2B5EF4-FFF2-40B4-BE49-F238E27FC236}">
                <a16:creationId xmlns:a16="http://schemas.microsoft.com/office/drawing/2014/main" id="{65B6E694-5FEB-45DB-9E51-CB0A0762016B}"/>
              </a:ext>
            </a:extLst>
          </p:cNvPr>
          <p:cNvSpPr txBox="1">
            <a:spLocks/>
          </p:cNvSpPr>
          <p:nvPr/>
        </p:nvSpPr>
        <p:spPr>
          <a:xfrm>
            <a:off x="633861" y="3435372"/>
            <a:ext cx="10260562" cy="2946687"/>
          </a:xfrm>
          <a:prstGeom prst="rect">
            <a:avLst/>
          </a:prstGeom>
        </p:spPr>
        <p:txBody>
          <a:bodyPr lIns="0" tIns="45712" rIns="91424" bIns="45712" anchor="b"/>
          <a:lstStyle>
            <a:lvl1pPr algn="l" defTabSz="728981" rtl="0" eaLnBrk="0" fontAlgn="base" hangingPunct="0">
              <a:lnSpc>
                <a:spcPct val="100000"/>
              </a:lnSpc>
              <a:spcBef>
                <a:spcPct val="0"/>
              </a:spcBef>
              <a:spcAft>
                <a:spcPct val="0"/>
              </a:spcAft>
              <a:defRPr sz="3840" b="1" i="0" kern="1200" cap="all" spc="112" baseline="0">
                <a:solidFill>
                  <a:srgbClr val="F9F9FF"/>
                </a:solidFill>
                <a:latin typeface="Arial"/>
                <a:ea typeface="MS PGothic" panose="020B0600070205080204" pitchFamily="34" charset="-128"/>
                <a:cs typeface="Arial"/>
              </a:defRPr>
            </a:lvl1pPr>
            <a:lvl2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2pPr>
            <a:lvl3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3pPr>
            <a:lvl4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4pPr>
            <a:lvl5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5pPr>
            <a:lvl6pPr marL="731389" algn="l" defTabSz="731389" rtl="0" fontAlgn="base">
              <a:spcBef>
                <a:spcPct val="0"/>
              </a:spcBef>
              <a:spcAft>
                <a:spcPct val="0"/>
              </a:spcAft>
              <a:defRPr sz="5760" b="1">
                <a:solidFill>
                  <a:schemeClr val="tx1"/>
                </a:solidFill>
                <a:latin typeface="Arial Narrow" pitchFamily="34" charset="0"/>
              </a:defRPr>
            </a:lvl6pPr>
            <a:lvl7pPr marL="1462779" algn="l" defTabSz="731389" rtl="0" fontAlgn="base">
              <a:spcBef>
                <a:spcPct val="0"/>
              </a:spcBef>
              <a:spcAft>
                <a:spcPct val="0"/>
              </a:spcAft>
              <a:defRPr sz="5760" b="1">
                <a:solidFill>
                  <a:schemeClr val="tx1"/>
                </a:solidFill>
                <a:latin typeface="Arial Narrow" pitchFamily="34" charset="0"/>
              </a:defRPr>
            </a:lvl7pPr>
            <a:lvl8pPr marL="2194166" algn="l" defTabSz="731389" rtl="0" fontAlgn="base">
              <a:spcBef>
                <a:spcPct val="0"/>
              </a:spcBef>
              <a:spcAft>
                <a:spcPct val="0"/>
              </a:spcAft>
              <a:defRPr sz="5760" b="1">
                <a:solidFill>
                  <a:schemeClr val="tx1"/>
                </a:solidFill>
                <a:latin typeface="Arial Narrow" pitchFamily="34" charset="0"/>
              </a:defRPr>
            </a:lvl8pPr>
            <a:lvl9pPr marL="2925558" algn="l" defTabSz="731389" rtl="0" fontAlgn="base">
              <a:spcBef>
                <a:spcPct val="0"/>
              </a:spcBef>
              <a:spcAft>
                <a:spcPct val="0"/>
              </a:spcAft>
              <a:defRPr sz="5760" b="1">
                <a:solidFill>
                  <a:schemeClr val="tx1"/>
                </a:solidFill>
                <a:latin typeface="Arial Narrow" pitchFamily="34" charset="0"/>
              </a:defRPr>
            </a:lvl9pPr>
          </a:lstStyle>
          <a:p>
            <a:pPr defTabSz="1097236" eaLnBrk="1" fontAlgn="auto" hangingPunct="1">
              <a:lnSpc>
                <a:spcPts val="4560"/>
              </a:lnSpc>
              <a:spcBef>
                <a:spcPts val="0"/>
              </a:spcBef>
              <a:spcAft>
                <a:spcPts val="1200"/>
              </a:spcAft>
              <a:defRPr/>
            </a:pPr>
            <a:r>
              <a:rPr lang="en-US" sz="4000" spc="0" dirty="0">
                <a:solidFill>
                  <a:schemeClr val="accent2">
                    <a:lumMod val="50000"/>
                  </a:schemeClr>
                </a:solidFill>
                <a:latin typeface="Arial Narrow" panose="020B0606020202030204" pitchFamily="34" charset="0"/>
                <a:cs typeface="Arial" panose="020B0604020202020204" pitchFamily="34" charset="0"/>
              </a:rPr>
              <a:t>WELCOME retirees! </a:t>
            </a:r>
            <a:br>
              <a:rPr lang="en-US" sz="4000" spc="0" dirty="0">
                <a:solidFill>
                  <a:schemeClr val="accent2">
                    <a:lumMod val="50000"/>
                  </a:schemeClr>
                </a:solidFill>
                <a:latin typeface="Arial Narrow" panose="020B0606020202030204" pitchFamily="34" charset="0"/>
                <a:cs typeface="Arial" panose="020B0604020202020204" pitchFamily="34" charset="0"/>
              </a:rPr>
            </a:br>
            <a:r>
              <a:rPr lang="en-US" sz="4000" spc="0" dirty="0">
                <a:solidFill>
                  <a:schemeClr val="accent2">
                    <a:lumMod val="50000"/>
                  </a:schemeClr>
                </a:solidFill>
                <a:latin typeface="Arial Narrow" panose="020B0606020202030204" pitchFamily="34" charset="0"/>
                <a:cs typeface="Arial" panose="020B0604020202020204" pitchFamily="34" charset="0"/>
              </a:rPr>
              <a:t>Public employees insurance program</a:t>
            </a:r>
            <a:br>
              <a:rPr lang="en-US" sz="4000" spc="0" dirty="0">
                <a:solidFill>
                  <a:schemeClr val="accent2">
                    <a:lumMod val="50000"/>
                  </a:schemeClr>
                </a:solidFill>
                <a:latin typeface="Arial Narrow" panose="020B0606020202030204" pitchFamily="34" charset="0"/>
                <a:cs typeface="Arial" panose="020B0604020202020204" pitchFamily="34" charset="0"/>
              </a:rPr>
            </a:br>
            <a:r>
              <a:rPr lang="en-US" sz="4000" spc="0" dirty="0">
                <a:solidFill>
                  <a:schemeClr val="accent2">
                    <a:lumMod val="50000"/>
                  </a:schemeClr>
                </a:solidFill>
                <a:latin typeface="Arial Narrow" panose="020B0606020202030204" pitchFamily="34" charset="0"/>
                <a:cs typeface="Arial" panose="020B0604020202020204" pitchFamily="34" charset="0"/>
              </a:rPr>
              <a:t>2026 Group Medicare Plans</a:t>
            </a:r>
            <a:endParaRPr lang="en-US" sz="4000" spc="0" dirty="0">
              <a:solidFill>
                <a:srgbClr val="FF2F92"/>
              </a:solidFill>
              <a:latin typeface="Arial Narrow" panose="020B060602020203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6132771F-EB18-4B89-BC7F-62B704741ACB}"/>
              </a:ext>
            </a:extLst>
          </p:cNvPr>
          <p:cNvSpPr txBox="1">
            <a:spLocks/>
          </p:cNvSpPr>
          <p:nvPr/>
        </p:nvSpPr>
        <p:spPr bwMode="auto">
          <a:xfrm>
            <a:off x="489003" y="6389335"/>
            <a:ext cx="9649778" cy="610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defTabSz="1097236">
              <a:lnSpc>
                <a:spcPts val="2400"/>
              </a:lnSpc>
              <a:spcBef>
                <a:spcPts val="0"/>
              </a:spcBef>
              <a:buNone/>
              <a:defRPr/>
            </a:pPr>
            <a:r>
              <a:rPr lang="en-US" sz="1800" dirty="0">
                <a:solidFill>
                  <a:schemeClr val="tx2"/>
                </a:solidFill>
                <a:latin typeface="Arial" panose="020B0604020202020204" pitchFamily="34" charset="0"/>
                <a:ea typeface="MS PGothic" panose="020B0600070205080204" pitchFamily="34" charset="-128"/>
                <a:cs typeface="Arial" panose="020B0604020202020204" pitchFamily="34" charset="0"/>
              </a:rPr>
              <a:t>Lori Hart, Group Medicare Account Executive </a:t>
            </a:r>
            <a:endParaRPr lang="en-US" sz="1800" dirty="0">
              <a:solidFill>
                <a:srgbClr val="FF2F92"/>
              </a:solidFill>
              <a:latin typeface="Arial" panose="020B0604020202020204" pitchFamily="34" charset="0"/>
              <a:ea typeface="MS PGothic" panose="020B0600070205080204" pitchFamily="34" charset="-128"/>
              <a:cs typeface="Arial" panose="020B0604020202020204" pitchFamily="34" charset="0"/>
            </a:endParaRPr>
          </a:p>
          <a:p>
            <a:pPr marL="0" indent="0" defTabSz="1097236">
              <a:lnSpc>
                <a:spcPts val="2400"/>
              </a:lnSpc>
              <a:spcBef>
                <a:spcPts val="0"/>
              </a:spcBef>
              <a:buNone/>
              <a:defRPr/>
            </a:pPr>
            <a:r>
              <a:rPr lang="en-US" sz="1800" dirty="0">
                <a:solidFill>
                  <a:schemeClr val="tx2"/>
                </a:solidFill>
                <a:latin typeface="Arial" panose="020B0604020202020204" pitchFamily="34" charset="0"/>
                <a:ea typeface="MS PGothic" panose="020B0600070205080204" pitchFamily="34" charset="-128"/>
                <a:cs typeface="Arial" panose="020B0604020202020204" pitchFamily="34" charset="0"/>
              </a:rPr>
              <a:t>Friday, October 31, 2025</a:t>
            </a:r>
            <a:endParaRPr lang="en-US" sz="1800" dirty="0">
              <a:solidFill>
                <a:srgbClr val="FF2F92"/>
              </a:solidFill>
              <a:latin typeface="Arial" panose="020B0604020202020204" pitchFamily="34" charset="0"/>
              <a:ea typeface="MS PGothic" panose="020B0600070205080204" pitchFamily="34" charset="-128"/>
              <a:cs typeface="Arial" panose="020B0604020202020204" pitchFamily="34" charset="0"/>
            </a:endParaRPr>
          </a:p>
        </p:txBody>
      </p:sp>
      <p:sp>
        <p:nvSpPr>
          <p:cNvPr id="13" name="Footer Placeholder 4">
            <a:extLst>
              <a:ext uri="{FF2B5EF4-FFF2-40B4-BE49-F238E27FC236}">
                <a16:creationId xmlns:a16="http://schemas.microsoft.com/office/drawing/2014/main" id="{90F2DB14-DBA4-4E2B-BBFB-2A2F461A94E2}"/>
              </a:ext>
            </a:extLst>
          </p:cNvPr>
          <p:cNvSpPr txBox="1">
            <a:spLocks/>
          </p:cNvSpPr>
          <p:nvPr/>
        </p:nvSpPr>
        <p:spPr>
          <a:xfrm>
            <a:off x="489003" y="7162759"/>
            <a:ext cx="9776661" cy="610996"/>
          </a:xfrm>
          <a:prstGeom prst="rect">
            <a:avLst/>
          </a:prstGeom>
        </p:spPr>
        <p:txBody>
          <a:bodyPr lIns="91440" tIns="45720" rIns="91440" bIns="45720" anchor="t"/>
          <a:lst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a:lstStyle>
          <a:p>
            <a:pPr defTabSz="728952" fontAlgn="base">
              <a:spcBef>
                <a:spcPct val="0"/>
              </a:spcBef>
              <a:spcAft>
                <a:spcPct val="0"/>
              </a:spcAft>
              <a:defRPr/>
            </a:pPr>
            <a:r>
              <a:rPr lang="en-US" sz="1200">
                <a:solidFill>
                  <a:schemeClr val="accent2">
                    <a:lumMod val="50000"/>
                  </a:schemeClr>
                </a:solidFill>
                <a:ea typeface="MS PGothic"/>
              </a:rPr>
              <a:t>Blue Cross</a:t>
            </a:r>
            <a:r>
              <a:rPr lang="en-US" sz="1200" baseline="30000">
                <a:solidFill>
                  <a:schemeClr val="accent2">
                    <a:lumMod val="50000"/>
                  </a:schemeClr>
                </a:solidFill>
                <a:ea typeface="MS PGothic"/>
              </a:rPr>
              <a:t>® </a:t>
            </a:r>
            <a:r>
              <a:rPr lang="en-US" sz="1200">
                <a:solidFill>
                  <a:schemeClr val="accent2">
                    <a:lumMod val="50000"/>
                  </a:schemeClr>
                </a:solidFill>
                <a:ea typeface="MS PGothic"/>
              </a:rPr>
              <a:t>and Blue Shield</a:t>
            </a:r>
            <a:r>
              <a:rPr lang="en-US" sz="1200" baseline="30000">
                <a:solidFill>
                  <a:schemeClr val="accent2">
                    <a:lumMod val="50000"/>
                  </a:schemeClr>
                </a:solidFill>
                <a:ea typeface="MS PGothic"/>
              </a:rPr>
              <a:t>®</a:t>
            </a:r>
            <a:r>
              <a:rPr lang="en-US" sz="1200">
                <a:solidFill>
                  <a:schemeClr val="accent2">
                    <a:lumMod val="50000"/>
                  </a:schemeClr>
                </a:solidFill>
                <a:ea typeface="MS PGothic"/>
              </a:rPr>
              <a:t> of Minnesota and Blue Plus</a:t>
            </a:r>
            <a:r>
              <a:rPr lang="en-US" sz="1200" baseline="30000">
                <a:solidFill>
                  <a:schemeClr val="accent2">
                    <a:lumMod val="50000"/>
                  </a:schemeClr>
                </a:solidFill>
                <a:ea typeface="MS PGothic"/>
              </a:rPr>
              <a:t>®</a:t>
            </a:r>
            <a:r>
              <a:rPr lang="en-US" sz="1200">
                <a:solidFill>
                  <a:schemeClr val="accent2">
                    <a:lumMod val="50000"/>
                  </a:schemeClr>
                </a:solidFill>
                <a:ea typeface="MS PGothic"/>
              </a:rPr>
              <a:t> are nonprofit </a:t>
            </a:r>
            <a:r>
              <a:rPr lang="en-US" sz="1200">
                <a:solidFill>
                  <a:schemeClr val="tx2"/>
                </a:solidFill>
                <a:ea typeface="MS PGothic"/>
              </a:rPr>
              <a:t>independent licensees of the Blue Cross and Blue Shield Association. </a:t>
            </a:r>
            <a:r>
              <a:rPr lang="en-US" sz="1200">
                <a:solidFill>
                  <a:schemeClr val="tx2"/>
                </a:solidFill>
                <a:effectLst/>
                <a:ea typeface="Calibri"/>
              </a:rPr>
              <a:t>We do not offer every plan available in your area. Any information we provide is limited to those plans we do offer in your area.</a:t>
            </a:r>
            <a:endParaRPr lang="en-US">
              <a:solidFill>
                <a:schemeClr val="tx2"/>
              </a:solidFill>
              <a:ea typeface="Calibri"/>
            </a:endParaRPr>
          </a:p>
          <a:p>
            <a:pPr defTabSz="728952" fontAlgn="base">
              <a:spcBef>
                <a:spcPct val="0"/>
              </a:spcBef>
              <a:spcAft>
                <a:spcPct val="0"/>
              </a:spcAft>
              <a:defRPr/>
            </a:pPr>
            <a:r>
              <a:rPr lang="en-US" sz="1200">
                <a:solidFill>
                  <a:schemeClr val="tx2"/>
                </a:solidFill>
                <a:effectLst/>
                <a:ea typeface="Calibri"/>
              </a:rPr>
              <a:t>Please </a:t>
            </a:r>
            <a:r>
              <a:rPr lang="en-US" sz="1200">
                <a:solidFill>
                  <a:schemeClr val="tx2"/>
                </a:solidFill>
                <a:ea typeface="Calibri"/>
              </a:rPr>
              <a:t>visit medicare</a:t>
            </a:r>
            <a:r>
              <a:rPr lang="en-US" sz="1200">
                <a:solidFill>
                  <a:schemeClr val="tx2"/>
                </a:solidFill>
                <a:effectLst/>
                <a:ea typeface="Calibri"/>
              </a:rPr>
              <a:t>.gov or </a:t>
            </a:r>
            <a:r>
              <a:rPr lang="en-US" sz="1200">
                <a:solidFill>
                  <a:schemeClr val="tx2"/>
                </a:solidFill>
                <a:ea typeface="Calibri"/>
              </a:rPr>
              <a:t>call 1-800-MEDICARE</a:t>
            </a:r>
            <a:r>
              <a:rPr lang="en-US" sz="1200">
                <a:solidFill>
                  <a:schemeClr val="tx2"/>
                </a:solidFill>
                <a:effectLst/>
                <a:ea typeface="Calibri"/>
              </a:rPr>
              <a:t> to get information on all your options.</a:t>
            </a:r>
            <a:endParaRPr lang="en-US" sz="1200">
              <a:solidFill>
                <a:schemeClr val="tx2"/>
              </a:solidFill>
              <a:latin typeface="Arial"/>
              <a:ea typeface="Calibri"/>
              <a:cs typeface="Arial" panose="020B0604020202020204" pitchFamily="34" charset="0"/>
            </a:endParaRPr>
          </a:p>
        </p:txBody>
      </p:sp>
      <p:sp>
        <p:nvSpPr>
          <p:cNvPr id="14" name="Text Placeholder 2">
            <a:extLst>
              <a:ext uri="{FF2B5EF4-FFF2-40B4-BE49-F238E27FC236}">
                <a16:creationId xmlns:a16="http://schemas.microsoft.com/office/drawing/2014/main" id="{C8076DBA-D761-4D88-B2C0-6929CE419A89}"/>
              </a:ext>
            </a:extLst>
          </p:cNvPr>
          <p:cNvSpPr txBox="1">
            <a:spLocks noChangeArrowheads="1"/>
          </p:cNvSpPr>
          <p:nvPr/>
        </p:nvSpPr>
        <p:spPr bwMode="white">
          <a:xfrm>
            <a:off x="7757806" y="7784876"/>
            <a:ext cx="2507858" cy="446465"/>
          </a:xfrm>
          <a:prstGeom prst="rect">
            <a:avLst/>
          </a:prstGeom>
        </p:spPr>
        <p:txBody>
          <a:bodyPr vert="horz" lIns="0" tIns="0" rIns="0" bIns="0" anchor="t"/>
          <a:lstStyle>
            <a:lvl1pPr marL="0" indent="0" algn="r" defTabSz="728981" rtl="0" eaLnBrk="0" fontAlgn="base" hangingPunct="0">
              <a:lnSpc>
                <a:spcPct val="100000"/>
              </a:lnSpc>
              <a:spcBef>
                <a:spcPct val="0"/>
              </a:spcBef>
              <a:spcAft>
                <a:spcPct val="0"/>
              </a:spcAft>
              <a:buClrTx/>
              <a:buFont typeface="Arial" panose="020B0604020202020204" pitchFamily="34" charset="0"/>
              <a:buNone/>
              <a:defRPr sz="1800" b="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36600" indent="-274320" algn="l" defTabSz="728981" rtl="0" eaLnBrk="0" fontAlgn="base" hangingPunct="0">
              <a:lnSpc>
                <a:spcPct val="120000"/>
              </a:lnSpc>
              <a:spcBef>
                <a:spcPct val="0"/>
              </a:spcBef>
              <a:spcAft>
                <a:spcPct val="0"/>
              </a:spcAft>
              <a:buClrTx/>
              <a:buFont typeface="Arial" panose="020B0604020202020204" pitchFamily="34" charset="0"/>
              <a:buChar char="•"/>
              <a:defRPr sz="2880" kern="1200">
                <a:solidFill>
                  <a:srgbClr val="003359"/>
                </a:solidFill>
                <a:latin typeface="Arial" pitchFamily="34" charset="0"/>
                <a:ea typeface="Arial Narrow" pitchFamily="34" charset="0"/>
                <a:cs typeface="Arial Narrow"/>
              </a:defRPr>
            </a:lvl2pPr>
            <a:lvl3pPr marL="1275080" indent="-274320" algn="l" defTabSz="728981" rtl="0" eaLnBrk="0" fontAlgn="base" hangingPunct="0">
              <a:lnSpc>
                <a:spcPct val="120000"/>
              </a:lnSpc>
              <a:spcBef>
                <a:spcPct val="0"/>
              </a:spcBef>
              <a:spcAft>
                <a:spcPct val="0"/>
              </a:spcAft>
              <a:buClrTx/>
              <a:buFont typeface="Arial" panose="020B0604020202020204" pitchFamily="34" charset="0"/>
              <a:buChar char="•"/>
              <a:defRPr sz="2560" kern="1200">
                <a:solidFill>
                  <a:srgbClr val="003359"/>
                </a:solidFill>
                <a:latin typeface="Arial" pitchFamily="34" charset="0"/>
                <a:ea typeface="Arial Narrow" pitchFamily="34" charset="0"/>
                <a:cs typeface="Arial Narrow"/>
              </a:defRPr>
            </a:lvl3pPr>
            <a:lvl4pPr marL="1737360" indent="-274320" algn="l" defTabSz="728981" rtl="0" eaLnBrk="0" fontAlgn="base" hangingPunct="0">
              <a:lnSpc>
                <a:spcPct val="120000"/>
              </a:lnSpc>
              <a:spcBef>
                <a:spcPct val="0"/>
              </a:spcBef>
              <a:spcAft>
                <a:spcPct val="0"/>
              </a:spcAft>
              <a:buClrTx/>
              <a:buFont typeface="Arial" panose="020B0604020202020204" pitchFamily="34" charset="0"/>
              <a:buChar char="•"/>
              <a:defRPr sz="2240" kern="1200">
                <a:solidFill>
                  <a:srgbClr val="003359"/>
                </a:solidFill>
                <a:latin typeface="Arial" pitchFamily="34" charset="0"/>
                <a:ea typeface="Arial Narrow" pitchFamily="34" charset="0"/>
                <a:cs typeface="Arial Narrow"/>
              </a:defRPr>
            </a:lvl4pPr>
            <a:lvl5pPr marL="2199640" indent="-274320" algn="l" defTabSz="728981" rtl="0" eaLnBrk="0" fontAlgn="base" hangingPunct="0">
              <a:lnSpc>
                <a:spcPct val="120000"/>
              </a:lnSpc>
              <a:spcBef>
                <a:spcPct val="0"/>
              </a:spcBef>
              <a:spcAft>
                <a:spcPct val="0"/>
              </a:spcAft>
              <a:buClrTx/>
              <a:buFont typeface="Arial" panose="020B0604020202020204" pitchFamily="34" charset="0"/>
              <a:buChar char="•"/>
              <a:defRPr sz="2240" kern="1200">
                <a:solidFill>
                  <a:srgbClr val="003359"/>
                </a:solidFill>
                <a:latin typeface="Arial" pitchFamily="34" charset="0"/>
                <a:ea typeface="Arial Narrow" pitchFamily="34" charset="0"/>
                <a:cs typeface="Arial Narrow"/>
              </a:defRPr>
            </a:lvl5pPr>
            <a:lvl6pPr marL="4022643" indent="-365696" algn="l" defTabSz="731389" rtl="0" eaLnBrk="1" latinLnBrk="0" hangingPunct="1">
              <a:spcBef>
                <a:spcPct val="20000"/>
              </a:spcBef>
              <a:buFont typeface="Arial"/>
              <a:buChar char="•"/>
              <a:defRPr sz="3200" kern="1200">
                <a:solidFill>
                  <a:schemeClr val="tx1"/>
                </a:solidFill>
                <a:latin typeface="+mn-lt"/>
                <a:ea typeface="+mn-ea"/>
                <a:cs typeface="+mn-cs"/>
              </a:defRPr>
            </a:lvl6pPr>
            <a:lvl7pPr marL="4754034" indent="-365696" algn="l" defTabSz="731389" rtl="0" eaLnBrk="1" latinLnBrk="0" hangingPunct="1">
              <a:spcBef>
                <a:spcPct val="20000"/>
              </a:spcBef>
              <a:buFont typeface="Arial"/>
              <a:buChar char="•"/>
              <a:defRPr sz="3200" kern="1200">
                <a:solidFill>
                  <a:schemeClr val="tx1"/>
                </a:solidFill>
                <a:latin typeface="+mn-lt"/>
                <a:ea typeface="+mn-ea"/>
                <a:cs typeface="+mn-cs"/>
              </a:defRPr>
            </a:lvl7pPr>
            <a:lvl8pPr marL="5485422" indent="-365696" algn="l" defTabSz="731389" rtl="0" eaLnBrk="1" latinLnBrk="0" hangingPunct="1">
              <a:spcBef>
                <a:spcPct val="20000"/>
              </a:spcBef>
              <a:buFont typeface="Arial"/>
              <a:buChar char="•"/>
              <a:defRPr sz="3200" kern="1200">
                <a:solidFill>
                  <a:schemeClr val="tx1"/>
                </a:solidFill>
                <a:latin typeface="+mn-lt"/>
                <a:ea typeface="+mn-ea"/>
                <a:cs typeface="+mn-cs"/>
              </a:defRPr>
            </a:lvl8pPr>
            <a:lvl9pPr marL="6216811" indent="-365696" algn="l" defTabSz="731389" rtl="0" eaLnBrk="1" latinLnBrk="0" hangingPunct="1">
              <a:spcBef>
                <a:spcPct val="20000"/>
              </a:spcBef>
              <a:buFont typeface="Arial"/>
              <a:buChar char="•"/>
              <a:defRPr sz="3200" kern="1200">
                <a:solidFill>
                  <a:schemeClr val="tx1"/>
                </a:solidFill>
                <a:latin typeface="+mn-lt"/>
                <a:ea typeface="+mn-ea"/>
                <a:cs typeface="+mn-cs"/>
              </a:defRPr>
            </a:lvl9pPr>
          </a:lstStyle>
          <a:p>
            <a:pPr>
              <a:spcBef>
                <a:spcPts val="0"/>
              </a:spcBef>
              <a:spcAft>
                <a:spcPts val="0"/>
              </a:spcAft>
            </a:pPr>
            <a:endParaRPr lang="en-US" sz="1400">
              <a:solidFill>
                <a:srgbClr val="FF0000"/>
              </a:solidFill>
              <a:effectLst/>
              <a:latin typeface="+mn-lt"/>
              <a:ea typeface="Calibri" panose="020F0502020204030204" pitchFamily="34" charset="0"/>
            </a:endParaRPr>
          </a:p>
        </p:txBody>
      </p:sp>
    </p:spTree>
    <p:extLst>
      <p:ext uri="{BB962C8B-B14F-4D97-AF65-F5344CB8AC3E}">
        <p14:creationId xmlns:p14="http://schemas.microsoft.com/office/powerpoint/2010/main" val="29805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4D62-3AD4-0EF8-FDDD-87EA4232560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F72D9D-16EF-2FEF-07B7-5636A7D2C165}"/>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B67E9157-589C-D66F-7048-19B113D209F5}"/>
              </a:ext>
            </a:extLst>
          </p:cNvPr>
          <p:cNvSpPr>
            <a:spLocks noGrp="1"/>
          </p:cNvSpPr>
          <p:nvPr>
            <p:ph type="body" sz="quarter" idx="14"/>
          </p:nvPr>
        </p:nvSpPr>
        <p:spPr/>
        <p:txBody>
          <a:bodyPr/>
          <a:lstStyle/>
          <a:p>
            <a:r>
              <a:rPr lang="en-US"/>
              <a:t>IF YOUR DRUG IS NOT ON THE FORMULARY</a:t>
            </a:r>
          </a:p>
        </p:txBody>
      </p:sp>
      <p:sp>
        <p:nvSpPr>
          <p:cNvPr id="17" name="Rectangle 16">
            <a:extLst>
              <a:ext uri="{FF2B5EF4-FFF2-40B4-BE49-F238E27FC236}">
                <a16:creationId xmlns:a16="http://schemas.microsoft.com/office/drawing/2014/main" id="{90409666-8686-CC5A-8FC2-D44712B1303C}"/>
              </a:ext>
            </a:extLst>
          </p:cNvPr>
          <p:cNvSpPr/>
          <p:nvPr/>
        </p:nvSpPr>
        <p:spPr>
          <a:xfrm>
            <a:off x="609600" y="2408605"/>
            <a:ext cx="4283742" cy="2476216"/>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18" name="TextBox 17">
            <a:extLst>
              <a:ext uri="{FF2B5EF4-FFF2-40B4-BE49-F238E27FC236}">
                <a16:creationId xmlns:a16="http://schemas.microsoft.com/office/drawing/2014/main" id="{A80BAD61-3743-F352-184D-390ADC056C94}"/>
              </a:ext>
            </a:extLst>
          </p:cNvPr>
          <p:cNvSpPr txBox="1"/>
          <p:nvPr/>
        </p:nvSpPr>
        <p:spPr>
          <a:xfrm>
            <a:off x="964295" y="2612262"/>
            <a:ext cx="3678217" cy="1408078"/>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TALK </a:t>
            </a:r>
            <a:r>
              <a:rPr lang="en-US" sz="2400">
                <a:latin typeface="Arial Narrow"/>
                <a:cs typeface="Arial Narrow" panose="020B0604020202020204" pitchFamily="34" charset="0"/>
              </a:rPr>
              <a:t>WITH </a:t>
            </a:r>
            <a:r>
              <a:rPr lang="en-US" sz="2400">
                <a:solidFill>
                  <a:srgbClr val="0094D7"/>
                </a:solidFill>
                <a:latin typeface="Arial Narrow"/>
                <a:cs typeface="Arial Narrow" panose="020B0604020202020204" pitchFamily="34" charset="0"/>
              </a:rPr>
              <a:t>YOUR DOCTOR</a:t>
            </a:r>
          </a:p>
          <a:p>
            <a:pPr marL="0" lvl="1" defTabSz="1097280">
              <a:spcBef>
                <a:spcPts val="900"/>
              </a:spcBef>
              <a:buClr>
                <a:srgbClr val="003359"/>
              </a:buClr>
              <a:buSzPct val="70000"/>
              <a:defRPr/>
            </a:pPr>
            <a:r>
              <a:rPr lang="en-US" sz="1800">
                <a:solidFill>
                  <a:schemeClr val="tx2"/>
                </a:solidFill>
              </a:rPr>
              <a:t>Your doctor </a:t>
            </a:r>
            <a:r>
              <a:rPr lang="en-US" sz="1800">
                <a:solidFill>
                  <a:srgbClr val="003359"/>
                </a:solidFill>
              </a:rPr>
              <a:t>can review the formulary and prescribe a similar drug for your condition. </a:t>
            </a:r>
          </a:p>
        </p:txBody>
      </p:sp>
      <p:sp>
        <p:nvSpPr>
          <p:cNvPr id="19" name="Rectangle 18">
            <a:extLst>
              <a:ext uri="{FF2B5EF4-FFF2-40B4-BE49-F238E27FC236}">
                <a16:creationId xmlns:a16="http://schemas.microsoft.com/office/drawing/2014/main" id="{DB34E774-ED5B-7327-4C54-4F55D60F1DB5}"/>
              </a:ext>
            </a:extLst>
          </p:cNvPr>
          <p:cNvSpPr/>
          <p:nvPr/>
        </p:nvSpPr>
        <p:spPr>
          <a:xfrm>
            <a:off x="5145932" y="2408605"/>
            <a:ext cx="4283742" cy="2476216"/>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20" name="TextBox 19">
            <a:extLst>
              <a:ext uri="{FF2B5EF4-FFF2-40B4-BE49-F238E27FC236}">
                <a16:creationId xmlns:a16="http://schemas.microsoft.com/office/drawing/2014/main" id="{C5EB660F-DB21-B5B8-24EA-09B2A6688825}"/>
              </a:ext>
            </a:extLst>
          </p:cNvPr>
          <p:cNvSpPr txBox="1"/>
          <p:nvPr/>
        </p:nvSpPr>
        <p:spPr>
          <a:xfrm>
            <a:off x="5487494" y="2612262"/>
            <a:ext cx="3678217" cy="1762021"/>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REQUEST A </a:t>
            </a:r>
            <a:br>
              <a:rPr lang="en-US" sz="2400">
                <a:latin typeface="Arial Narrow" panose="020B0604020202020204" pitchFamily="34" charset="0"/>
                <a:cs typeface="Arial Narrow" panose="020B0604020202020204" pitchFamily="34" charset="0"/>
              </a:rPr>
            </a:br>
            <a:r>
              <a:rPr lang="en-US" sz="2400">
                <a:solidFill>
                  <a:srgbClr val="0094D7"/>
                </a:solidFill>
                <a:latin typeface="Arial Narrow"/>
                <a:cs typeface="Arial Narrow" panose="020B0604020202020204" pitchFamily="34" charset="0"/>
              </a:rPr>
              <a:t>FORMULARY EXCEPTION</a:t>
            </a:r>
          </a:p>
          <a:p>
            <a:pPr marL="0" lvl="1" defTabSz="1097280">
              <a:spcBef>
                <a:spcPts val="900"/>
              </a:spcBef>
              <a:buClr>
                <a:srgbClr val="0094D7"/>
              </a:buClr>
              <a:buSzPct val="100000"/>
              <a:defRPr/>
            </a:pPr>
            <a:r>
              <a:rPr lang="en-US" sz="1800">
                <a:solidFill>
                  <a:srgbClr val="003359"/>
                </a:solidFill>
              </a:rPr>
              <a:t>If other drugs won’t be as effective, your doctor can ask the plan to cover the drug.</a:t>
            </a:r>
          </a:p>
        </p:txBody>
      </p:sp>
      <p:sp>
        <p:nvSpPr>
          <p:cNvPr id="21" name="Rectangle 20">
            <a:extLst>
              <a:ext uri="{FF2B5EF4-FFF2-40B4-BE49-F238E27FC236}">
                <a16:creationId xmlns:a16="http://schemas.microsoft.com/office/drawing/2014/main" id="{3FDEE0E5-F2B8-C774-CF0F-2EAD4261F719}"/>
              </a:ext>
            </a:extLst>
          </p:cNvPr>
          <p:cNvSpPr/>
          <p:nvPr/>
        </p:nvSpPr>
        <p:spPr>
          <a:xfrm>
            <a:off x="9682263" y="2408605"/>
            <a:ext cx="4283742" cy="2476216"/>
          </a:xfrm>
          <a:prstGeom prst="rect">
            <a:avLst/>
          </a:prstGeom>
          <a:ln w="25400">
            <a:solidFill>
              <a:schemeClr val="accent1"/>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22" name="TextBox 21">
            <a:extLst>
              <a:ext uri="{FF2B5EF4-FFF2-40B4-BE49-F238E27FC236}">
                <a16:creationId xmlns:a16="http://schemas.microsoft.com/office/drawing/2014/main" id="{6D44897A-7398-63B1-9E31-FDE9E20B352D}"/>
              </a:ext>
            </a:extLst>
          </p:cNvPr>
          <p:cNvSpPr txBox="1"/>
          <p:nvPr/>
        </p:nvSpPr>
        <p:spPr>
          <a:xfrm>
            <a:off x="10036958" y="2612262"/>
            <a:ext cx="3678217" cy="1777410"/>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dirty="0">
                <a:solidFill>
                  <a:srgbClr val="0094D7"/>
                </a:solidFill>
                <a:latin typeface="Arial Narrow"/>
                <a:cs typeface="Arial Narrow" panose="020B0604020202020204" pitchFamily="34" charset="0"/>
              </a:rPr>
              <a:t>REQUEST A</a:t>
            </a:r>
            <a:br>
              <a:rPr lang="en-US" sz="2400" dirty="0">
                <a:latin typeface="Arial Narrow" panose="020B0604020202020204" pitchFamily="34" charset="0"/>
                <a:cs typeface="Arial Narrow" panose="020B0604020202020204" pitchFamily="34" charset="0"/>
              </a:rPr>
            </a:br>
            <a:r>
              <a:rPr lang="en-US" sz="2400" dirty="0">
                <a:solidFill>
                  <a:srgbClr val="0094D7"/>
                </a:solidFill>
                <a:latin typeface="Arial Narrow"/>
                <a:cs typeface="Arial Narrow" panose="020B0604020202020204" pitchFamily="34" charset="0"/>
              </a:rPr>
              <a:t>TRANSITION SUPPLY</a:t>
            </a:r>
          </a:p>
          <a:p>
            <a:pPr marL="0" lvl="1" defTabSz="1097280">
              <a:spcBef>
                <a:spcPts val="900"/>
              </a:spcBef>
              <a:buClr>
                <a:srgbClr val="003359"/>
              </a:buClr>
              <a:buSzPct val="70000"/>
              <a:defRPr/>
            </a:pPr>
            <a:r>
              <a:rPr lang="en-US" sz="1800" dirty="0">
                <a:solidFill>
                  <a:srgbClr val="003359"/>
                </a:solidFill>
              </a:rPr>
              <a:t>You can request up to a 31-day transition supply during your first 90 days of membership.</a:t>
            </a:r>
          </a:p>
        </p:txBody>
      </p:sp>
    </p:spTree>
    <p:extLst>
      <p:ext uri="{BB962C8B-B14F-4D97-AF65-F5344CB8AC3E}">
        <p14:creationId xmlns:p14="http://schemas.microsoft.com/office/powerpoint/2010/main" val="27640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145B2-1838-2ED8-D386-7B0E07F80C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A7455-F784-0277-931C-25C96E5C5EA3}"/>
              </a:ext>
            </a:extLst>
          </p:cNvPr>
          <p:cNvSpPr>
            <a:spLocks noGrp="1"/>
          </p:cNvSpPr>
          <p:nvPr>
            <p:ph type="sldNum" sz="quarter" idx="12"/>
          </p:nvPr>
        </p:nvSpPr>
        <p:spPr/>
        <p:txBody>
          <a:bodyPr/>
          <a:lstStyle/>
          <a:p>
            <a:fld id="{9A980B10-2A40-48A3-B68E-FF4291541DB6}" type="slidenum">
              <a:rPr lang="en-CA" smtClean="0"/>
              <a:t>11</a:t>
            </a:fld>
            <a:endParaRPr lang="en-CA"/>
          </a:p>
        </p:txBody>
      </p:sp>
      <p:sp>
        <p:nvSpPr>
          <p:cNvPr id="10" name="Text Placeholder 9">
            <a:extLst>
              <a:ext uri="{FF2B5EF4-FFF2-40B4-BE49-F238E27FC236}">
                <a16:creationId xmlns:a16="http://schemas.microsoft.com/office/drawing/2014/main" id="{BA32FDE2-335C-BD1A-E445-E6AE971740BE}"/>
              </a:ext>
            </a:extLst>
          </p:cNvPr>
          <p:cNvSpPr>
            <a:spLocks noGrp="1"/>
          </p:cNvSpPr>
          <p:nvPr>
            <p:ph type="body" sz="quarter" idx="17"/>
          </p:nvPr>
        </p:nvSpPr>
        <p:spPr>
          <a:xfrm>
            <a:off x="504825" y="1545534"/>
            <a:ext cx="6603451" cy="5798241"/>
          </a:xfrm>
        </p:spPr>
        <p:txBody>
          <a:bodyPr vert="horz" lIns="91440" tIns="365760" rIns="91440" bIns="45720" rtlCol="0" anchor="t">
            <a:noAutofit/>
          </a:bodyPr>
          <a:lstStyle/>
          <a:p>
            <a:pPr marL="342900" lvl="0" indent="-34290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a:solidFill>
                  <a:srgbClr val="003359"/>
                </a:solidFill>
                <a:latin typeface="Arial"/>
                <a:ea typeface="MS PGothic"/>
              </a:rPr>
              <a:t>Video chat with a doctor, psychologist or psychiatrist via your smartphone, tablet </a:t>
            </a:r>
            <a:br>
              <a:rPr lang="en-US">
                <a:latin typeface="Arial" pitchFamily="34" charset="0"/>
                <a:ea typeface="MS PGothic" panose="020B0600070205080204" pitchFamily="34" charset="-128"/>
              </a:rPr>
            </a:br>
            <a:r>
              <a:rPr lang="en-US">
                <a:solidFill>
                  <a:srgbClr val="003359"/>
                </a:solidFill>
                <a:latin typeface="Arial"/>
                <a:ea typeface="MS PGothic"/>
              </a:rPr>
              <a:t>or computer</a:t>
            </a:r>
          </a:p>
          <a:p>
            <a:pPr marL="342900" lvl="0" indent="-34290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a:solidFill>
                  <a:srgbClr val="003359"/>
                </a:solidFill>
                <a:latin typeface="Arial"/>
                <a:ea typeface="MS PGothic"/>
              </a:rPr>
              <a:t>Board-certified doctors</a:t>
            </a:r>
            <a:r>
              <a:rPr lang="en-US" strike="sngStrike">
                <a:solidFill>
                  <a:srgbClr val="FF0000"/>
                </a:solidFill>
                <a:latin typeface="Arial"/>
                <a:ea typeface="MS PGothic"/>
              </a:rPr>
              <a:t> </a:t>
            </a:r>
            <a:r>
              <a:rPr lang="en-US">
                <a:solidFill>
                  <a:srgbClr val="003359"/>
                </a:solidFill>
                <a:latin typeface="Arial"/>
                <a:ea typeface="MS PGothic"/>
              </a:rPr>
              <a:t>available</a:t>
            </a:r>
            <a:br>
              <a:rPr lang="en-US">
                <a:latin typeface="Arial" pitchFamily="34" charset="0"/>
                <a:ea typeface="MS PGothic" panose="020B0600070205080204" pitchFamily="34" charset="-128"/>
              </a:rPr>
            </a:br>
            <a:r>
              <a:rPr lang="en-US">
                <a:solidFill>
                  <a:srgbClr val="003359"/>
                </a:solidFill>
                <a:latin typeface="Arial"/>
                <a:ea typeface="MS PGothic"/>
              </a:rPr>
              <a:t>24 hours a day, 365 days a year</a:t>
            </a:r>
          </a:p>
          <a:p>
            <a:pPr marL="342900" lvl="0" indent="-342900" defTabSz="728981" eaLnBrk="0" fontAlgn="base" hangingPunct="0">
              <a:lnSpc>
                <a:spcPct val="100000"/>
              </a:lnSpc>
              <a:spcBef>
                <a:spcPct val="0"/>
              </a:spcBef>
              <a:spcAft>
                <a:spcPts val="960"/>
              </a:spcAft>
              <a:buClr>
                <a:srgbClr val="0094D7"/>
              </a:buClr>
              <a:buFont typeface="Arial" panose="020B0604020202020204" pitchFamily="34" charset="0"/>
              <a:buChar char="•"/>
              <a:defRPr/>
            </a:pPr>
            <a:r>
              <a:rPr lang="en-US">
                <a:solidFill>
                  <a:srgbClr val="003359"/>
                </a:solidFill>
                <a:latin typeface="Arial"/>
                <a:ea typeface="MS PGothic"/>
              </a:rPr>
              <a:t>Specialist / </a:t>
            </a:r>
            <a:r>
              <a:rPr lang="en-US">
                <a:solidFill>
                  <a:schemeClr val="tx2"/>
                </a:solidFill>
                <a:latin typeface="Arial"/>
                <a:ea typeface="MS PGothic"/>
              </a:rPr>
              <a:t>primary </a:t>
            </a:r>
            <a:r>
              <a:rPr lang="en-US">
                <a:solidFill>
                  <a:srgbClr val="003359"/>
                </a:solidFill>
                <a:latin typeface="Arial"/>
                <a:ea typeface="MS PGothic"/>
              </a:rPr>
              <a:t>care copay applies</a:t>
            </a:r>
            <a:r>
              <a:rPr lang="en-US">
                <a:solidFill>
                  <a:srgbClr val="FF0000"/>
                </a:solidFill>
                <a:latin typeface="Arial"/>
                <a:ea typeface="MS PGothic"/>
              </a:rPr>
              <a:t>,</a:t>
            </a:r>
            <a:r>
              <a:rPr lang="en-US">
                <a:solidFill>
                  <a:srgbClr val="003359"/>
                </a:solidFill>
                <a:latin typeface="Arial"/>
                <a:ea typeface="MS PGothic"/>
              </a:rPr>
              <a:t> based on care provided</a:t>
            </a:r>
          </a:p>
        </p:txBody>
      </p:sp>
      <p:sp>
        <p:nvSpPr>
          <p:cNvPr id="9" name="Text Placeholder 8">
            <a:extLst>
              <a:ext uri="{FF2B5EF4-FFF2-40B4-BE49-F238E27FC236}">
                <a16:creationId xmlns:a16="http://schemas.microsoft.com/office/drawing/2014/main" id="{86C77282-5F12-526C-AF74-D30CF1542763}"/>
              </a:ext>
            </a:extLst>
          </p:cNvPr>
          <p:cNvSpPr>
            <a:spLocks noGrp="1"/>
          </p:cNvSpPr>
          <p:nvPr>
            <p:ph type="body" sz="quarter" idx="14"/>
          </p:nvPr>
        </p:nvSpPr>
        <p:spPr/>
        <p:txBody>
          <a:bodyPr/>
          <a:lstStyle/>
          <a:p>
            <a:r>
              <a:rPr lang="en-US"/>
              <a:t>DOCTOR ON DEMAND</a:t>
            </a:r>
            <a:r>
              <a:rPr lang="en-US" baseline="30000"/>
              <a:t>®</a:t>
            </a:r>
          </a:p>
        </p:txBody>
      </p:sp>
      <p:sp>
        <p:nvSpPr>
          <p:cNvPr id="11" name="Footer Placeholder 4">
            <a:extLst>
              <a:ext uri="{FF2B5EF4-FFF2-40B4-BE49-F238E27FC236}">
                <a16:creationId xmlns:a16="http://schemas.microsoft.com/office/drawing/2014/main" id="{AB12ECED-B56D-89BD-0263-968ED5AB8031}"/>
              </a:ext>
            </a:extLst>
          </p:cNvPr>
          <p:cNvSpPr>
            <a:spLocks noGrp="1"/>
          </p:cNvSpPr>
          <p:nvPr>
            <p:ph type="ftr" sz="quarter" idx="3"/>
          </p:nvPr>
        </p:nvSpPr>
        <p:spPr>
          <a:xfrm>
            <a:off x="505413" y="7473821"/>
            <a:ext cx="10420734" cy="523168"/>
          </a:xfrm>
        </p:spPr>
        <p:txBody>
          <a:bodyPr wrap="square" lIns="91440" tIns="45720" rIns="91440" bIns="45720" rtlCol="0" anchor="b" anchorCtr="0">
            <a:noAutofit/>
          </a:bodyPr>
          <a:lstStyle/>
          <a:p>
            <a:pPr>
              <a:defRPr/>
            </a:pPr>
            <a:r>
              <a:rPr lang="en-US" sz="1200"/>
              <a:t>Doctor On Demand</a:t>
            </a:r>
            <a:r>
              <a:rPr lang="en-US" sz="1200" baseline="30000"/>
              <a:t>®</a:t>
            </a:r>
            <a:r>
              <a:rPr lang="en-US" sz="1200">
                <a:solidFill>
                  <a:schemeClr val="tx2"/>
                </a:solidFill>
              </a:rPr>
              <a:t> </a:t>
            </a:r>
            <a:r>
              <a:rPr lang="en-US" sz="1200">
                <a:solidFill>
                  <a:schemeClr val="bg1">
                    <a:lumMod val="49000"/>
                  </a:schemeClr>
                </a:solidFill>
              </a:rPr>
              <a:t>by In</a:t>
            </a:r>
            <a:r>
              <a:rPr lang="en-US" sz="1200"/>
              <a:t>cluded Health is an independent company providing telehealth services.</a:t>
            </a:r>
          </a:p>
        </p:txBody>
      </p:sp>
      <p:pic>
        <p:nvPicPr>
          <p:cNvPr id="13" name="Picture 12">
            <a:extLst>
              <a:ext uri="{FF2B5EF4-FFF2-40B4-BE49-F238E27FC236}">
                <a16:creationId xmlns:a16="http://schemas.microsoft.com/office/drawing/2014/main" id="{25E66D93-27B6-5D25-2C0A-321B08737C0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108276" y="1485901"/>
            <a:ext cx="7187085" cy="5250565"/>
          </a:xfrm>
          <a:prstGeom prst="rect">
            <a:avLst/>
          </a:prstGeom>
        </p:spPr>
      </p:pic>
      <p:grpSp>
        <p:nvGrpSpPr>
          <p:cNvPr id="17" name="Group 16">
            <a:extLst>
              <a:ext uri="{FF2B5EF4-FFF2-40B4-BE49-F238E27FC236}">
                <a16:creationId xmlns:a16="http://schemas.microsoft.com/office/drawing/2014/main" id="{C471826D-CF86-7B1C-3AAF-FB375DEABD53}"/>
              </a:ext>
            </a:extLst>
          </p:cNvPr>
          <p:cNvGrpSpPr/>
          <p:nvPr/>
        </p:nvGrpSpPr>
        <p:grpSpPr>
          <a:xfrm>
            <a:off x="585763" y="5499648"/>
            <a:ext cx="6522513" cy="1497504"/>
            <a:chOff x="585763" y="5800957"/>
            <a:chExt cx="6522513" cy="1497504"/>
          </a:xfrm>
        </p:grpSpPr>
        <p:sp>
          <p:nvSpPr>
            <p:cNvPr id="12" name="Rectangle 11">
              <a:extLst>
                <a:ext uri="{FF2B5EF4-FFF2-40B4-BE49-F238E27FC236}">
                  <a16:creationId xmlns:a16="http://schemas.microsoft.com/office/drawing/2014/main" id="{10567AC0-9246-C61B-DC9C-14CD4C2A96FE}"/>
                </a:ext>
              </a:extLst>
            </p:cNvPr>
            <p:cNvSpPr/>
            <p:nvPr/>
          </p:nvSpPr>
          <p:spPr>
            <a:xfrm>
              <a:off x="1113124" y="5800957"/>
              <a:ext cx="5995152" cy="149750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CA" sz="1152" b="0" i="0" u="none" strike="noStrike" kern="1200" cap="none" spc="0" normalizeH="0" baseline="0" noProof="0">
                  <a:ln>
                    <a:noFill/>
                  </a:ln>
                  <a:solidFill>
                    <a:prstClr val="white"/>
                  </a:solidFill>
                  <a:effectLst/>
                  <a:uLnTx/>
                  <a:uFillTx/>
                  <a:latin typeface="Arial"/>
                </a:rPr>
                <a:t>Z</a:t>
              </a:r>
            </a:p>
          </p:txBody>
        </p:sp>
        <p:sp>
          <p:nvSpPr>
            <p:cNvPr id="14" name="Content Placeholder 36">
              <a:extLst>
                <a:ext uri="{FF2B5EF4-FFF2-40B4-BE49-F238E27FC236}">
                  <a16:creationId xmlns:a16="http://schemas.microsoft.com/office/drawing/2014/main" id="{20D754F8-BEE0-6B65-1ECD-DCBA8BFE2E6F}"/>
                </a:ext>
              </a:extLst>
            </p:cNvPr>
            <p:cNvSpPr txBox="1">
              <a:spLocks/>
            </p:cNvSpPr>
            <p:nvPr/>
          </p:nvSpPr>
          <p:spPr>
            <a:xfrm>
              <a:off x="1816193" y="6305027"/>
              <a:ext cx="5206228" cy="489365"/>
            </a:xfrm>
            <a:prstGeom prst="rect">
              <a:avLst/>
            </a:prstGeom>
          </p:spPr>
          <p:txBody>
            <a:bodyPr vert="horz" wrap="square" lIns="91440" tIns="91440" rIns="91440" bIns="91440" rtlCol="0" anchor="t">
              <a:spAutoFit/>
            </a:bodyPr>
            <a:lstStyle>
              <a:lvl1pPr marL="0" indent="0" algn="l" defTabSz="1097280" rtl="0" eaLnBrk="1" latinLnBrk="0" hangingPunct="1">
                <a:lnSpc>
                  <a:spcPct val="10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lvl="1" indent="0" algn="ctr">
                <a:lnSpc>
                  <a:spcPct val="90000"/>
                </a:lnSpc>
                <a:buClr>
                  <a:srgbClr val="0094D7"/>
                </a:buClr>
                <a:buNone/>
                <a:defRPr/>
              </a:pPr>
              <a:r>
                <a:rPr lang="en-US" sz="2200" b="1" u="sng">
                  <a:solidFill>
                    <a:schemeClr val="tx1"/>
                  </a:solidFill>
                  <a:hlinkClick r:id="rId3">
                    <a:extLst>
                      <a:ext uri="{A12FA001-AC4F-418D-AE19-62706E023703}">
                        <ahyp:hlinkClr xmlns:ahyp="http://schemas.microsoft.com/office/drawing/2018/hyperlinkcolor" val="tx"/>
                      </a:ext>
                    </a:extLst>
                  </a:hlinkClick>
                </a:rPr>
                <a:t>doctorondemand.com/</a:t>
              </a:r>
              <a:r>
                <a:rPr lang="en-US" sz="2200" b="1" u="sng" err="1">
                  <a:solidFill>
                    <a:schemeClr val="tx1"/>
                  </a:solidFill>
                </a:rPr>
                <a:t>BlueCrossMN</a:t>
              </a:r>
              <a:endParaRPr lang="en-US" sz="2200" b="1" u="sng">
                <a:solidFill>
                  <a:schemeClr val="tx1"/>
                </a:solidFill>
              </a:endParaRPr>
            </a:p>
          </p:txBody>
        </p:sp>
        <p:grpSp>
          <p:nvGrpSpPr>
            <p:cNvPr id="7" name="Group 6">
              <a:extLst>
                <a:ext uri="{FF2B5EF4-FFF2-40B4-BE49-F238E27FC236}">
                  <a16:creationId xmlns:a16="http://schemas.microsoft.com/office/drawing/2014/main" id="{D70B48F6-4D8F-45E9-AD15-088FB7064824}"/>
                </a:ext>
              </a:extLst>
            </p:cNvPr>
            <p:cNvGrpSpPr/>
            <p:nvPr/>
          </p:nvGrpSpPr>
          <p:grpSpPr>
            <a:xfrm>
              <a:off x="585763" y="6033554"/>
              <a:ext cx="1032310" cy="1032310"/>
              <a:chOff x="1825069" y="5624106"/>
              <a:chExt cx="1032310" cy="1032310"/>
            </a:xfrm>
          </p:grpSpPr>
          <p:sp>
            <p:nvSpPr>
              <p:cNvPr id="15" name="Oval 14">
                <a:extLst>
                  <a:ext uri="{FF2B5EF4-FFF2-40B4-BE49-F238E27FC236}">
                    <a16:creationId xmlns:a16="http://schemas.microsoft.com/office/drawing/2014/main" id="{5ADC044C-2649-AC81-E572-FC3FCCC16368}"/>
                  </a:ext>
                </a:extLst>
              </p:cNvPr>
              <p:cNvSpPr>
                <a:spLocks noChangeAspect="1"/>
              </p:cNvSpPr>
              <p:nvPr/>
            </p:nvSpPr>
            <p:spPr>
              <a:xfrm>
                <a:off x="1825069" y="5624106"/>
                <a:ext cx="1032310" cy="10323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16" name="Graphic 15">
                <a:extLst>
                  <a:ext uri="{FF2B5EF4-FFF2-40B4-BE49-F238E27FC236}">
                    <a16:creationId xmlns:a16="http://schemas.microsoft.com/office/drawing/2014/main" id="{BED147D1-A65A-0213-547C-88CF029E50F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90551" y="5806505"/>
                <a:ext cx="667512" cy="667512"/>
              </a:xfrm>
              <a:prstGeom prst="rect">
                <a:avLst/>
              </a:prstGeom>
            </p:spPr>
          </p:pic>
        </p:grpSp>
      </p:grpSp>
      <p:sp>
        <p:nvSpPr>
          <p:cNvPr id="2" name="Rectangle 1">
            <a:extLst>
              <a:ext uri="{FF2B5EF4-FFF2-40B4-BE49-F238E27FC236}">
                <a16:creationId xmlns:a16="http://schemas.microsoft.com/office/drawing/2014/main" id="{3FE36D7D-38D9-91FE-6C27-DD7F2DCD52B3}"/>
              </a:ext>
            </a:extLst>
          </p:cNvPr>
          <p:cNvSpPr/>
          <p:nvPr/>
        </p:nvSpPr>
        <p:spPr>
          <a:xfrm rot="5400000">
            <a:off x="13098779" y="1119863"/>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algn="ctr"/>
            <a:r>
              <a:rPr lang="en-US" sz="1800" b="1">
                <a:solidFill>
                  <a:prstClr val="white"/>
                </a:solidFill>
                <a:latin typeface="Arial Narrow" panose="020B0606020202030204" pitchFamily="34" charset="0"/>
              </a:rPr>
              <a:t>MEDICARE ADVANTAGE</a:t>
            </a:r>
          </a:p>
        </p:txBody>
      </p:sp>
    </p:spTree>
    <p:extLst>
      <p:ext uri="{BB962C8B-B14F-4D97-AF65-F5344CB8AC3E}">
        <p14:creationId xmlns:p14="http://schemas.microsoft.com/office/powerpoint/2010/main" val="261140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A1F4-0241-27F5-845C-1BAD76041430}"/>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2D43F84A-0EEA-40E6-8CD9-A37EAB7204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85900" y="1488804"/>
            <a:ext cx="4549531" cy="3408576"/>
          </a:xfrm>
          <a:prstGeom prst="rect">
            <a:avLst/>
          </a:prstGeom>
        </p:spPr>
      </p:pic>
      <p:sp>
        <p:nvSpPr>
          <p:cNvPr id="12" name="Text Placeholder 11">
            <a:extLst>
              <a:ext uri="{FF2B5EF4-FFF2-40B4-BE49-F238E27FC236}">
                <a16:creationId xmlns:a16="http://schemas.microsoft.com/office/drawing/2014/main" id="{3E9EF6AC-D45F-F1EB-97C5-603ECC791D32}"/>
              </a:ext>
            </a:extLst>
          </p:cNvPr>
          <p:cNvSpPr>
            <a:spLocks noGrp="1"/>
          </p:cNvSpPr>
          <p:nvPr>
            <p:ph type="body" sz="quarter" idx="16"/>
          </p:nvPr>
        </p:nvSpPr>
        <p:spPr>
          <a:xfrm>
            <a:off x="504825" y="1621959"/>
            <a:ext cx="7773457" cy="5931917"/>
          </a:xfrm>
        </p:spPr>
        <p:txBody>
          <a:bodyPr lIns="91440" tIns="45720" rIns="91440" bIns="45720" anchor="t">
            <a:normAutofit/>
          </a:bodyPr>
          <a:lstStyle/>
          <a:p>
            <a:pPr marL="0" indent="0">
              <a:buNone/>
            </a:pPr>
            <a:r>
              <a:rPr lang="en-US" sz="2000">
                <a:solidFill>
                  <a:schemeClr val="tx2"/>
                </a:solidFill>
                <a:latin typeface="Arial" panose="020B0604020202020204" pitchFamily="34" charset="0"/>
                <a:ea typeface="MS PGothic"/>
                <a:cs typeface="Arial" panose="020B0604020202020204" pitchFamily="34" charset="0"/>
              </a:rPr>
              <a:t>MEMBERS JOIN PEERS FOR LIVE DIGITAL CLASSES</a:t>
            </a:r>
          </a:p>
          <a:p>
            <a:pPr marL="274320" indent="-274320" defTabSz="728981" eaLnBrk="0" fontAlgn="base" hangingPunct="0">
              <a:lnSpc>
                <a:spcPct val="100000"/>
              </a:lnSpc>
              <a:spcBef>
                <a:spcPts val="1200"/>
              </a:spcBef>
              <a:buClr>
                <a:srgbClr val="0094D7"/>
              </a:buClr>
              <a:buFont typeface="Arial" panose="020B0604020202020204" pitchFamily="34" charset="0"/>
              <a:buChar char="•"/>
              <a:defRPr/>
            </a:pPr>
            <a:r>
              <a:rPr lang="en-US" sz="2200">
                <a:solidFill>
                  <a:srgbClr val="003359"/>
                </a:solidFill>
                <a:latin typeface="Arial"/>
                <a:ea typeface="MS PGothic"/>
              </a:rPr>
              <a:t>Learn new skills, unlock new life experiences and continue life-long learning.</a:t>
            </a:r>
          </a:p>
          <a:p>
            <a:pPr marL="274320" indent="-274320" defTabSz="728981">
              <a:lnSpc>
                <a:spcPct val="100000"/>
              </a:lnSpc>
              <a:spcBef>
                <a:spcPts val="1200"/>
              </a:spcBef>
              <a:buClr>
                <a:srgbClr val="0094D7"/>
              </a:buClr>
              <a:defRPr/>
            </a:pPr>
            <a:r>
              <a:rPr lang="en-US" sz="2200">
                <a:solidFill>
                  <a:srgbClr val="003359"/>
                </a:solidFill>
                <a:latin typeface="Arial"/>
                <a:ea typeface="MS PGothic"/>
              </a:rPr>
              <a:t>Learning </a:t>
            </a:r>
            <a:r>
              <a:rPr lang="en-US" sz="2200">
                <a:solidFill>
                  <a:schemeClr val="tx2"/>
                </a:solidFill>
                <a:latin typeface="Arial"/>
                <a:ea typeface="MS PGothic"/>
              </a:rPr>
              <a:t>platform is </a:t>
            </a:r>
            <a:r>
              <a:rPr lang="en-US" sz="2200">
                <a:solidFill>
                  <a:srgbClr val="003359"/>
                </a:solidFill>
                <a:latin typeface="Arial"/>
                <a:ea typeface="MS PGothic"/>
              </a:rPr>
              <a:t>designed specifically for older adults to combat social isolation and cognitive decline.</a:t>
            </a:r>
          </a:p>
          <a:p>
            <a:pPr marL="274320" indent="-274320" defTabSz="728981">
              <a:lnSpc>
                <a:spcPct val="100000"/>
              </a:lnSpc>
              <a:spcBef>
                <a:spcPts val="1200"/>
              </a:spcBef>
              <a:buClr>
                <a:srgbClr val="0094D7"/>
              </a:buClr>
              <a:defRPr/>
            </a:pPr>
            <a:r>
              <a:rPr lang="en-US" sz="2200">
                <a:solidFill>
                  <a:srgbClr val="003359"/>
                </a:solidFill>
                <a:latin typeface="Arial"/>
                <a:ea typeface="MS PGothic"/>
              </a:rPr>
              <a:t>SilverSneakers</a:t>
            </a:r>
            <a:r>
              <a:rPr lang="en-US" sz="2200" baseline="30000">
                <a:solidFill>
                  <a:srgbClr val="003359"/>
                </a:solidFill>
                <a:latin typeface="Arial"/>
                <a:ea typeface="MS PGothic"/>
              </a:rPr>
              <a:t>® </a:t>
            </a:r>
            <a:r>
              <a:rPr lang="en-US" sz="2200">
                <a:solidFill>
                  <a:srgbClr val="003359"/>
                </a:solidFill>
                <a:latin typeface="Arial"/>
                <a:ea typeface="MS PGothic"/>
              </a:rPr>
              <a:t>platform</a:t>
            </a:r>
            <a:r>
              <a:rPr lang="en-US" sz="2200">
                <a:solidFill>
                  <a:srgbClr val="FF0000"/>
                </a:solidFill>
                <a:latin typeface="Arial"/>
                <a:ea typeface="MS PGothic"/>
              </a:rPr>
              <a:t> </a:t>
            </a:r>
            <a:r>
              <a:rPr lang="en-US" sz="2200">
                <a:solidFill>
                  <a:srgbClr val="003359"/>
                </a:solidFill>
                <a:latin typeface="Arial"/>
                <a:ea typeface="MS PGothic"/>
              </a:rPr>
              <a:t>includes thousands of online classes covering health and wellbeing, self-help, technology, brain fitness and more. </a:t>
            </a:r>
          </a:p>
          <a:p>
            <a:pPr marL="274320" indent="-274320" defTabSz="728981" eaLnBrk="0" fontAlgn="base" hangingPunct="0">
              <a:lnSpc>
                <a:spcPct val="100000"/>
              </a:lnSpc>
              <a:spcBef>
                <a:spcPts val="1200"/>
              </a:spcBef>
              <a:buClr>
                <a:srgbClr val="0094D7"/>
              </a:buClr>
              <a:buFont typeface="Arial" panose="020B0604020202020204" pitchFamily="34" charset="0"/>
              <a:buChar char="•"/>
              <a:defRPr/>
            </a:pPr>
            <a:r>
              <a:rPr lang="en-US" sz="2200">
                <a:solidFill>
                  <a:srgbClr val="003359"/>
                </a:solidFill>
                <a:latin typeface="Arial"/>
                <a:ea typeface="MS PGothic"/>
              </a:rPr>
              <a:t>Instructors encourage active participation to ensure </a:t>
            </a:r>
            <a:br>
              <a:rPr lang="en-US" sz="2200">
                <a:latin typeface="Arial" pitchFamily="34" charset="0"/>
                <a:ea typeface="MS PGothic" panose="020B0600070205080204" pitchFamily="34" charset="-128"/>
              </a:rPr>
            </a:br>
            <a:r>
              <a:rPr lang="en-US" sz="2200">
                <a:solidFill>
                  <a:srgbClr val="003359"/>
                </a:solidFill>
                <a:latin typeface="Arial"/>
                <a:ea typeface="MS PGothic"/>
              </a:rPr>
              <a:t>each member is engaged, learning and unlocking new </a:t>
            </a:r>
            <a:br>
              <a:rPr lang="en-US" sz="2200">
                <a:latin typeface="Arial" pitchFamily="34" charset="0"/>
                <a:ea typeface="MS PGothic" panose="020B0600070205080204" pitchFamily="34" charset="-128"/>
              </a:rPr>
            </a:br>
            <a:r>
              <a:rPr lang="en-US" sz="2200">
                <a:solidFill>
                  <a:srgbClr val="003359"/>
                </a:solidFill>
                <a:latin typeface="Arial"/>
                <a:ea typeface="MS PGothic"/>
              </a:rPr>
              <a:t>life experiences. </a:t>
            </a:r>
          </a:p>
        </p:txBody>
      </p:sp>
      <p:sp>
        <p:nvSpPr>
          <p:cNvPr id="2" name="Slide Number Placeholder 1">
            <a:extLst>
              <a:ext uri="{FF2B5EF4-FFF2-40B4-BE49-F238E27FC236}">
                <a16:creationId xmlns:a16="http://schemas.microsoft.com/office/drawing/2014/main" id="{12194F92-0D3D-A6E9-C974-D7D3F44BAFED}"/>
              </a:ext>
            </a:extLst>
          </p:cNvPr>
          <p:cNvSpPr>
            <a:spLocks noGrp="1"/>
          </p:cNvSpPr>
          <p:nvPr>
            <p:ph type="sldNum" sz="quarter" idx="12"/>
          </p:nvPr>
        </p:nvSpPr>
        <p:spPr/>
        <p:txBody>
          <a:bodyPr/>
          <a:lstStyle/>
          <a:p>
            <a:fld id="{9A980B10-2A40-48A3-B68E-FF4291541DB6}" type="slidenum">
              <a:rPr lang="en-CA" smtClean="0"/>
              <a:t>12</a:t>
            </a:fld>
            <a:endParaRPr lang="en-CA"/>
          </a:p>
        </p:txBody>
      </p:sp>
      <p:sp>
        <p:nvSpPr>
          <p:cNvPr id="9" name="Footer Placeholder 31">
            <a:extLst>
              <a:ext uri="{FF2B5EF4-FFF2-40B4-BE49-F238E27FC236}">
                <a16:creationId xmlns:a16="http://schemas.microsoft.com/office/drawing/2014/main" id="{4E44D432-7F4D-5478-F4AF-12B5A3941C38}"/>
              </a:ext>
            </a:extLst>
          </p:cNvPr>
          <p:cNvSpPr>
            <a:spLocks noGrp="1"/>
          </p:cNvSpPr>
          <p:nvPr>
            <p:ph type="ftr" sz="quarter" idx="3"/>
          </p:nvPr>
        </p:nvSpPr>
        <p:spPr>
          <a:xfrm>
            <a:off x="534797" y="7072999"/>
            <a:ext cx="9278666" cy="510855"/>
          </a:xfrm>
        </p:spPr>
        <p:txBody>
          <a:bodyPr/>
          <a:lstStyle/>
          <a:p>
            <a:pPr marL="0" marR="0" lvl="0" indent="0" algn="l" defTabSz="728981"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7F7F7F"/>
                </a:solidFill>
                <a:effectLst/>
                <a:uLnTx/>
                <a:uFillTx/>
                <a:latin typeface="Arial"/>
                <a:ea typeface="MS PGothic" panose="020B0600070205080204" pitchFamily="34" charset="-128"/>
                <a:cs typeface="Arial" panose="020B0604020202020204" pitchFamily="34" charset="0"/>
              </a:rPr>
              <a:t>SilverSneakers</a:t>
            </a:r>
            <a:r>
              <a:rPr kumimoji="0" lang="en-US" altLang="en-US" sz="1200" b="0" i="0" u="none" strike="noStrike" kern="1200" cap="none" spc="0" normalizeH="0" baseline="30000" noProof="0" dirty="0">
                <a:ln>
                  <a:noFill/>
                </a:ln>
                <a:solidFill>
                  <a:srgbClr val="7F7F7F"/>
                </a:solidFill>
                <a:effectLst/>
                <a:uLnTx/>
                <a:uFillTx/>
                <a:latin typeface="Arial"/>
                <a:ea typeface="MS PGothic" panose="020B0600070205080204" pitchFamily="34" charset="-128"/>
                <a:cs typeface="Arial" panose="020B0604020202020204" pitchFamily="34" charset="0"/>
              </a:rPr>
              <a:t>®</a:t>
            </a:r>
            <a:r>
              <a:rPr kumimoji="0" lang="en-US" altLang="en-US" sz="1200" b="0" i="0" u="none" strike="noStrike" kern="1200" cap="none" spc="0" normalizeH="0" baseline="0" noProof="0" dirty="0">
                <a:ln>
                  <a:noFill/>
                </a:ln>
                <a:solidFill>
                  <a:srgbClr val="7F7F7F"/>
                </a:solidFill>
                <a:effectLst/>
                <a:uLnTx/>
                <a:uFillTx/>
                <a:latin typeface="Arial"/>
                <a:ea typeface="MS PGothic" panose="020B0600070205080204" pitchFamily="34" charset="-128"/>
                <a:cs typeface="Arial" panose="020B0604020202020204" pitchFamily="34" charset="0"/>
              </a:rPr>
              <a:t> is a registered trademark of Tivity Health, Inc., an independent company that provides health and fitness programs.</a:t>
            </a:r>
          </a:p>
          <a:p>
            <a:r>
              <a:rPr lang="en-US" sz="1200" dirty="0" err="1">
                <a:effectLst/>
                <a:latin typeface="Segoe UI" panose="020B0502040204020203" pitchFamily="34" charset="0"/>
              </a:rPr>
              <a:t>Burnalong</a:t>
            </a:r>
            <a:r>
              <a:rPr lang="en-US" sz="1200" dirty="0">
                <a:effectLst/>
                <a:latin typeface="Segoe UI" panose="020B0502040204020203" pitchFamily="34" charset="0"/>
              </a:rPr>
              <a:t>® is a registered trademark of </a:t>
            </a:r>
            <a:r>
              <a:rPr lang="en-US" sz="1200" dirty="0" err="1">
                <a:effectLst/>
                <a:latin typeface="Segoe UI" panose="020B0502040204020203" pitchFamily="34" charset="0"/>
              </a:rPr>
              <a:t>Burnalong</a:t>
            </a:r>
            <a:r>
              <a:rPr lang="en-US" sz="1200" dirty="0">
                <a:effectLst/>
                <a:latin typeface="Segoe UI" panose="020B0502040204020203" pitchFamily="34" charset="0"/>
              </a:rPr>
              <a:t>, Inc., an independent company that provides online fitness classes.</a:t>
            </a:r>
            <a:endParaRPr kumimoji="0" lang="en-US" altLang="en-US" sz="1200" b="0" i="0" u="none" strike="noStrike" kern="1200" cap="none" spc="0" normalizeH="0" baseline="0" noProof="0" dirty="0">
              <a:ln>
                <a:noFill/>
              </a:ln>
              <a:solidFill>
                <a:srgbClr val="7F7F7F"/>
              </a:solidFill>
              <a:effectLst/>
              <a:uLnTx/>
              <a:uFillTx/>
              <a:latin typeface="Arial"/>
              <a:ea typeface="MS PGothic" panose="020B0600070205080204" pitchFamily="34" charset="-128"/>
              <a:cs typeface="Arial" panose="020B0604020202020204" pitchFamily="34" charset="0"/>
            </a:endParaRPr>
          </a:p>
        </p:txBody>
      </p:sp>
      <p:sp>
        <p:nvSpPr>
          <p:cNvPr id="3" name="Text Placeholder 2">
            <a:extLst>
              <a:ext uri="{FF2B5EF4-FFF2-40B4-BE49-F238E27FC236}">
                <a16:creationId xmlns:a16="http://schemas.microsoft.com/office/drawing/2014/main" id="{C8921F90-A6F4-D7D1-5D83-556D5C46370B}"/>
              </a:ext>
            </a:extLst>
          </p:cNvPr>
          <p:cNvSpPr>
            <a:spLocks noGrp="1"/>
          </p:cNvSpPr>
          <p:nvPr>
            <p:ph type="body" sz="quarter" idx="13"/>
          </p:nvPr>
        </p:nvSpPr>
        <p:spPr/>
        <p:txBody>
          <a:bodyPr lIns="91440" tIns="45720" rIns="91440" bIns="45720" anchor="b">
            <a:noAutofit/>
          </a:bodyPr>
          <a:lstStyle/>
          <a:p>
            <a:pPr marL="0" indent="0">
              <a:buNone/>
            </a:pPr>
            <a:r>
              <a:rPr lang="en-US" cap="small"/>
              <a:t>SilverSneakers</a:t>
            </a:r>
            <a:endParaRPr lang="en-US"/>
          </a:p>
        </p:txBody>
      </p:sp>
      <p:sp>
        <p:nvSpPr>
          <p:cNvPr id="13" name="Text Placeholder 12">
            <a:extLst>
              <a:ext uri="{FF2B5EF4-FFF2-40B4-BE49-F238E27FC236}">
                <a16:creationId xmlns:a16="http://schemas.microsoft.com/office/drawing/2014/main" id="{E29A0E30-BBF5-6958-EA9A-627156DA97EA}"/>
              </a:ext>
            </a:extLst>
          </p:cNvPr>
          <p:cNvSpPr>
            <a:spLocks noGrp="1"/>
          </p:cNvSpPr>
          <p:nvPr>
            <p:ph type="body" sz="quarter" idx="17"/>
          </p:nvPr>
        </p:nvSpPr>
        <p:spPr/>
        <p:txBody>
          <a:bodyPr lIns="91440" tIns="0" rIns="91440" bIns="45720" anchor="t">
            <a:noAutofit/>
          </a:bodyPr>
          <a:lstStyle/>
          <a:p>
            <a:pPr marL="0" indent="0">
              <a:buNone/>
            </a:pPr>
            <a:r>
              <a:rPr lang="en-US">
                <a:solidFill>
                  <a:srgbClr val="003359"/>
                </a:solidFill>
                <a:latin typeface="Arial"/>
                <a:ea typeface="Source Sans Pro Light"/>
                <a:cs typeface="Arial"/>
              </a:rPr>
              <a:t> </a:t>
            </a:r>
            <a:r>
              <a:rPr lang="en-US">
                <a:latin typeface="Arial"/>
                <a:ea typeface="Source Sans Pro Light"/>
                <a:cs typeface="Arial"/>
              </a:rPr>
              <a:t>New enrichment classes </a:t>
            </a:r>
            <a:r>
              <a:rPr lang="en-US">
                <a:solidFill>
                  <a:srgbClr val="003359"/>
                </a:solidFill>
                <a:latin typeface="Arial"/>
                <a:ea typeface="Source Sans Pro Light"/>
                <a:cs typeface="Arial"/>
              </a:rPr>
              <a:t>via </a:t>
            </a:r>
            <a:r>
              <a:rPr lang="en-US" err="1">
                <a:solidFill>
                  <a:srgbClr val="003359"/>
                </a:solidFill>
                <a:latin typeface="Arial"/>
                <a:ea typeface="Source Sans Pro Light"/>
                <a:cs typeface="Arial"/>
              </a:rPr>
              <a:t>GetSetUp</a:t>
            </a:r>
            <a:endParaRPr lang="en-US">
              <a:solidFill>
                <a:srgbClr val="003359"/>
              </a:solidFill>
              <a:latin typeface="Arial"/>
              <a:ea typeface="Source Sans Pro Light"/>
              <a:cs typeface="Arial"/>
            </a:endParaRPr>
          </a:p>
        </p:txBody>
      </p:sp>
      <p:pic>
        <p:nvPicPr>
          <p:cNvPr id="5" name="Picture 4">
            <a:extLst>
              <a:ext uri="{FF2B5EF4-FFF2-40B4-BE49-F238E27FC236}">
                <a16:creationId xmlns:a16="http://schemas.microsoft.com/office/drawing/2014/main" id="{9264B38F-823F-5EA6-8499-92616385C8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988" y="6048654"/>
            <a:ext cx="1907421" cy="809878"/>
          </a:xfrm>
          <a:prstGeom prst="rect">
            <a:avLst/>
          </a:prstGeom>
        </p:spPr>
      </p:pic>
      <p:sp>
        <p:nvSpPr>
          <p:cNvPr id="19" name="Rectangle 18">
            <a:extLst>
              <a:ext uri="{FF2B5EF4-FFF2-40B4-BE49-F238E27FC236}">
                <a16:creationId xmlns:a16="http://schemas.microsoft.com/office/drawing/2014/main" id="{498F2506-C821-D9F2-889F-39EDE8F20219}"/>
              </a:ext>
            </a:extLst>
          </p:cNvPr>
          <p:cNvSpPr/>
          <p:nvPr/>
        </p:nvSpPr>
        <p:spPr>
          <a:xfrm>
            <a:off x="9813463" y="5176773"/>
            <a:ext cx="3522710" cy="1585433"/>
          </a:xfrm>
          <a:prstGeom prst="rect">
            <a:avLst/>
          </a:prstGeom>
          <a:noFill/>
          <a:ln w="28575" cap="flat" cmpd="sng" algn="ctr">
            <a:noFill/>
            <a:prstDash val="solid"/>
          </a:ln>
          <a:effectLst/>
        </p:spPr>
        <p:txBody>
          <a:bodyPr lIns="274320" tIns="274320" rIns="365760" bIns="274320" anchor="ctr" anchorCtr="0"/>
          <a:lstStyle/>
          <a:p>
            <a:pPr marL="10160" lvl="1" defTabSz="2194560">
              <a:spcBef>
                <a:spcPts val="960"/>
              </a:spcBef>
              <a:buClr>
                <a:srgbClr val="0094D7"/>
              </a:buClr>
              <a:defRPr/>
            </a:pPr>
            <a:r>
              <a:rPr lang="en-US" altLang="en-US" sz="2000">
                <a:solidFill>
                  <a:srgbClr val="003767"/>
                </a:solidFill>
                <a:ea typeface="MS PGothic" panose="020B0600070205080204" pitchFamily="34" charset="-128"/>
              </a:rPr>
              <a:t>Accessed via the </a:t>
            </a:r>
            <a:r>
              <a:rPr lang="en-US" altLang="en-US" sz="2000" b="1" u="sng">
                <a:ea typeface="MS PGothic" panose="020B0600070205080204" pitchFamily="34" charset="-128"/>
                <a:hlinkClick r:id="rId4">
                  <a:extLst>
                    <a:ext uri="{A12FA001-AC4F-418D-AE19-62706E023703}">
                      <ahyp:hlinkClr xmlns:ahyp="http://schemas.microsoft.com/office/drawing/2018/hyperlinkcolor" val="tx"/>
                    </a:ext>
                  </a:extLst>
                </a:hlinkClick>
              </a:rPr>
              <a:t>silversneakers.com</a:t>
            </a:r>
            <a:r>
              <a:rPr lang="en-US" altLang="en-US" sz="2000" b="1" u="sng">
                <a:ea typeface="MS PGothic" panose="020B0600070205080204" pitchFamily="34" charset="-128"/>
              </a:rPr>
              <a:t> </a:t>
            </a:r>
            <a:r>
              <a:rPr lang="en-US" altLang="en-US" sz="2000">
                <a:solidFill>
                  <a:srgbClr val="003767"/>
                </a:solidFill>
                <a:ea typeface="MS PGothic" panose="020B0600070205080204" pitchFamily="34" charset="-128"/>
              </a:rPr>
              <a:t>member portal</a:t>
            </a:r>
          </a:p>
        </p:txBody>
      </p:sp>
      <p:sp>
        <p:nvSpPr>
          <p:cNvPr id="20" name="Rectangle 19">
            <a:extLst>
              <a:ext uri="{FF2B5EF4-FFF2-40B4-BE49-F238E27FC236}">
                <a16:creationId xmlns:a16="http://schemas.microsoft.com/office/drawing/2014/main" id="{417C2D1A-7E32-D73F-BD43-8B31CFD2262D}"/>
              </a:ext>
            </a:extLst>
          </p:cNvPr>
          <p:cNvSpPr/>
          <p:nvPr/>
        </p:nvSpPr>
        <p:spPr bwMode="black">
          <a:xfrm>
            <a:off x="9285900" y="5116821"/>
            <a:ext cx="4535113" cy="1705341"/>
          </a:xfrm>
          <a:prstGeom prst="rect">
            <a:avLst/>
          </a:prstGeom>
          <a:noFill/>
          <a:ln w="25400" cap="flat" cmpd="sng" algn="ctr">
            <a:solidFill>
              <a:schemeClr val="tx1"/>
            </a:solidFill>
            <a:prstDash val="solid"/>
          </a:ln>
          <a:effectLst/>
        </p:spPr>
        <p:txBody>
          <a:bodyPr tIns="274320" rtlCol="0" anchor="ctr"/>
          <a:lstStyle/>
          <a:p>
            <a:pPr marL="0" marR="0" lvl="0" indent="0" algn="ctr" defTabSz="728981" eaLnBrk="0" fontAlgn="base" latinLnBrk="0" hangingPunct="0">
              <a:lnSpc>
                <a:spcPct val="100000"/>
              </a:lnSpc>
              <a:spcBef>
                <a:spcPct val="0"/>
              </a:spcBef>
              <a:spcAft>
                <a:spcPts val="1200"/>
              </a:spcAft>
              <a:buClrTx/>
              <a:buSzTx/>
              <a:buFontTx/>
              <a:buNone/>
              <a:tabLst/>
              <a:defRPr/>
            </a:pPr>
            <a:endParaRPr kumimoji="0" lang="en-US" sz="2400" b="0" i="0" u="none" strike="noStrike" kern="0" cap="none" spc="0" normalizeH="0" baseline="0" noProof="0">
              <a:ln>
                <a:noFill/>
              </a:ln>
              <a:solidFill>
                <a:srgbClr val="003767"/>
              </a:solidFill>
              <a:effectLst/>
              <a:uLnTx/>
              <a:uFillTx/>
              <a:latin typeface="+mj-lt"/>
              <a:ea typeface="+mn-ea"/>
              <a:cs typeface="Arial" panose="020B0604020202020204" pitchFamily="34" charset="0"/>
            </a:endParaRPr>
          </a:p>
        </p:txBody>
      </p:sp>
      <p:grpSp>
        <p:nvGrpSpPr>
          <p:cNvPr id="21" name="Group 20">
            <a:extLst>
              <a:ext uri="{FF2B5EF4-FFF2-40B4-BE49-F238E27FC236}">
                <a16:creationId xmlns:a16="http://schemas.microsoft.com/office/drawing/2014/main" id="{4566FF8A-A5DE-F0A6-D399-6607879F44F5}"/>
              </a:ext>
            </a:extLst>
          </p:cNvPr>
          <p:cNvGrpSpPr>
            <a:grpSpLocks noChangeAspect="1"/>
          </p:cNvGrpSpPr>
          <p:nvPr/>
        </p:nvGrpSpPr>
        <p:grpSpPr>
          <a:xfrm>
            <a:off x="8810479" y="5489431"/>
            <a:ext cx="960118" cy="960120"/>
            <a:chOff x="5435925" y="6653893"/>
            <a:chExt cx="919983" cy="919985"/>
          </a:xfrm>
        </p:grpSpPr>
        <p:sp>
          <p:nvSpPr>
            <p:cNvPr id="22" name="Oval 21">
              <a:extLst>
                <a:ext uri="{FF2B5EF4-FFF2-40B4-BE49-F238E27FC236}">
                  <a16:creationId xmlns:a16="http://schemas.microsoft.com/office/drawing/2014/main" id="{48511399-7BFA-D020-B0CE-30271647C6FB}"/>
                </a:ext>
              </a:extLst>
            </p:cNvPr>
            <p:cNvSpPr>
              <a:spLocks noChangeAspect="1"/>
            </p:cNvSpPr>
            <p:nvPr/>
          </p:nvSpPr>
          <p:spPr>
            <a:xfrm>
              <a:off x="5435925" y="6653893"/>
              <a:ext cx="919983" cy="919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8E557940-3381-D7B7-4BA9-A88755764CB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589114" y="6807083"/>
              <a:ext cx="613604" cy="613604"/>
            </a:xfrm>
            <a:prstGeom prst="rect">
              <a:avLst/>
            </a:prstGeom>
          </p:spPr>
        </p:pic>
      </p:grpSp>
      <p:sp>
        <p:nvSpPr>
          <p:cNvPr id="8" name="Rectangle 7">
            <a:extLst>
              <a:ext uri="{FF2B5EF4-FFF2-40B4-BE49-F238E27FC236}">
                <a16:creationId xmlns:a16="http://schemas.microsoft.com/office/drawing/2014/main" id="{C3F823E5-1346-F97A-067E-5F5C7273EE1A}"/>
              </a:ext>
            </a:extLst>
          </p:cNvPr>
          <p:cNvSpPr/>
          <p:nvPr/>
        </p:nvSpPr>
        <p:spPr>
          <a:xfrm rot="5400000">
            <a:off x="13098779" y="1147572"/>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Narrow" panose="020B0606020202030204" pitchFamily="34" charset="0"/>
              </a:rPr>
              <a:t>RESOURCES</a:t>
            </a:r>
          </a:p>
        </p:txBody>
      </p:sp>
    </p:spTree>
    <p:extLst>
      <p:ext uri="{BB962C8B-B14F-4D97-AF65-F5344CB8AC3E}">
        <p14:creationId xmlns:p14="http://schemas.microsoft.com/office/powerpoint/2010/main" val="306185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5131-8A76-F79E-C1C3-E853A0DAC5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D6B314-1758-4942-5080-79606C6C1691}"/>
              </a:ext>
            </a:extLst>
          </p:cNvPr>
          <p:cNvSpPr>
            <a:spLocks noGrp="1"/>
          </p:cNvSpPr>
          <p:nvPr>
            <p:ph type="sldNum" sz="quarter" idx="12"/>
          </p:nvPr>
        </p:nvSpPr>
        <p:spPr/>
        <p:txBody>
          <a:bodyPr/>
          <a:lstStyle/>
          <a:p>
            <a:fld id="{9A980B10-2A40-48A3-B68E-FF4291541DB6}" type="slidenum">
              <a:rPr lang="en-CA" smtClean="0"/>
              <a:t>13</a:t>
            </a:fld>
            <a:endParaRPr lang="en-CA"/>
          </a:p>
        </p:txBody>
      </p:sp>
      <p:sp>
        <p:nvSpPr>
          <p:cNvPr id="4" name="Text Placeholder 3">
            <a:extLst>
              <a:ext uri="{FF2B5EF4-FFF2-40B4-BE49-F238E27FC236}">
                <a16:creationId xmlns:a16="http://schemas.microsoft.com/office/drawing/2014/main" id="{8A134D28-3B2E-A7FF-2454-74BD34580DE6}"/>
              </a:ext>
            </a:extLst>
          </p:cNvPr>
          <p:cNvSpPr>
            <a:spLocks noGrp="1"/>
          </p:cNvSpPr>
          <p:nvPr>
            <p:ph type="body" sz="quarter" idx="14"/>
          </p:nvPr>
        </p:nvSpPr>
        <p:spPr/>
        <p:txBody>
          <a:bodyPr/>
          <a:lstStyle/>
          <a:p>
            <a:r>
              <a:rPr lang="en-US"/>
              <a:t>GROUP MEDICARE ADVANTAGE MEMBER RESOURCES</a:t>
            </a:r>
          </a:p>
        </p:txBody>
      </p:sp>
      <p:sp>
        <p:nvSpPr>
          <p:cNvPr id="13" name="Footer Placeholder 4">
            <a:extLst>
              <a:ext uri="{FF2B5EF4-FFF2-40B4-BE49-F238E27FC236}">
                <a16:creationId xmlns:a16="http://schemas.microsoft.com/office/drawing/2014/main" id="{0426DE49-ED05-76A7-C7FF-A467B6C1E6B5}"/>
              </a:ext>
            </a:extLst>
          </p:cNvPr>
          <p:cNvSpPr>
            <a:spLocks noGrp="1"/>
          </p:cNvSpPr>
          <p:nvPr>
            <p:ph type="ftr" sz="quarter" idx="3"/>
          </p:nvPr>
        </p:nvSpPr>
        <p:spPr>
          <a:xfrm>
            <a:off x="505413" y="7473821"/>
            <a:ext cx="10420734" cy="523168"/>
          </a:xfrm>
        </p:spPr>
        <p:txBody>
          <a:bodyPr/>
          <a:lstStyle/>
          <a:p>
            <a:pPr>
              <a:defRPr/>
            </a:pPr>
            <a:r>
              <a:rPr lang="en-US" sz="1200"/>
              <a:t>*We are available seven days a week October 1 through March 31 and available Monday through Friday the rest of the year.</a:t>
            </a:r>
          </a:p>
        </p:txBody>
      </p:sp>
      <p:sp>
        <p:nvSpPr>
          <p:cNvPr id="17" name="Rectangle 16">
            <a:extLst>
              <a:ext uri="{FF2B5EF4-FFF2-40B4-BE49-F238E27FC236}">
                <a16:creationId xmlns:a16="http://schemas.microsoft.com/office/drawing/2014/main" id="{33874B0F-15AE-2690-BB08-ACF1319BBF4B}"/>
              </a:ext>
            </a:extLst>
          </p:cNvPr>
          <p:cNvSpPr/>
          <p:nvPr/>
        </p:nvSpPr>
        <p:spPr>
          <a:xfrm>
            <a:off x="609600" y="2408605"/>
            <a:ext cx="4283742" cy="4281562"/>
          </a:xfrm>
          <a:prstGeom prst="rect">
            <a:avLst/>
          </a:prstGeom>
          <a:ln w="25400">
            <a:solidFill>
              <a:schemeClr val="accent3"/>
            </a:solidFill>
          </a:ln>
        </p:spPr>
        <p:txBody>
          <a:bodyPr wrap="square" tIns="804672">
            <a:noAutofit/>
          </a:bodyPr>
          <a:lstStyle/>
          <a:p>
            <a:pPr algn="ctr" defTabSz="1097280">
              <a:lnSpc>
                <a:spcPct val="90000"/>
              </a:lnSpc>
              <a:spcBef>
                <a:spcPts val="480"/>
              </a:spcBef>
            </a:pPr>
            <a:endParaRPr lang="en-CA" sz="840">
              <a:ln w="28575">
                <a:solidFill>
                  <a:schemeClr val="tx1"/>
                </a:solidFill>
              </a:ln>
              <a:solidFill>
                <a:schemeClr val="tx2"/>
              </a:solidFill>
            </a:endParaRPr>
          </a:p>
        </p:txBody>
      </p:sp>
      <p:sp>
        <p:nvSpPr>
          <p:cNvPr id="18" name="TextBox 17">
            <a:extLst>
              <a:ext uri="{FF2B5EF4-FFF2-40B4-BE49-F238E27FC236}">
                <a16:creationId xmlns:a16="http://schemas.microsoft.com/office/drawing/2014/main" id="{84D5A975-92DC-FF34-5570-178B6F68A78C}"/>
              </a:ext>
            </a:extLst>
          </p:cNvPr>
          <p:cNvSpPr txBox="1"/>
          <p:nvPr/>
        </p:nvSpPr>
        <p:spPr>
          <a:xfrm>
            <a:off x="964295" y="3120262"/>
            <a:ext cx="3678217" cy="3254737"/>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chemeClr val="accent2"/>
                </a:solidFill>
                <a:latin typeface="Arial Narrow"/>
                <a:cs typeface="Arial Narrow" panose="020B0604020202020204" pitchFamily="34" charset="0"/>
              </a:rPr>
              <a:t>ONLINE</a:t>
            </a:r>
          </a:p>
          <a:p>
            <a:pPr marL="0" lvl="1" defTabSz="1097280">
              <a:spcBef>
                <a:spcPts val="900"/>
              </a:spcBef>
              <a:buClr>
                <a:srgbClr val="003359"/>
              </a:buClr>
              <a:buSzPct val="70000"/>
              <a:defRPr/>
            </a:pPr>
            <a:r>
              <a:rPr lang="en-US" sz="1800">
                <a:solidFill>
                  <a:srgbClr val="003359"/>
                </a:solidFill>
              </a:rPr>
              <a:t>Visit </a:t>
            </a:r>
            <a:r>
              <a:rPr lang="en-US" sz="1800" b="1" u="sng"/>
              <a:t>bluecrossmn.com</a:t>
            </a:r>
            <a:r>
              <a:rPr lang="en-US" sz="1800">
                <a:solidFill>
                  <a:srgbClr val="003359"/>
                </a:solidFill>
              </a:rPr>
              <a:t> to:</a:t>
            </a:r>
          </a:p>
          <a:p>
            <a:pPr marL="182880" lvl="1" indent="-182880" defTabSz="1097280">
              <a:spcBef>
                <a:spcPts val="900"/>
              </a:spcBef>
              <a:buClr>
                <a:schemeClr val="accent2"/>
              </a:buClr>
              <a:buSzPct val="100000"/>
              <a:buFont typeface="Arial" panose="020B0604020202020204" pitchFamily="34" charset="0"/>
              <a:buChar char="•"/>
              <a:defRPr/>
            </a:pPr>
            <a:r>
              <a:rPr lang="en-US" sz="1800">
                <a:solidFill>
                  <a:srgbClr val="003359"/>
                </a:solidFill>
              </a:rPr>
              <a:t>View claim history</a:t>
            </a:r>
          </a:p>
          <a:p>
            <a:pPr marL="182880" lvl="1" indent="-182880" defTabSz="1097280">
              <a:spcBef>
                <a:spcPts val="900"/>
              </a:spcBef>
              <a:buClr>
                <a:schemeClr val="accent2"/>
              </a:buClr>
              <a:buSzPct val="100000"/>
              <a:buFont typeface="Arial" panose="020B0604020202020204" pitchFamily="34" charset="0"/>
              <a:buChar char="•"/>
              <a:defRPr/>
            </a:pPr>
            <a:r>
              <a:rPr lang="en-US" sz="1800">
                <a:solidFill>
                  <a:srgbClr val="003359"/>
                </a:solidFill>
              </a:rPr>
              <a:t>Find in-network doctors </a:t>
            </a:r>
            <a:br>
              <a:rPr lang="en-US" sz="1800"/>
            </a:br>
            <a:r>
              <a:rPr lang="en-US" sz="1800">
                <a:solidFill>
                  <a:srgbClr val="003359"/>
                </a:solidFill>
              </a:rPr>
              <a:t>and hospitals</a:t>
            </a:r>
          </a:p>
          <a:p>
            <a:pPr marL="182880" lvl="1" indent="-182880" defTabSz="1097280">
              <a:spcBef>
                <a:spcPts val="900"/>
              </a:spcBef>
              <a:buClr>
                <a:schemeClr val="accent2"/>
              </a:buClr>
              <a:buSzPct val="100000"/>
              <a:buFont typeface="Arial" panose="020B0604020202020204" pitchFamily="34" charset="0"/>
              <a:buChar char="•"/>
              <a:defRPr/>
            </a:pPr>
            <a:r>
              <a:rPr lang="en-US" sz="1800">
                <a:solidFill>
                  <a:srgbClr val="003359"/>
                </a:solidFill>
              </a:rPr>
              <a:t>Find quality ratings for doctors and other providers</a:t>
            </a:r>
          </a:p>
          <a:p>
            <a:pPr marL="182880" lvl="1" indent="-182880" defTabSz="1097280">
              <a:spcBef>
                <a:spcPts val="900"/>
              </a:spcBef>
              <a:buClr>
                <a:schemeClr val="accent2"/>
              </a:buClr>
              <a:buSzPct val="100000"/>
              <a:buFont typeface="Arial" panose="020B0604020202020204" pitchFamily="34" charset="0"/>
              <a:buChar char="•"/>
              <a:defRPr/>
            </a:pPr>
            <a:r>
              <a:rPr lang="en-US" sz="1800">
                <a:solidFill>
                  <a:srgbClr val="003359"/>
                </a:solidFill>
              </a:rPr>
              <a:t>Send secure emails to </a:t>
            </a:r>
            <a:br>
              <a:rPr lang="en-US" sz="1800"/>
            </a:br>
            <a:r>
              <a:rPr lang="en-US" sz="1800">
                <a:solidFill>
                  <a:schemeClr val="tx2"/>
                </a:solidFill>
              </a:rPr>
              <a:t>Customer Service</a:t>
            </a:r>
          </a:p>
        </p:txBody>
      </p:sp>
      <p:sp>
        <p:nvSpPr>
          <p:cNvPr id="19" name="Rectangle 18">
            <a:extLst>
              <a:ext uri="{FF2B5EF4-FFF2-40B4-BE49-F238E27FC236}">
                <a16:creationId xmlns:a16="http://schemas.microsoft.com/office/drawing/2014/main" id="{E73345A7-0CC5-132D-5E59-6BFD9B7D6479}"/>
              </a:ext>
            </a:extLst>
          </p:cNvPr>
          <p:cNvSpPr/>
          <p:nvPr/>
        </p:nvSpPr>
        <p:spPr>
          <a:xfrm>
            <a:off x="5145932" y="2408605"/>
            <a:ext cx="4283742" cy="4281562"/>
          </a:xfrm>
          <a:prstGeom prst="rect">
            <a:avLst/>
          </a:prstGeom>
          <a:ln w="25400">
            <a:solidFill>
              <a:schemeClr val="accent2"/>
            </a:solidFill>
          </a:ln>
        </p:spPr>
        <p:txBody>
          <a:bodyPr wrap="square" tIns="804672">
            <a:noAutofit/>
          </a:bodyPr>
          <a:lstStyle/>
          <a:p>
            <a:pPr algn="ctr" defTabSz="1097280">
              <a:lnSpc>
                <a:spcPct val="90000"/>
              </a:lnSpc>
              <a:spcBef>
                <a:spcPts val="480"/>
              </a:spcBef>
            </a:pPr>
            <a:endParaRPr lang="en-CA" sz="840">
              <a:ln w="28575">
                <a:solidFill>
                  <a:schemeClr val="tx1"/>
                </a:solidFill>
              </a:ln>
              <a:solidFill>
                <a:schemeClr val="tx2"/>
              </a:solidFill>
            </a:endParaRPr>
          </a:p>
        </p:txBody>
      </p:sp>
      <p:sp>
        <p:nvSpPr>
          <p:cNvPr id="20" name="TextBox 19">
            <a:extLst>
              <a:ext uri="{FF2B5EF4-FFF2-40B4-BE49-F238E27FC236}">
                <a16:creationId xmlns:a16="http://schemas.microsoft.com/office/drawing/2014/main" id="{984DF2AC-B060-BEFB-F34F-C9D227FDF0BF}"/>
              </a:ext>
            </a:extLst>
          </p:cNvPr>
          <p:cNvSpPr txBox="1"/>
          <p:nvPr/>
        </p:nvSpPr>
        <p:spPr>
          <a:xfrm>
            <a:off x="5487494" y="3120262"/>
            <a:ext cx="3678217" cy="1408078"/>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CUSTOMER SERVICE</a:t>
            </a:r>
          </a:p>
          <a:p>
            <a:pPr marL="0" lvl="1" defTabSz="1097280">
              <a:spcBef>
                <a:spcPts val="900"/>
              </a:spcBef>
              <a:buClr>
                <a:schemeClr val="accent2"/>
              </a:buClr>
              <a:buSzPct val="100000"/>
              <a:defRPr/>
            </a:pPr>
            <a:r>
              <a:rPr lang="en-US" sz="1800">
                <a:solidFill>
                  <a:srgbClr val="003359"/>
                </a:solidFill>
              </a:rPr>
              <a:t>Call </a:t>
            </a:r>
            <a:r>
              <a:rPr lang="en-US" sz="1800" b="1"/>
              <a:t>1-800-711-9865</a:t>
            </a:r>
            <a:r>
              <a:rPr lang="en-US" sz="1800">
                <a:solidFill>
                  <a:srgbClr val="003359"/>
                </a:solidFill>
              </a:rPr>
              <a:t> (TTY </a:t>
            </a:r>
            <a:r>
              <a:rPr lang="en-US" sz="1800" b="1"/>
              <a:t>711</a:t>
            </a:r>
            <a:r>
              <a:rPr lang="en-US" sz="1800">
                <a:solidFill>
                  <a:srgbClr val="003359"/>
                </a:solidFill>
              </a:rPr>
              <a:t>) </a:t>
            </a:r>
            <a:br>
              <a:rPr lang="en-US" sz="1800"/>
            </a:br>
            <a:r>
              <a:rPr lang="en-US" sz="1800">
                <a:solidFill>
                  <a:srgbClr val="003359"/>
                </a:solidFill>
              </a:rPr>
              <a:t>Monday through Friday,*</a:t>
            </a:r>
            <a:br>
              <a:rPr lang="en-US" sz="1800"/>
            </a:br>
            <a:r>
              <a:rPr lang="en-US" sz="1800">
                <a:solidFill>
                  <a:srgbClr val="003359"/>
                </a:solidFill>
              </a:rPr>
              <a:t>8 a.m. to 8 p.m. Central Time </a:t>
            </a:r>
          </a:p>
        </p:txBody>
      </p:sp>
      <p:grpSp>
        <p:nvGrpSpPr>
          <p:cNvPr id="26" name="Group 25">
            <a:extLst>
              <a:ext uri="{FF2B5EF4-FFF2-40B4-BE49-F238E27FC236}">
                <a16:creationId xmlns:a16="http://schemas.microsoft.com/office/drawing/2014/main" id="{43F0F474-77F4-6C12-BDDF-6412366D84FD}"/>
              </a:ext>
            </a:extLst>
          </p:cNvPr>
          <p:cNvGrpSpPr/>
          <p:nvPr/>
        </p:nvGrpSpPr>
        <p:grpSpPr>
          <a:xfrm>
            <a:off x="2032000" y="1816377"/>
            <a:ext cx="1460500" cy="1188720"/>
            <a:chOff x="2032000" y="1816377"/>
            <a:chExt cx="1460500" cy="1188720"/>
          </a:xfrm>
        </p:grpSpPr>
        <p:sp>
          <p:nvSpPr>
            <p:cNvPr id="25" name="Rectangle 24">
              <a:extLst>
                <a:ext uri="{FF2B5EF4-FFF2-40B4-BE49-F238E27FC236}">
                  <a16:creationId xmlns:a16="http://schemas.microsoft.com/office/drawing/2014/main" id="{F9573770-EF39-2377-1EE1-1E32A7DBF65B}"/>
                </a:ext>
              </a:extLst>
            </p:cNvPr>
            <p:cNvSpPr/>
            <p:nvPr/>
          </p:nvSpPr>
          <p:spPr>
            <a:xfrm>
              <a:off x="2032000" y="210716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5C5406-372F-A227-99D5-FC72F9230050}"/>
                </a:ext>
              </a:extLst>
            </p:cNvPr>
            <p:cNvGrpSpPr/>
            <p:nvPr/>
          </p:nvGrpSpPr>
          <p:grpSpPr>
            <a:xfrm>
              <a:off x="2165024" y="1816377"/>
              <a:ext cx="1188720" cy="1188720"/>
              <a:chOff x="2137538" y="1816377"/>
              <a:chExt cx="1188720" cy="1188720"/>
            </a:xfrm>
          </p:grpSpPr>
          <p:sp>
            <p:nvSpPr>
              <p:cNvPr id="7" name="Oval 6">
                <a:extLst>
                  <a:ext uri="{FF2B5EF4-FFF2-40B4-BE49-F238E27FC236}">
                    <a16:creationId xmlns:a16="http://schemas.microsoft.com/office/drawing/2014/main" id="{0E6A8782-F0C1-EDDB-17D5-34F499DFD501}"/>
                  </a:ext>
                </a:extLst>
              </p:cNvPr>
              <p:cNvSpPr>
                <a:spLocks noChangeAspect="1"/>
              </p:cNvSpPr>
              <p:nvPr/>
            </p:nvSpPr>
            <p:spPr>
              <a:xfrm>
                <a:off x="2137538" y="1816377"/>
                <a:ext cx="1188720" cy="118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8" name="Graphic 7">
                <a:extLst>
                  <a:ext uri="{FF2B5EF4-FFF2-40B4-BE49-F238E27FC236}">
                    <a16:creationId xmlns:a16="http://schemas.microsoft.com/office/drawing/2014/main" id="{6E5CDEF8-1DED-CC68-B34D-F3987AECC31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86012" y="2107168"/>
                <a:ext cx="667512" cy="667512"/>
              </a:xfrm>
              <a:prstGeom prst="rect">
                <a:avLst/>
              </a:prstGeom>
            </p:spPr>
          </p:pic>
        </p:grpSp>
      </p:grpSp>
      <p:grpSp>
        <p:nvGrpSpPr>
          <p:cNvPr id="29" name="Group 28">
            <a:extLst>
              <a:ext uri="{FF2B5EF4-FFF2-40B4-BE49-F238E27FC236}">
                <a16:creationId xmlns:a16="http://schemas.microsoft.com/office/drawing/2014/main" id="{742401F7-01E4-F50A-D0A0-E9AB7465C664}"/>
              </a:ext>
            </a:extLst>
          </p:cNvPr>
          <p:cNvGrpSpPr/>
          <p:nvPr/>
        </p:nvGrpSpPr>
        <p:grpSpPr>
          <a:xfrm>
            <a:off x="6557017" y="1816377"/>
            <a:ext cx="1460500" cy="1188720"/>
            <a:chOff x="6557017" y="1816377"/>
            <a:chExt cx="1460500" cy="1188720"/>
          </a:xfrm>
        </p:grpSpPr>
        <p:sp>
          <p:nvSpPr>
            <p:cNvPr id="28" name="Rectangle 27">
              <a:extLst>
                <a:ext uri="{FF2B5EF4-FFF2-40B4-BE49-F238E27FC236}">
                  <a16:creationId xmlns:a16="http://schemas.microsoft.com/office/drawing/2014/main" id="{21DDCA87-C676-D909-3790-0ACACF4F2FC2}"/>
                </a:ext>
              </a:extLst>
            </p:cNvPr>
            <p:cNvSpPr/>
            <p:nvPr/>
          </p:nvSpPr>
          <p:spPr>
            <a:xfrm>
              <a:off x="6557017" y="205793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AF22504-C6F6-A105-07CC-BBDA98B22F8E}"/>
                </a:ext>
              </a:extLst>
            </p:cNvPr>
            <p:cNvGrpSpPr/>
            <p:nvPr/>
          </p:nvGrpSpPr>
          <p:grpSpPr>
            <a:xfrm>
              <a:off x="6701356" y="1816377"/>
              <a:ext cx="1188720" cy="1188720"/>
              <a:chOff x="6716052" y="1816377"/>
              <a:chExt cx="1188720" cy="1188720"/>
            </a:xfrm>
          </p:grpSpPr>
          <p:sp>
            <p:nvSpPr>
              <p:cNvPr id="9" name="Oval 8">
                <a:extLst>
                  <a:ext uri="{FF2B5EF4-FFF2-40B4-BE49-F238E27FC236}">
                    <a16:creationId xmlns:a16="http://schemas.microsoft.com/office/drawing/2014/main" id="{828FFA3C-0EA6-A15D-2D01-122627BE7685}"/>
                  </a:ext>
                </a:extLst>
              </p:cNvPr>
              <p:cNvSpPr>
                <a:spLocks noChangeAspect="1"/>
              </p:cNvSpPr>
              <p:nvPr/>
            </p:nvSpPr>
            <p:spPr>
              <a:xfrm>
                <a:off x="6716052" y="1816377"/>
                <a:ext cx="1188720" cy="1188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10" name="Graphic 9">
                <a:extLst>
                  <a:ext uri="{FF2B5EF4-FFF2-40B4-BE49-F238E27FC236}">
                    <a16:creationId xmlns:a16="http://schemas.microsoft.com/office/drawing/2014/main" id="{FA125222-5A81-EA3B-8BB6-8F62F9DE6E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64526" y="2107168"/>
                <a:ext cx="667512" cy="667512"/>
              </a:xfrm>
              <a:prstGeom prst="rect">
                <a:avLst/>
              </a:prstGeom>
            </p:spPr>
          </p:pic>
        </p:grpSp>
      </p:grpSp>
      <p:sp>
        <p:nvSpPr>
          <p:cNvPr id="2" name="Rectangle 1">
            <a:extLst>
              <a:ext uri="{FF2B5EF4-FFF2-40B4-BE49-F238E27FC236}">
                <a16:creationId xmlns:a16="http://schemas.microsoft.com/office/drawing/2014/main" id="{540C0805-304F-739F-E00F-98E752D08793}"/>
              </a:ext>
            </a:extLst>
          </p:cNvPr>
          <p:cNvSpPr/>
          <p:nvPr/>
        </p:nvSpPr>
        <p:spPr>
          <a:xfrm rot="5400000">
            <a:off x="13098779" y="1119863"/>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algn="ctr"/>
            <a:r>
              <a:rPr lang="en-US" sz="1800" b="1">
                <a:solidFill>
                  <a:prstClr val="white"/>
                </a:solidFill>
                <a:latin typeface="Arial Narrow" panose="020B0606020202030204" pitchFamily="34" charset="0"/>
              </a:rPr>
              <a:t>MEDICARE ADVANTAGE</a:t>
            </a:r>
          </a:p>
        </p:txBody>
      </p:sp>
    </p:spTree>
    <p:extLst>
      <p:ext uri="{BB962C8B-B14F-4D97-AF65-F5344CB8AC3E}">
        <p14:creationId xmlns:p14="http://schemas.microsoft.com/office/powerpoint/2010/main" val="2378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B963D-8BE9-7FF7-0715-74032B626D6F}"/>
            </a:ext>
          </a:extLst>
        </p:cNvPr>
        <p:cNvGrpSpPr/>
        <p:nvPr/>
      </p:nvGrpSpPr>
      <p:grpSpPr>
        <a:xfrm>
          <a:off x="0" y="0"/>
          <a:ext cx="0" cy="0"/>
          <a:chOff x="0" y="0"/>
          <a:chExt cx="0" cy="0"/>
        </a:xfrm>
      </p:grpSpPr>
      <p:pic>
        <p:nvPicPr>
          <p:cNvPr id="13" name="Picture 12" descr="A picture containing water, boat, outdoor, sky&#10;&#10;Description automatically generated">
            <a:extLst>
              <a:ext uri="{FF2B5EF4-FFF2-40B4-BE49-F238E27FC236}">
                <a16:creationId xmlns:a16="http://schemas.microsoft.com/office/drawing/2014/main" id="{AECC8F83-4B45-89CB-4315-BE35301EB90F}"/>
              </a:ext>
            </a:extLst>
          </p:cNvPr>
          <p:cNvPicPr>
            <a:picLocks noChangeAspect="1"/>
          </p:cNvPicPr>
          <p:nvPr/>
        </p:nvPicPr>
        <p:blipFill rotWithShape="1">
          <a:blip r:embed="rId3">
            <a:extLst>
              <a:ext uri="{28A0092B-C50C-407E-A947-70E740481C1C}">
                <a14:useLocalDpi xmlns:a14="http://schemas.microsoft.com/office/drawing/2010/main"/>
              </a:ext>
            </a:extLst>
          </a:blip>
          <a:srcRect l="10715" t="18801" r="31457"/>
          <a:stretch/>
        </p:blipFill>
        <p:spPr>
          <a:xfrm flipH="1">
            <a:off x="6829420" y="-1"/>
            <a:ext cx="7800978" cy="7302675"/>
          </a:xfrm>
          <a:prstGeom prst="rect">
            <a:avLst/>
          </a:prstGeom>
        </p:spPr>
      </p:pic>
      <p:sp>
        <p:nvSpPr>
          <p:cNvPr id="4" name="Rectangle 3">
            <a:extLst>
              <a:ext uri="{FF2B5EF4-FFF2-40B4-BE49-F238E27FC236}">
                <a16:creationId xmlns:a16="http://schemas.microsoft.com/office/drawing/2014/main" id="{FAC23977-70E9-0BCD-ABDF-89BFCB60261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3" name="Title 2">
            <a:extLst>
              <a:ext uri="{FF2B5EF4-FFF2-40B4-BE49-F238E27FC236}">
                <a16:creationId xmlns:a16="http://schemas.microsoft.com/office/drawing/2014/main" id="{36CCFA0A-7BB8-7011-4856-C4F54160DD2A}"/>
              </a:ext>
            </a:extLst>
          </p:cNvPr>
          <p:cNvSpPr>
            <a:spLocks noGrp="1"/>
          </p:cNvSpPr>
          <p:nvPr>
            <p:ph type="title"/>
          </p:nvPr>
        </p:nvSpPr>
        <p:spPr>
          <a:xfrm>
            <a:off x="452212" y="4094627"/>
            <a:ext cx="6248626" cy="1319685"/>
          </a:xfrm>
          <a:effectLst/>
        </p:spPr>
        <p:txBody>
          <a:bodyPr>
            <a:normAutofit/>
          </a:bodyPr>
          <a:lstStyle/>
          <a:p>
            <a:r>
              <a:rPr lang="en-US">
                <a:solidFill>
                  <a:schemeClr val="tx2"/>
                </a:solidFill>
              </a:rPr>
              <a:t>QUESTIONS ABOUT GROUP MEDICARE ADVANTAGE?</a:t>
            </a:r>
          </a:p>
        </p:txBody>
      </p:sp>
    </p:spTree>
    <p:extLst>
      <p:ext uri="{BB962C8B-B14F-4D97-AF65-F5344CB8AC3E}">
        <p14:creationId xmlns:p14="http://schemas.microsoft.com/office/powerpoint/2010/main" val="212239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887323-973F-01CD-BFC7-EA675BFAD13F}"/>
              </a:ext>
            </a:extLst>
          </p:cNvPr>
          <p:cNvSpPr/>
          <p:nvPr/>
        </p:nvSpPr>
        <p:spPr>
          <a:xfrm>
            <a:off x="609600" y="2262831"/>
            <a:ext cx="6501397" cy="3172305"/>
          </a:xfrm>
          <a:prstGeom prst="rect">
            <a:avLst/>
          </a:prstGeom>
          <a:ln w="25400">
            <a:solidFill>
              <a:schemeClr val="accent2"/>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a:ln>
                  <a:noFill/>
                </a:ln>
                <a:effectLst/>
                <a:uLnTx/>
                <a:uFillTx/>
                <a:latin typeface="Arial Narrow" panose="020B0604020202020204" pitchFamily="34" charset="0"/>
                <a:ea typeface="Helvetica Neue Thin"/>
                <a:cs typeface="Arial Narrow" panose="020B0604020202020204" pitchFamily="34" charset="0"/>
              </a:rPr>
              <a:t>RETIREE</a:t>
            </a:r>
          </a:p>
          <a:p>
            <a:pPr marL="180975" lvl="1" indent="-180975" defTabSz="1097280">
              <a:spcBef>
                <a:spcPts val="900"/>
              </a:spcBef>
              <a:buClr>
                <a:srgbClr val="0094D7"/>
              </a:buClr>
              <a:buSzPct val="100000"/>
              <a:buFont typeface="Arial" panose="020B0604020202020204" pitchFamily="34" charset="0"/>
              <a:buChar char="•"/>
              <a:defRPr/>
            </a:pPr>
            <a:r>
              <a:rPr lang="en-US" sz="2000">
                <a:solidFill>
                  <a:srgbClr val="003359"/>
                </a:solidFill>
              </a:rPr>
              <a:t>Have Medicare Part A and/or Part B</a:t>
            </a:r>
          </a:p>
          <a:p>
            <a:pPr marL="180975" lvl="1" indent="-180975" defTabSz="1097280">
              <a:spcBef>
                <a:spcPts val="900"/>
              </a:spcBef>
              <a:buClr>
                <a:srgbClr val="0094D7"/>
              </a:buClr>
              <a:buSzPct val="100000"/>
              <a:buFont typeface="Arial" panose="020B0604020202020204" pitchFamily="34" charset="0"/>
              <a:buChar char="•"/>
              <a:defRPr/>
            </a:pPr>
            <a:r>
              <a:rPr lang="en-US" sz="2000">
                <a:solidFill>
                  <a:srgbClr val="003359"/>
                </a:solidFill>
              </a:rPr>
              <a:t>Continue to pay Part B premium</a:t>
            </a:r>
          </a:p>
          <a:p>
            <a:pPr marL="180975" lvl="1" indent="-180975" defTabSz="1097280">
              <a:spcBef>
                <a:spcPts val="900"/>
              </a:spcBef>
              <a:buClr>
                <a:srgbClr val="0094D7"/>
              </a:buClr>
              <a:buSzPct val="100000"/>
              <a:buFont typeface="Arial" panose="020B0604020202020204" pitchFamily="34" charset="0"/>
              <a:buChar char="•"/>
              <a:defRPr/>
            </a:pPr>
            <a:r>
              <a:rPr lang="en-US" sz="2000">
                <a:solidFill>
                  <a:srgbClr val="003359"/>
                </a:solidFill>
              </a:rPr>
              <a:t>Be a permanent resident of Minnesota</a:t>
            </a:r>
          </a:p>
          <a:p>
            <a:pPr marL="180975" lvl="1" indent="-180975" defTabSz="1097280">
              <a:spcBef>
                <a:spcPts val="900"/>
              </a:spcBef>
              <a:buClr>
                <a:srgbClr val="0094D7"/>
              </a:buClr>
              <a:buSzPct val="100000"/>
              <a:buFont typeface="Arial" panose="020B0604020202020204" pitchFamily="34" charset="0"/>
              <a:buChar char="•"/>
              <a:defRPr/>
            </a:pPr>
            <a:r>
              <a:rPr lang="en-US" sz="2000">
                <a:solidFill>
                  <a:srgbClr val="003359"/>
                </a:solidFill>
              </a:rPr>
              <a:t>Reside in plan’s service area</a:t>
            </a:r>
          </a:p>
        </p:txBody>
      </p:sp>
      <p:sp>
        <p:nvSpPr>
          <p:cNvPr id="18" name="Rectangle 17">
            <a:extLst>
              <a:ext uri="{FF2B5EF4-FFF2-40B4-BE49-F238E27FC236}">
                <a16:creationId xmlns:a16="http://schemas.microsoft.com/office/drawing/2014/main" id="{E481B41F-A804-2553-9767-D79A4B829800}"/>
              </a:ext>
            </a:extLst>
          </p:cNvPr>
          <p:cNvSpPr/>
          <p:nvPr/>
        </p:nvSpPr>
        <p:spPr>
          <a:xfrm>
            <a:off x="7581729" y="2258945"/>
            <a:ext cx="6501397" cy="3172305"/>
          </a:xfrm>
          <a:prstGeom prst="rect">
            <a:avLst/>
          </a:prstGeom>
          <a:ln w="25400">
            <a:solidFill>
              <a:schemeClr val="accent3"/>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a:ln>
                  <a:noFill/>
                </a:ln>
                <a:effectLst/>
                <a:uLnTx/>
                <a:uFillTx/>
                <a:latin typeface="Arial Narrow" panose="020B0604020202020204" pitchFamily="34" charset="0"/>
                <a:ea typeface="Helvetica Neue Thin"/>
                <a:cs typeface="Arial Narrow" panose="020B0604020202020204" pitchFamily="34" charset="0"/>
              </a:rPr>
              <a:t>EMPLOYER GROUP / UNION</a:t>
            </a:r>
          </a:p>
          <a:p>
            <a:pPr marL="180975" marR="0" lvl="1" indent="-180975" algn="l" defTabSz="1097280" rtl="0" eaLnBrk="1" fontAlgn="auto" latinLnBrk="0" hangingPunct="1">
              <a:lnSpc>
                <a:spcPct val="100000"/>
              </a:lnSpc>
              <a:spcBef>
                <a:spcPts val="900"/>
              </a:spcBef>
              <a:spcAft>
                <a:spcPts val="0"/>
              </a:spcAft>
              <a:buClr>
                <a:srgbClr val="0094D7"/>
              </a:buClr>
              <a:buSzPct val="100000"/>
              <a:buFont typeface="Arial" panose="020B0604020202020204" pitchFamily="34" charset="0"/>
              <a:buChar char="•"/>
              <a:tabLst/>
              <a:defRPr/>
            </a:pPr>
            <a:r>
              <a:rPr kumimoji="0" lang="en-US" sz="2000" b="0" i="0" u="none" strike="noStrike" kern="1200" cap="none" spc="0" normalizeH="0" baseline="0" noProof="0">
                <a:ln>
                  <a:noFill/>
                </a:ln>
                <a:solidFill>
                  <a:srgbClr val="003359"/>
                </a:solidFill>
                <a:effectLst/>
                <a:uLnTx/>
                <a:uFillTx/>
                <a:latin typeface="Arial"/>
                <a:ea typeface="Helvetica Neue Thin"/>
              </a:rPr>
              <a:t>Must be headquartered in Minnesota </a:t>
            </a:r>
          </a:p>
        </p:txBody>
      </p:sp>
      <p:sp>
        <p:nvSpPr>
          <p:cNvPr id="3" name="Slide Number Placeholder 2">
            <a:extLst>
              <a:ext uri="{FF2B5EF4-FFF2-40B4-BE49-F238E27FC236}">
                <a16:creationId xmlns:a16="http://schemas.microsoft.com/office/drawing/2014/main" id="{81FFB423-E220-1071-B841-3355EF2FB0A8}"/>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13" name="Footer Placeholder 4">
            <a:extLst>
              <a:ext uri="{FF2B5EF4-FFF2-40B4-BE49-F238E27FC236}">
                <a16:creationId xmlns:a16="http://schemas.microsoft.com/office/drawing/2014/main" id="{FF0093E0-BC9D-D786-01EC-1F77660F7048}"/>
              </a:ext>
            </a:extLst>
          </p:cNvPr>
          <p:cNvSpPr>
            <a:spLocks noGrp="1"/>
          </p:cNvSpPr>
          <p:nvPr>
            <p:ph type="ftr" sz="quarter" idx="3"/>
          </p:nvPr>
        </p:nvSpPr>
        <p:spPr>
          <a:xfrm>
            <a:off x="504825" y="7233640"/>
            <a:ext cx="12083915" cy="633774"/>
          </a:xfrm>
        </p:spPr>
        <p:txBody>
          <a:bodyPr wrap="square" lIns="91440" tIns="45720" rIns="91440" bIns="45720" rtlCol="0" anchor="b" anchorCtr="0">
            <a:noAutofit/>
          </a:bodyPr>
          <a:lstStyle/>
          <a:p>
            <a:pPr lvl="0" defTabSz="728952">
              <a:defRPr/>
            </a:pPr>
            <a:r>
              <a:rPr lang="en-US" altLang="en-US" sz="1200" baseline="30000">
                <a:solidFill>
                  <a:srgbClr val="7F7F7F"/>
                </a:solidFill>
                <a:cs typeface="Arial"/>
              </a:rPr>
              <a:t>1</a:t>
            </a:r>
            <a:r>
              <a:rPr lang="en-US" altLang="en-US" sz="1200">
                <a:solidFill>
                  <a:srgbClr val="7F7F7F"/>
                </a:solidFill>
                <a:cs typeface="Arial"/>
              </a:rPr>
              <a:t>Some exceptions apply. Retirees disenrolling from a group plan may not be eligible to reenroll at a later date. Retirees should check with their benefits contacts with any questions prior to disenrolling.</a:t>
            </a:r>
          </a:p>
        </p:txBody>
      </p:sp>
      <p:sp>
        <p:nvSpPr>
          <p:cNvPr id="4" name="Text Placeholder 3">
            <a:extLst>
              <a:ext uri="{FF2B5EF4-FFF2-40B4-BE49-F238E27FC236}">
                <a16:creationId xmlns:a16="http://schemas.microsoft.com/office/drawing/2014/main" id="{7F4B8A06-90D9-230C-63AA-A034597F6AC3}"/>
              </a:ext>
            </a:extLst>
          </p:cNvPr>
          <p:cNvSpPr>
            <a:spLocks noGrp="1"/>
          </p:cNvSpPr>
          <p:nvPr>
            <p:ph type="body" sz="quarter" idx="13"/>
          </p:nvPr>
        </p:nvSpPr>
        <p:spPr/>
        <p:txBody>
          <a:bodyPr/>
          <a:lstStyle/>
          <a:p>
            <a:r>
              <a:rPr lang="en-US"/>
              <a:t>GROUP PLATINUM BLUE</a:t>
            </a:r>
            <a:r>
              <a:rPr lang="en-US" baseline="30000"/>
              <a:t>SM</a:t>
            </a:r>
          </a:p>
        </p:txBody>
      </p:sp>
      <p:sp>
        <p:nvSpPr>
          <p:cNvPr id="2" name="Text Placeholder 1">
            <a:extLst>
              <a:ext uri="{FF2B5EF4-FFF2-40B4-BE49-F238E27FC236}">
                <a16:creationId xmlns:a16="http://schemas.microsoft.com/office/drawing/2014/main" id="{B0B21139-4F5F-7A03-90B0-928646A1A16B}"/>
              </a:ext>
            </a:extLst>
          </p:cNvPr>
          <p:cNvSpPr>
            <a:spLocks noGrp="1"/>
          </p:cNvSpPr>
          <p:nvPr>
            <p:ph type="body" sz="quarter" idx="17"/>
          </p:nvPr>
        </p:nvSpPr>
        <p:spPr/>
        <p:txBody>
          <a:bodyPr/>
          <a:lstStyle/>
          <a:p>
            <a:r>
              <a:rPr lang="en-US"/>
              <a:t>Eligibility requirements</a:t>
            </a:r>
            <a:r>
              <a:rPr lang="en-US" sz="1800" baseline="30000"/>
              <a:t>1</a:t>
            </a:r>
            <a:endParaRPr lang="en-US" sz="1800"/>
          </a:p>
        </p:txBody>
      </p:sp>
      <p:sp>
        <p:nvSpPr>
          <p:cNvPr id="6" name="Rectangle 5">
            <a:extLst>
              <a:ext uri="{FF2B5EF4-FFF2-40B4-BE49-F238E27FC236}">
                <a16:creationId xmlns:a16="http://schemas.microsoft.com/office/drawing/2014/main" id="{7D2637DB-9675-FCF2-7668-76B4C8F087ED}"/>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7" name="Rectangle 26">
            <a:extLst>
              <a:ext uri="{FF2B5EF4-FFF2-40B4-BE49-F238E27FC236}">
                <a16:creationId xmlns:a16="http://schemas.microsoft.com/office/drawing/2014/main" id="{910BB519-DC3B-0198-1F3C-2435A224AF20}"/>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6" name="Oval 15">
            <a:extLst>
              <a:ext uri="{FF2B5EF4-FFF2-40B4-BE49-F238E27FC236}">
                <a16:creationId xmlns:a16="http://schemas.microsoft.com/office/drawing/2014/main" id="{02B143C4-AF80-9058-FC71-B6F14891C936}"/>
              </a:ext>
            </a:extLst>
          </p:cNvPr>
          <p:cNvSpPr/>
          <p:nvPr/>
        </p:nvSpPr>
        <p:spPr>
          <a:xfrm>
            <a:off x="3273843" y="1755156"/>
            <a:ext cx="1160581" cy="116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7" name="Oval 16">
            <a:extLst>
              <a:ext uri="{FF2B5EF4-FFF2-40B4-BE49-F238E27FC236}">
                <a16:creationId xmlns:a16="http://schemas.microsoft.com/office/drawing/2014/main" id="{40D3B08D-AA93-599F-94FF-E62D99593193}"/>
              </a:ext>
            </a:extLst>
          </p:cNvPr>
          <p:cNvSpPr/>
          <p:nvPr/>
        </p:nvSpPr>
        <p:spPr>
          <a:xfrm>
            <a:off x="10269418" y="1751270"/>
            <a:ext cx="1160581" cy="116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20" name="Graphic 19">
            <a:extLst>
              <a:ext uri="{FF2B5EF4-FFF2-40B4-BE49-F238E27FC236}">
                <a16:creationId xmlns:a16="http://schemas.microsoft.com/office/drawing/2014/main" id="{7DB28291-54E8-33FE-8A92-1DEB9EBF0A0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09073" y="1888432"/>
            <a:ext cx="864877" cy="864877"/>
          </a:xfrm>
          <a:prstGeom prst="rect">
            <a:avLst/>
          </a:prstGeom>
        </p:spPr>
      </p:pic>
      <p:pic>
        <p:nvPicPr>
          <p:cNvPr id="21" name="Graphic 20">
            <a:extLst>
              <a:ext uri="{FF2B5EF4-FFF2-40B4-BE49-F238E27FC236}">
                <a16:creationId xmlns:a16="http://schemas.microsoft.com/office/drawing/2014/main" id="{443B830A-9F68-A60F-DDD4-B3603CC6B7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99572" y="1888432"/>
            <a:ext cx="864877" cy="864877"/>
          </a:xfrm>
          <a:prstGeom prst="rect">
            <a:avLst/>
          </a:prstGeom>
        </p:spPr>
      </p:pic>
      <p:sp>
        <p:nvSpPr>
          <p:cNvPr id="7" name="Rectangle 6">
            <a:extLst>
              <a:ext uri="{FF2B5EF4-FFF2-40B4-BE49-F238E27FC236}">
                <a16:creationId xmlns:a16="http://schemas.microsoft.com/office/drawing/2014/main" id="{1639EA82-357B-9C95-C71D-7E7975E4913A}"/>
              </a:ext>
            </a:extLst>
          </p:cNvPr>
          <p:cNvSpPr/>
          <p:nvPr/>
        </p:nvSpPr>
        <p:spPr>
          <a:xfrm rot="5400000">
            <a:off x="13098780" y="1147572"/>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Narrow" panose="020B0606020202030204" pitchFamily="34" charset="0"/>
              </a:rPr>
              <a:t>PLATINUM BLUE</a:t>
            </a:r>
          </a:p>
        </p:txBody>
      </p:sp>
    </p:spTree>
    <p:extLst>
      <p:ext uri="{BB962C8B-B14F-4D97-AF65-F5344CB8AC3E}">
        <p14:creationId xmlns:p14="http://schemas.microsoft.com/office/powerpoint/2010/main" val="385280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7A6320-E225-AB2A-F68E-A6DFA39430B3}"/>
              </a:ext>
            </a:extLst>
          </p:cNvPr>
          <p:cNvSpPr/>
          <p:nvPr/>
        </p:nvSpPr>
        <p:spPr>
          <a:xfrm>
            <a:off x="11125" y="1597928"/>
            <a:ext cx="14619275" cy="5747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05BCD13-04F2-4A0F-B4AF-CDCEDFE70D3F}"/>
              </a:ext>
            </a:extLst>
          </p:cNvPr>
          <p:cNvSpPr>
            <a:spLocks noGrp="1"/>
          </p:cNvSpPr>
          <p:nvPr>
            <p:ph type="body" sz="quarter" idx="16"/>
          </p:nvPr>
        </p:nvSpPr>
        <p:spPr>
          <a:xfrm>
            <a:off x="452212" y="1597929"/>
            <a:ext cx="7504242" cy="5157714"/>
          </a:xfrm>
        </p:spPr>
        <p:txBody>
          <a:bodyPr vert="horz" lIns="91440" tIns="457200" rIns="91440" bIns="45720" rtlCol="0" anchor="t">
            <a:noAutofit/>
          </a:bodyPr>
          <a:lstStyle/>
          <a:p>
            <a:pPr>
              <a:spcBef>
                <a:spcPts val="1200"/>
              </a:spcBef>
              <a:defRPr/>
            </a:pPr>
            <a:r>
              <a:rPr lang="en-US" altLang="en-US" sz="2800">
                <a:solidFill>
                  <a:srgbClr val="0094D7"/>
                </a:solidFill>
              </a:rPr>
              <a:t>FEATURES OF THIS PLAN</a:t>
            </a:r>
          </a:p>
          <a:p>
            <a:pPr marL="276225" lvl="1" indent="-266065" defTabSz="2194472">
              <a:lnSpc>
                <a:spcPct val="90000"/>
              </a:lnSpc>
              <a:spcBef>
                <a:spcPts val="960"/>
              </a:spcBef>
              <a:spcAft>
                <a:spcPts val="320"/>
              </a:spcAft>
              <a:buClr>
                <a:srgbClr val="0094D7"/>
              </a:buClr>
              <a:defRPr/>
            </a:pPr>
            <a:r>
              <a:rPr lang="en-US" altLang="en-US" sz="1900"/>
              <a:t>Extras not covered by Medicare</a:t>
            </a:r>
          </a:p>
          <a:p>
            <a:pPr marL="276225" lvl="1" indent="-266065" defTabSz="2194472">
              <a:lnSpc>
                <a:spcPct val="90000"/>
              </a:lnSpc>
              <a:spcBef>
                <a:spcPts val="960"/>
              </a:spcBef>
              <a:spcAft>
                <a:spcPts val="320"/>
              </a:spcAft>
              <a:buClr>
                <a:srgbClr val="0094D7"/>
              </a:buClr>
              <a:defRPr/>
            </a:pPr>
            <a:r>
              <a:rPr lang="en-US" altLang="en-US" sz="1900"/>
              <a:t>Large access network (statewide and U.S.)</a:t>
            </a:r>
          </a:p>
          <a:p>
            <a:pPr marL="276225" lvl="1" indent="-266065" defTabSz="2194472">
              <a:lnSpc>
                <a:spcPct val="90000"/>
              </a:lnSpc>
              <a:spcBef>
                <a:spcPts val="960"/>
              </a:spcBef>
              <a:spcAft>
                <a:spcPts val="320"/>
              </a:spcAft>
              <a:buClr>
                <a:srgbClr val="0094D7"/>
              </a:buClr>
              <a:defRPr/>
            </a:pPr>
            <a:r>
              <a:rPr lang="en-US" altLang="en-US" sz="1900"/>
              <a:t>No referrals needed</a:t>
            </a:r>
          </a:p>
          <a:p>
            <a:pPr marL="276225" lvl="1" indent="-266065" defTabSz="2194472">
              <a:lnSpc>
                <a:spcPct val="90000"/>
              </a:lnSpc>
              <a:spcBef>
                <a:spcPts val="960"/>
              </a:spcBef>
              <a:spcAft>
                <a:spcPts val="320"/>
              </a:spcAft>
              <a:buClr>
                <a:srgbClr val="0094D7"/>
              </a:buClr>
              <a:defRPr/>
            </a:pPr>
            <a:r>
              <a:rPr lang="en-US" altLang="en-US" sz="1900"/>
              <a:t>Nationwide travel up to nine consecutive months and access to </a:t>
            </a:r>
            <a:br>
              <a:rPr lang="en-US" altLang="en-US" sz="1900"/>
            </a:br>
            <a:r>
              <a:rPr lang="en-US" altLang="en-US" sz="1900"/>
              <a:t>in-network providers and prescription support</a:t>
            </a:r>
          </a:p>
          <a:p>
            <a:pPr marL="276225" lvl="1" indent="-266065" defTabSz="2194472">
              <a:lnSpc>
                <a:spcPct val="90000"/>
              </a:lnSpc>
              <a:spcBef>
                <a:spcPts val="960"/>
              </a:spcBef>
              <a:spcAft>
                <a:spcPts val="320"/>
              </a:spcAft>
              <a:buClr>
                <a:srgbClr val="0094D7"/>
              </a:buClr>
              <a:defRPr/>
            </a:pPr>
            <a:r>
              <a:rPr lang="en-US" altLang="en-US" sz="1900"/>
              <a:t>Worldwide emergency benefits</a:t>
            </a:r>
          </a:p>
          <a:p>
            <a:pPr marL="276225" lvl="1" indent="-266065" defTabSz="2194472">
              <a:lnSpc>
                <a:spcPct val="90000"/>
              </a:lnSpc>
              <a:spcBef>
                <a:spcPts val="960"/>
              </a:spcBef>
              <a:spcAft>
                <a:spcPts val="320"/>
              </a:spcAft>
              <a:buClr>
                <a:srgbClr val="0094D7"/>
              </a:buClr>
              <a:defRPr/>
            </a:pPr>
            <a:r>
              <a:rPr lang="en-US" altLang="en-US" sz="1900"/>
              <a:t>Annual contract plan</a:t>
            </a:r>
          </a:p>
          <a:p>
            <a:pPr marL="276225" lvl="1" indent="-266065" defTabSz="2194472">
              <a:lnSpc>
                <a:spcPct val="90000"/>
              </a:lnSpc>
              <a:spcBef>
                <a:spcPts val="960"/>
              </a:spcBef>
              <a:spcAft>
                <a:spcPts val="320"/>
              </a:spcAft>
              <a:buClr>
                <a:srgbClr val="0094D7"/>
              </a:buClr>
              <a:defRPr/>
            </a:pPr>
            <a:endParaRPr lang="en-US" sz="1900" baseline="30000">
              <a:solidFill>
                <a:schemeClr val="bg1">
                  <a:lumMod val="50000"/>
                </a:schemeClr>
              </a:solidFill>
            </a:endParaRPr>
          </a:p>
          <a:p>
            <a:pPr marL="276225" lvl="1" indent="-266065" defTabSz="2194472">
              <a:lnSpc>
                <a:spcPct val="90000"/>
              </a:lnSpc>
              <a:spcBef>
                <a:spcPts val="960"/>
              </a:spcBef>
              <a:spcAft>
                <a:spcPts val="320"/>
              </a:spcAft>
              <a:buClr>
                <a:srgbClr val="0094D7"/>
              </a:buClr>
              <a:defRPr/>
            </a:pPr>
            <a:endParaRPr lang="en-US" altLang="en-US" sz="1900"/>
          </a:p>
          <a:p>
            <a:endParaRPr lang="en-US" altLang="en-US"/>
          </a:p>
        </p:txBody>
      </p:sp>
      <p:sp>
        <p:nvSpPr>
          <p:cNvPr id="31747" name="Slide Number Placeholder 3">
            <a:extLst>
              <a:ext uri="{FF2B5EF4-FFF2-40B4-BE49-F238E27FC236}">
                <a16:creationId xmlns:a16="http://schemas.microsoft.com/office/drawing/2014/main" id="{F957BDFF-B941-428F-9583-79C86EA5F39D}"/>
              </a:ext>
            </a:extLst>
          </p:cNvPr>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1188672" indent="-457182">
              <a:defRPr>
                <a:solidFill>
                  <a:schemeClr val="tx1"/>
                </a:solidFill>
                <a:latin typeface="Arial" panose="020B0604020202020204" pitchFamily="34" charset="0"/>
                <a:ea typeface="MS PGothic" panose="020B0600070205080204" pitchFamily="34" charset="-128"/>
              </a:defRPr>
            </a:lvl2pPr>
            <a:lvl3pPr marL="1828727" indent="-365746">
              <a:defRPr>
                <a:solidFill>
                  <a:schemeClr val="tx1"/>
                </a:solidFill>
                <a:latin typeface="Arial" panose="020B0604020202020204" pitchFamily="34" charset="0"/>
                <a:ea typeface="MS PGothic" panose="020B0600070205080204" pitchFamily="34" charset="-128"/>
              </a:defRPr>
            </a:lvl3pPr>
            <a:lvl4pPr marL="2560218" indent="-365746">
              <a:defRPr>
                <a:solidFill>
                  <a:schemeClr val="tx1"/>
                </a:solidFill>
                <a:latin typeface="Arial" panose="020B0604020202020204" pitchFamily="34" charset="0"/>
                <a:ea typeface="MS PGothic" panose="020B0600070205080204" pitchFamily="34" charset="-128"/>
              </a:defRPr>
            </a:lvl4pPr>
            <a:lvl5pPr marL="3291708" indent="-365746">
              <a:defRPr>
                <a:solidFill>
                  <a:schemeClr val="tx1"/>
                </a:solidFill>
                <a:latin typeface="Arial" panose="020B0604020202020204" pitchFamily="34" charset="0"/>
                <a:ea typeface="MS PGothic" panose="020B0600070205080204" pitchFamily="34" charset="-128"/>
              </a:defRPr>
            </a:lvl5pPr>
            <a:lvl6pPr marL="4023199" indent="-365746" defTabSz="72895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4754690" indent="-365746" defTabSz="72895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5486180" indent="-365746" defTabSz="72895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6217672" indent="-365746" defTabSz="72895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fld id="{B7459D7C-1584-4B99-AF40-FEA0578AB7C9}" type="slidenum">
              <a:rPr lang="en-US" altLang="en-US" noProof="0" dirty="0"/>
              <a:pPr lvl="0"/>
              <a:t>16</a:t>
            </a:fld>
            <a:endParaRPr lang="en-US" altLang="en-US" noProof="0"/>
          </a:p>
        </p:txBody>
      </p:sp>
      <p:sp>
        <p:nvSpPr>
          <p:cNvPr id="31749" name="Text Placeholder 5">
            <a:extLst>
              <a:ext uri="{FF2B5EF4-FFF2-40B4-BE49-F238E27FC236}">
                <a16:creationId xmlns:a16="http://schemas.microsoft.com/office/drawing/2014/main" id="{87C3499F-C78A-4B31-9D5B-80DB9B0B1FF6}"/>
              </a:ext>
            </a:extLst>
          </p:cNvPr>
          <p:cNvSpPr>
            <a:spLocks noGrp="1"/>
          </p:cNvSpPr>
          <p:nvPr>
            <p:ph type="body" sz="quarter" idx="13"/>
          </p:nvPr>
        </p:nvSpPr>
        <p:spPr>
          <a:xfrm>
            <a:off x="451626" y="186070"/>
            <a:ext cx="7922746" cy="936293"/>
          </a:xfrm>
        </p:spPr>
        <p:txBody>
          <a:bodyPr/>
          <a:lstStyle/>
          <a:p>
            <a:r>
              <a:rPr lang="en-US" altLang="en-US">
                <a:latin typeface="Arial Narrow"/>
              </a:rPr>
              <a:t>GROUP PLATINUM BLUE</a:t>
            </a:r>
            <a:endParaRPr lang="en-US" altLang="en-US" baseline="30000"/>
          </a:p>
        </p:txBody>
      </p:sp>
      <p:sp>
        <p:nvSpPr>
          <p:cNvPr id="22" name="Text Placeholder 21">
            <a:extLst>
              <a:ext uri="{FF2B5EF4-FFF2-40B4-BE49-F238E27FC236}">
                <a16:creationId xmlns:a16="http://schemas.microsoft.com/office/drawing/2014/main" id="{7E8BC877-4B2D-44CB-8EDC-57D0EA7C2190}"/>
              </a:ext>
            </a:extLst>
          </p:cNvPr>
          <p:cNvSpPr>
            <a:spLocks noGrp="1"/>
          </p:cNvSpPr>
          <p:nvPr>
            <p:ph type="body" sz="quarter" idx="17"/>
          </p:nvPr>
        </p:nvSpPr>
        <p:spPr/>
        <p:txBody>
          <a:bodyPr/>
          <a:lstStyle/>
          <a:p>
            <a:r>
              <a:rPr lang="en-US"/>
              <a:t>Plan highlights</a:t>
            </a:r>
          </a:p>
        </p:txBody>
      </p:sp>
      <p:sp>
        <p:nvSpPr>
          <p:cNvPr id="25" name="Rectangle 24">
            <a:extLst>
              <a:ext uri="{FF2B5EF4-FFF2-40B4-BE49-F238E27FC236}">
                <a16:creationId xmlns:a16="http://schemas.microsoft.com/office/drawing/2014/main" id="{03E203D8-6142-4999-A088-205332DE9315}"/>
              </a:ext>
            </a:extLst>
          </p:cNvPr>
          <p:cNvSpPr/>
          <p:nvPr/>
        </p:nvSpPr>
        <p:spPr>
          <a:xfrm rot="5400000">
            <a:off x="13098780" y="1147572"/>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Narrow" panose="020B0606020202030204" pitchFamily="34" charset="0"/>
              </a:rPr>
              <a:t>PLATINUM BLUE</a:t>
            </a:r>
          </a:p>
        </p:txBody>
      </p:sp>
      <p:pic>
        <p:nvPicPr>
          <p:cNvPr id="40" name="Graphic 39">
            <a:extLst>
              <a:ext uri="{FF2B5EF4-FFF2-40B4-BE49-F238E27FC236}">
                <a16:creationId xmlns:a16="http://schemas.microsoft.com/office/drawing/2014/main" id="{6628C17A-D88B-1FFE-1FAF-17531865E674}"/>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578428" y="1980925"/>
            <a:ext cx="2828570" cy="3264818"/>
          </a:xfrm>
          <a:prstGeom prst="rect">
            <a:avLst/>
          </a:prstGeom>
        </p:spPr>
      </p:pic>
    </p:spTree>
    <p:extLst>
      <p:ext uri="{BB962C8B-B14F-4D97-AF65-F5344CB8AC3E}">
        <p14:creationId xmlns:p14="http://schemas.microsoft.com/office/powerpoint/2010/main" val="31634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a:extLst>
              <a:ext uri="{FF2B5EF4-FFF2-40B4-BE49-F238E27FC236}">
                <a16:creationId xmlns:a16="http://schemas.microsoft.com/office/drawing/2014/main" id="{2928ECAB-3430-C260-D26A-ACA2FC69DB2A}"/>
              </a:ext>
            </a:extLst>
          </p:cNvPr>
          <p:cNvSpPr/>
          <p:nvPr/>
        </p:nvSpPr>
        <p:spPr bwMode="ltGray">
          <a:xfrm>
            <a:off x="-1" y="2586856"/>
            <a:ext cx="14630401" cy="4145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52"/>
          </a:p>
        </p:txBody>
      </p:sp>
      <p:sp>
        <p:nvSpPr>
          <p:cNvPr id="2" name="Text Placeholder 1">
            <a:extLst>
              <a:ext uri="{FF2B5EF4-FFF2-40B4-BE49-F238E27FC236}">
                <a16:creationId xmlns:a16="http://schemas.microsoft.com/office/drawing/2014/main" id="{8ED6FCDE-2F0B-C792-4D5B-3663718C3228}"/>
              </a:ext>
            </a:extLst>
          </p:cNvPr>
          <p:cNvSpPr>
            <a:spLocks noGrp="1"/>
          </p:cNvSpPr>
          <p:nvPr>
            <p:ph type="body" sz="quarter" idx="16"/>
          </p:nvPr>
        </p:nvSpPr>
        <p:spPr>
          <a:xfrm>
            <a:off x="607939" y="2586856"/>
            <a:ext cx="6847116" cy="3210694"/>
          </a:xfrm>
        </p:spPr>
        <p:txBody>
          <a:bodyPr numCol="3" spcCol="365760">
            <a:noAutofit/>
          </a:bodyPr>
          <a:lstStyle/>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Aitkin</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Carlton</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Cook</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Goodhue</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Itasca</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Kanabec</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Koochiching</a:t>
            </a:r>
          </a:p>
          <a:p>
            <a:pPr marL="274320" indent="-274320" fontAlgn="base">
              <a:buClr>
                <a:schemeClr val="tx1"/>
              </a:buClr>
              <a:buFont typeface="Arial" panose="020B0604020202020204" pitchFamily="34" charset="0"/>
              <a:buChar char="•"/>
            </a:pPr>
            <a:endParaRPr lang="en-US">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endParaRPr lang="en-US">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Lake</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Le Sueur</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McLeod</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Meeker</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Mille Lacs</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Pine</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Pipestone</a:t>
            </a:r>
          </a:p>
          <a:p>
            <a:pPr marL="274320" indent="-274320" fontAlgn="base">
              <a:buClr>
                <a:schemeClr val="tx1"/>
              </a:buClr>
              <a:buFont typeface="Arial" panose="020B0604020202020204" pitchFamily="34" charset="0"/>
              <a:buChar char="•"/>
            </a:pPr>
            <a:endParaRPr lang="en-US">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endParaRPr lang="en-US">
              <a:solidFill>
                <a:schemeClr val="tx2"/>
              </a:solidFill>
              <a:latin typeface="Arial" panose="020B0604020202020204" pitchFamily="34" charset="0"/>
              <a:cs typeface="Arial" panose="020B0604020202020204" pitchFamily="34" charset="0"/>
            </a:endParaRP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Rice</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Rock</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Sibley</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St. Louis</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Stevens</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Traverse</a:t>
            </a:r>
          </a:p>
          <a:p>
            <a:pPr marL="274320" indent="-274320" fontAlgn="base">
              <a:buClr>
                <a:schemeClr val="tx1"/>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Yellow Medicine</a:t>
            </a:r>
          </a:p>
          <a:p>
            <a:pPr marL="274320" indent="-274320" fontAlgn="base">
              <a:buClr>
                <a:schemeClr val="tx1"/>
              </a:buClr>
              <a:buFont typeface="Arial" panose="020B0604020202020204" pitchFamily="34" charset="0"/>
              <a:buChar char="•"/>
            </a:pPr>
            <a:endParaRPr lang="en-US">
              <a:solidFill>
                <a:schemeClr val="tx2"/>
              </a:solidFill>
              <a:latin typeface="Arial" panose="020B0604020202020204" pitchFamily="34" charset="0"/>
              <a:cs typeface="Arial" panose="020B0604020202020204" pitchFamily="34" charset="0"/>
            </a:endParaRPr>
          </a:p>
          <a:p>
            <a:pPr marL="274320" indent="-274320">
              <a:buClr>
                <a:schemeClr val="tx1"/>
              </a:buClr>
            </a:pPr>
            <a:endParaRPr lang="en-US">
              <a:solidFill>
                <a:schemeClr val="tx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8D00291-BBB5-B302-00CF-C30B3675AAE2}"/>
              </a:ext>
            </a:extLst>
          </p:cNvPr>
          <p:cNvSpPr>
            <a:spLocks noGrp="1"/>
          </p:cNvSpPr>
          <p:nvPr>
            <p:ph type="sldNum" sz="quarter" idx="12"/>
          </p:nvPr>
        </p:nvSpPr>
        <p:spPr/>
        <p:txBody>
          <a:bodyPr/>
          <a:lstStyle/>
          <a:p>
            <a:fld id="{9A980B10-2A40-48A3-B68E-FF4291541DB6}" type="slidenum">
              <a:rPr lang="en-CA" smtClean="0"/>
              <a:t>17</a:t>
            </a:fld>
            <a:endParaRPr lang="en-CA"/>
          </a:p>
        </p:txBody>
      </p:sp>
      <p:sp>
        <p:nvSpPr>
          <p:cNvPr id="7" name="Footer Placeholder 4">
            <a:extLst>
              <a:ext uri="{FF2B5EF4-FFF2-40B4-BE49-F238E27FC236}">
                <a16:creationId xmlns:a16="http://schemas.microsoft.com/office/drawing/2014/main" id="{46240104-BE41-A85F-0BA8-256218432DE5}"/>
              </a:ext>
            </a:extLst>
          </p:cNvPr>
          <p:cNvSpPr>
            <a:spLocks noGrp="1"/>
          </p:cNvSpPr>
          <p:nvPr>
            <p:ph type="ftr" sz="quarter" idx="3"/>
          </p:nvPr>
        </p:nvSpPr>
        <p:spPr/>
        <p:txBody>
          <a:bodyPr/>
          <a:lstStyle/>
          <a:p>
            <a:pPr>
              <a:defRPr/>
            </a:pPr>
            <a:r>
              <a:rPr lang="en-US" sz="1200"/>
              <a:t>Service area subject to change.</a:t>
            </a:r>
          </a:p>
        </p:txBody>
      </p:sp>
      <p:sp>
        <p:nvSpPr>
          <p:cNvPr id="4" name="Text Placeholder 3">
            <a:extLst>
              <a:ext uri="{FF2B5EF4-FFF2-40B4-BE49-F238E27FC236}">
                <a16:creationId xmlns:a16="http://schemas.microsoft.com/office/drawing/2014/main" id="{24F74972-1149-1DF2-9778-02BF153C37FD}"/>
              </a:ext>
            </a:extLst>
          </p:cNvPr>
          <p:cNvSpPr>
            <a:spLocks noGrp="1"/>
          </p:cNvSpPr>
          <p:nvPr>
            <p:ph type="body" sz="quarter" idx="13"/>
          </p:nvPr>
        </p:nvSpPr>
        <p:spPr/>
        <p:txBody>
          <a:bodyPr/>
          <a:lstStyle/>
          <a:p>
            <a:r>
              <a:rPr lang="en-US">
                <a:latin typeface="Arial Narrow"/>
              </a:rPr>
              <a:t>GROUP PLATINUM BLUE (COST)</a:t>
            </a:r>
          </a:p>
        </p:txBody>
      </p:sp>
      <p:sp>
        <p:nvSpPr>
          <p:cNvPr id="8" name="Text Placeholder 7">
            <a:extLst>
              <a:ext uri="{FF2B5EF4-FFF2-40B4-BE49-F238E27FC236}">
                <a16:creationId xmlns:a16="http://schemas.microsoft.com/office/drawing/2014/main" id="{720968B9-9EF4-3641-B084-AF36C624B760}"/>
              </a:ext>
            </a:extLst>
          </p:cNvPr>
          <p:cNvSpPr>
            <a:spLocks noGrp="1"/>
          </p:cNvSpPr>
          <p:nvPr>
            <p:ph type="body" sz="quarter" idx="17"/>
          </p:nvPr>
        </p:nvSpPr>
        <p:spPr/>
        <p:txBody>
          <a:bodyPr vert="horz" lIns="91440" tIns="0" rIns="91440" bIns="45720" rtlCol="0" anchor="t">
            <a:noAutofit/>
          </a:bodyPr>
          <a:lstStyle/>
          <a:p>
            <a:r>
              <a:rPr lang="en-US"/>
              <a:t>Availability area: Counties in Minnesota</a:t>
            </a:r>
          </a:p>
        </p:txBody>
      </p:sp>
      <p:pic>
        <p:nvPicPr>
          <p:cNvPr id="9" name="Graphic 39">
            <a:extLst>
              <a:ext uri="{FF2B5EF4-FFF2-40B4-BE49-F238E27FC236}">
                <a16:creationId xmlns:a16="http://schemas.microsoft.com/office/drawing/2014/main" id="{82C6115B-14CE-21DA-04AC-2E640357EB01}"/>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8824086" y="1926568"/>
            <a:ext cx="3895627" cy="4376464"/>
          </a:xfrm>
          <a:prstGeom prst="rect">
            <a:avLst/>
          </a:prstGeom>
        </p:spPr>
      </p:pic>
      <p:sp>
        <p:nvSpPr>
          <p:cNvPr id="10" name="Rectangle 9">
            <a:extLst>
              <a:ext uri="{FF2B5EF4-FFF2-40B4-BE49-F238E27FC236}">
                <a16:creationId xmlns:a16="http://schemas.microsoft.com/office/drawing/2014/main" id="{AE13598E-02D5-CBB0-6A30-41602DF88A23}"/>
              </a:ext>
            </a:extLst>
          </p:cNvPr>
          <p:cNvSpPr/>
          <p:nvPr/>
        </p:nvSpPr>
        <p:spPr>
          <a:xfrm rot="5400000">
            <a:off x="13098780" y="1147572"/>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Narrow" panose="020B0606020202030204" pitchFamily="34" charset="0"/>
              </a:rPr>
              <a:t>PLATINUM BLUE</a:t>
            </a:r>
          </a:p>
        </p:txBody>
      </p:sp>
    </p:spTree>
    <p:extLst>
      <p:ext uri="{BB962C8B-B14F-4D97-AF65-F5344CB8AC3E}">
        <p14:creationId xmlns:p14="http://schemas.microsoft.com/office/powerpoint/2010/main" val="199910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ndParaRPr>
          </a:p>
        </p:txBody>
      </p:sp>
      <p:sp>
        <p:nvSpPr>
          <p:cNvPr id="3" name="Text Placeholder 2">
            <a:extLst>
              <a:ext uri="{FF2B5EF4-FFF2-40B4-BE49-F238E27FC236}">
                <a16:creationId xmlns:a16="http://schemas.microsoft.com/office/drawing/2014/main" id="{F8B92FB4-9861-47E4-95A8-0B1581C01791}"/>
              </a:ext>
            </a:extLst>
          </p:cNvPr>
          <p:cNvSpPr>
            <a:spLocks noGrp="1"/>
          </p:cNvSpPr>
          <p:nvPr>
            <p:ph type="body" sz="quarter" idx="13"/>
          </p:nvPr>
        </p:nvSpPr>
        <p:spPr>
          <a:xfrm>
            <a:off x="501901" y="151197"/>
            <a:ext cx="7304181" cy="909399"/>
          </a:xfrm>
        </p:spPr>
        <p:txBody>
          <a:bodyPr/>
          <a:lstStyle/>
          <a:p>
            <a:r>
              <a:rPr lang="en-US">
                <a:latin typeface="Arial Narrow"/>
              </a:rPr>
              <a:t>GROUP PLATINUM BLUE</a:t>
            </a:r>
            <a:endParaRPr lang="en-US" baseline="30000"/>
          </a:p>
        </p:txBody>
      </p:sp>
      <p:sp>
        <p:nvSpPr>
          <p:cNvPr id="8" name="Text Placeholder 7">
            <a:extLst>
              <a:ext uri="{FF2B5EF4-FFF2-40B4-BE49-F238E27FC236}">
                <a16:creationId xmlns:a16="http://schemas.microsoft.com/office/drawing/2014/main" id="{4679F407-B4DE-2658-DCEE-5C1AA3A24A74}"/>
              </a:ext>
            </a:extLst>
          </p:cNvPr>
          <p:cNvSpPr>
            <a:spLocks noGrp="1"/>
          </p:cNvSpPr>
          <p:nvPr>
            <p:ph type="body" sz="quarter" idx="17"/>
          </p:nvPr>
        </p:nvSpPr>
        <p:spPr>
          <a:xfrm>
            <a:off x="501901" y="1064624"/>
            <a:ext cx="13046075" cy="385762"/>
          </a:xfrm>
        </p:spPr>
        <p:txBody>
          <a:bodyPr vert="horz" lIns="91440" tIns="0" rIns="91440" bIns="45720" rtlCol="0" anchor="t">
            <a:noAutofit/>
          </a:bodyPr>
          <a:lstStyle/>
          <a:p>
            <a:pPr defTabSz="457200">
              <a:spcBef>
                <a:spcPts val="0"/>
              </a:spcBef>
              <a:defRPr/>
            </a:pPr>
            <a:r>
              <a:rPr lang="en-US" dirty="0">
                <a:solidFill>
                  <a:srgbClr val="003359"/>
                </a:solidFill>
                <a:latin typeface="Arial"/>
                <a:cs typeface="Arial"/>
              </a:rPr>
              <a:t>Plan extras</a:t>
            </a:r>
            <a:endParaRPr lang="en-US" sz="2000" b="0" i="0" u="none" strike="noStrike" kern="1200" cap="none" spc="0" normalizeH="0" baseline="0" noProof="0" dirty="0">
              <a:ln>
                <a:noFill/>
              </a:ln>
              <a:solidFill>
                <a:srgbClr val="003359"/>
              </a:solidFill>
              <a:effectLst/>
              <a:uLnTx/>
              <a:uFillTx/>
              <a:latin typeface="Arial" panose="020B0604020202020204" pitchFamily="34" charset="0"/>
              <a:ea typeface="+mn-ea"/>
              <a:cs typeface="Arial" panose="020B0604020202020204" pitchFamily="34" charset="0"/>
            </a:endParaRPr>
          </a:p>
        </p:txBody>
      </p:sp>
      <p:pic>
        <p:nvPicPr>
          <p:cNvPr id="4" name="Graphic 3">
            <a:extLst>
              <a:ext uri="{FF2B5EF4-FFF2-40B4-BE49-F238E27FC236}">
                <a16:creationId xmlns:a16="http://schemas.microsoft.com/office/drawing/2014/main" id="{5A45AEC5-3E94-684E-EC2F-9D1897A9C84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0282" y="2799522"/>
            <a:ext cx="674693" cy="674693"/>
          </a:xfrm>
          <a:prstGeom prst="rect">
            <a:avLst/>
          </a:prstGeom>
        </p:spPr>
      </p:pic>
      <p:pic>
        <p:nvPicPr>
          <p:cNvPr id="6" name="Graphic 5">
            <a:extLst>
              <a:ext uri="{FF2B5EF4-FFF2-40B4-BE49-F238E27FC236}">
                <a16:creationId xmlns:a16="http://schemas.microsoft.com/office/drawing/2014/main" id="{920389E6-CD26-28F5-46D1-C1C099E3600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62443" y="2940654"/>
            <a:ext cx="790886" cy="790886"/>
          </a:xfrm>
          <a:prstGeom prst="rect">
            <a:avLst/>
          </a:prstGeom>
        </p:spPr>
      </p:pic>
      <p:sp>
        <p:nvSpPr>
          <p:cNvPr id="12" name="Rectangle 11">
            <a:extLst>
              <a:ext uri="{FF2B5EF4-FFF2-40B4-BE49-F238E27FC236}">
                <a16:creationId xmlns:a16="http://schemas.microsoft.com/office/drawing/2014/main" id="{F04D22B3-DC3B-A254-3D60-5538BCE1F45E}"/>
              </a:ext>
            </a:extLst>
          </p:cNvPr>
          <p:cNvSpPr/>
          <p:nvPr/>
        </p:nvSpPr>
        <p:spPr>
          <a:xfrm>
            <a:off x="8653228" y="1857376"/>
            <a:ext cx="5267657" cy="45722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numCol="1" spcCol="1828800" anchor="t" anchorCtr="0"/>
          <a:lstStyle/>
          <a:p>
            <a:pPr marL="9525" lvl="1" indent="-456565" defTabSz="2194472">
              <a:spcBef>
                <a:spcPts val="1800"/>
              </a:spcBef>
              <a:spcAft>
                <a:spcPts val="300"/>
              </a:spcAft>
              <a:defRPr/>
            </a:pPr>
            <a:r>
              <a:rPr lang="en-US" sz="2800" b="1" dirty="0">
                <a:solidFill>
                  <a:srgbClr val="0094D7"/>
                </a:solidFill>
                <a:latin typeface="Arial Narrow"/>
                <a:cs typeface="Arial"/>
              </a:rPr>
              <a:t>DIABETES PREVENTION </a:t>
            </a:r>
            <a:endParaRPr lang="en-US" sz="2800" dirty="0">
              <a:solidFill>
                <a:srgbClr val="0094D7"/>
              </a:solidFill>
              <a:latin typeface="Arial Narrow"/>
              <a:cs typeface="Arial"/>
            </a:endParaRPr>
          </a:p>
          <a:p>
            <a:pPr marL="9525" lvl="1" indent="-456565" defTabSz="2194472">
              <a:spcAft>
                <a:spcPts val="300"/>
              </a:spcAft>
              <a:defRPr/>
            </a:pPr>
            <a:r>
              <a:rPr lang="en-US" sz="1800" dirty="0">
                <a:solidFill>
                  <a:schemeClr val="tx2"/>
                </a:solidFill>
                <a:latin typeface="Arial"/>
                <a:cs typeface="Arial"/>
              </a:rPr>
              <a:t>Diabetes and heart disease prevention with online education, health coaching and peer groups </a:t>
            </a:r>
          </a:p>
          <a:p>
            <a:pPr marL="9525" lvl="1" indent="-456565" defTabSz="2194472">
              <a:spcBef>
                <a:spcPts val="1800"/>
              </a:spcBef>
              <a:spcAft>
                <a:spcPts val="300"/>
              </a:spcAft>
              <a:defRPr/>
            </a:pPr>
            <a:r>
              <a:rPr lang="en-US" altLang="en-US" sz="2800" b="1" dirty="0">
                <a:solidFill>
                  <a:srgbClr val="0094D7"/>
                </a:solidFill>
                <a:latin typeface="Arial Narrow"/>
                <a:cs typeface="Arial"/>
              </a:rPr>
              <a:t>SILVERSNEAKERS®</a:t>
            </a:r>
            <a:endParaRPr lang="en-US" sz="2800" b="1" dirty="0">
              <a:solidFill>
                <a:srgbClr val="0094D7"/>
              </a:solidFill>
              <a:latin typeface="Arial Narrow"/>
              <a:cs typeface="Arial"/>
            </a:endParaRPr>
          </a:p>
          <a:p>
            <a:pPr marL="9525" lvl="1" indent="-456565" defTabSz="2194472">
              <a:spcAft>
                <a:spcPts val="300"/>
              </a:spcAft>
              <a:buClr>
                <a:srgbClr val="0094D7"/>
              </a:buClr>
              <a:defRPr/>
            </a:pPr>
            <a:r>
              <a:rPr kumimoji="0" lang="en-US" altLang="en-US" sz="1800" b="0" i="0" u="none" strike="noStrike" kern="1200" cap="none" spc="0" normalizeH="0" baseline="0" noProof="0" dirty="0">
                <a:ln>
                  <a:noFill/>
                </a:ln>
                <a:solidFill>
                  <a:srgbClr val="003767"/>
                </a:solidFill>
                <a:effectLst/>
                <a:uLnTx/>
                <a:uFillTx/>
                <a:latin typeface="Arial"/>
                <a:cs typeface="Arial"/>
              </a:rPr>
              <a:t>Fitness program: 600+ </a:t>
            </a:r>
            <a:r>
              <a:rPr lang="en-US" altLang="en-US" sz="1800" dirty="0">
                <a:solidFill>
                  <a:srgbClr val="003767"/>
                </a:solidFill>
                <a:latin typeface="Arial"/>
                <a:cs typeface="Arial"/>
              </a:rPr>
              <a:t>participating locations </a:t>
            </a:r>
            <a:r>
              <a:rPr kumimoji="0" lang="en-US" altLang="en-US" sz="1800" b="0" i="0" u="none" strike="noStrike" kern="1200" cap="none" spc="0" normalizeH="0" baseline="0" noProof="0" dirty="0">
                <a:ln>
                  <a:noFill/>
                </a:ln>
                <a:solidFill>
                  <a:srgbClr val="003767"/>
                </a:solidFill>
                <a:effectLst/>
                <a:uLnTx/>
                <a:uFillTx/>
                <a:latin typeface="Arial"/>
                <a:cs typeface="Arial"/>
              </a:rPr>
              <a:t>in Minnesota, virtual </a:t>
            </a:r>
            <a:r>
              <a:rPr lang="en-US" altLang="en-US" sz="1800" dirty="0">
                <a:solidFill>
                  <a:srgbClr val="003767"/>
                </a:solidFill>
                <a:latin typeface="Arial"/>
                <a:cs typeface="Arial"/>
              </a:rPr>
              <a:t>classes</a:t>
            </a:r>
            <a:endParaRPr lang="en-US" sz="1800" b="0" i="0" u="none" strike="noStrike" kern="1200" cap="none" spc="0" normalizeH="0" baseline="0" noProof="0" dirty="0">
              <a:ln>
                <a:noFill/>
              </a:ln>
              <a:solidFill>
                <a:srgbClr val="003767"/>
              </a:solidFill>
              <a:effectLst/>
              <a:uLnTx/>
              <a:uFillTx/>
              <a:latin typeface="Arial" panose="020B0604020202020204" pitchFamily="34" charset="0"/>
              <a:cs typeface="Arial" panose="020B0604020202020204" pitchFamily="34" charset="0"/>
            </a:endParaRPr>
          </a:p>
          <a:p>
            <a:pPr marL="9525"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rPr>
              <a:t>CHIROPRACTIC</a:t>
            </a:r>
            <a:endParaRPr 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endParaRPr>
          </a:p>
          <a:p>
            <a:pPr marL="9525" lvl="1" indent="-456565" defTabSz="2194472">
              <a:spcAft>
                <a:spcPts val="300"/>
              </a:spcAft>
              <a:buClr>
                <a:srgbClr val="0094D7"/>
              </a:buClr>
              <a:defRPr/>
            </a:pPr>
            <a:r>
              <a:rPr kumimoji="0" lang="en-US" sz="1800" b="0" i="0" u="none" strike="noStrike" kern="1200" cap="none" spc="0" normalizeH="0" baseline="0" noProof="0" dirty="0">
                <a:ln>
                  <a:noFill/>
                </a:ln>
                <a:solidFill>
                  <a:srgbClr val="003767"/>
                </a:solidFill>
                <a:effectLst/>
                <a:uLnTx/>
                <a:uFillTx/>
                <a:latin typeface="Arial"/>
                <a:cs typeface="Arial"/>
              </a:rPr>
              <a:t>12 </a:t>
            </a:r>
            <a:r>
              <a:rPr lang="en-US" sz="1800" dirty="0">
                <a:solidFill>
                  <a:srgbClr val="003767"/>
                </a:solidFill>
                <a:latin typeface="Arial"/>
                <a:cs typeface="Arial"/>
              </a:rPr>
              <a:t>routine visits;</a:t>
            </a:r>
            <a:r>
              <a:rPr kumimoji="0" lang="en-US" sz="1800" b="0" i="0" u="none" strike="noStrike" kern="1200" cap="none" spc="0" normalizeH="0" baseline="0" noProof="0" dirty="0">
                <a:ln>
                  <a:noFill/>
                </a:ln>
                <a:solidFill>
                  <a:srgbClr val="003767"/>
                </a:solidFill>
                <a:effectLst/>
                <a:uLnTx/>
                <a:uFillTx/>
                <a:latin typeface="Arial"/>
                <a:cs typeface="Arial"/>
              </a:rPr>
              <a:t> any diagnosis (</a:t>
            </a:r>
            <a:r>
              <a:rPr lang="en-US" sz="1800" dirty="0">
                <a:solidFill>
                  <a:srgbClr val="003767"/>
                </a:solidFill>
                <a:latin typeface="Arial"/>
                <a:cs typeface="Arial"/>
              </a:rPr>
              <a:t>X-ray</a:t>
            </a:r>
            <a:r>
              <a:rPr kumimoji="0" lang="en-US" sz="1800" b="0" i="0" u="none" strike="noStrike" kern="1200" cap="none" spc="0" normalizeH="0" baseline="0" noProof="0" dirty="0">
                <a:ln>
                  <a:noFill/>
                </a:ln>
                <a:solidFill>
                  <a:srgbClr val="003767"/>
                </a:solidFill>
                <a:effectLst/>
                <a:uLnTx/>
                <a:uFillTx/>
                <a:latin typeface="Arial"/>
                <a:cs typeface="Arial"/>
              </a:rPr>
              <a:t> excluded)</a:t>
            </a:r>
            <a:endParaRPr lang="en-US" sz="1800" b="0" i="0" u="none" strike="noStrike" kern="1200" cap="none" spc="0" normalizeH="0" baseline="0" noProof="0" dirty="0">
              <a:ln>
                <a:noFill/>
              </a:ln>
              <a:solidFill>
                <a:srgbClr val="003767"/>
              </a:solidFill>
              <a:effectLst/>
              <a:uLnTx/>
              <a:uFillTx/>
              <a:latin typeface="Arial"/>
              <a:cs typeface="Arial"/>
            </a:endParaRPr>
          </a:p>
          <a:p>
            <a:pPr marL="9525"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alt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rPr>
              <a:t>ACUPUNCTURE</a:t>
            </a:r>
            <a:endParaRPr lang="en-US" alt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endParaRP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r>
              <a:rPr kumimoji="0" lang="en-US" altLang="en-US" sz="1800" b="0" i="0" u="none" strike="noStrike" kern="1200" cap="none" spc="0" normalizeH="0" baseline="0" noProof="0" dirty="0">
                <a:ln>
                  <a:noFill/>
                </a:ln>
                <a:solidFill>
                  <a:srgbClr val="003767"/>
                </a:solidFill>
                <a:effectLst/>
                <a:uLnTx/>
                <a:uFillTx/>
                <a:latin typeface="Arial" panose="020B0604020202020204" pitchFamily="34" charset="0"/>
                <a:cs typeface="Arial" panose="020B0604020202020204" pitchFamily="34" charset="0"/>
              </a:rPr>
              <a:t>12 routine visits for pain</a:t>
            </a:r>
            <a:endParaRPr lang="en-US" altLang="en-US" sz="1800" dirty="0">
              <a:solidFill>
                <a:srgbClr val="003767"/>
              </a:solidFill>
              <a:latin typeface="Arial" panose="020B0604020202020204" pitchFamily="34" charset="0"/>
              <a:cs typeface="Arial" panose="020B0604020202020204" pitchFamily="34" charset="0"/>
            </a:endParaRPr>
          </a:p>
          <a:p>
            <a:pPr marL="9525" lvl="1" indent="-456565" defTabSz="2194472">
              <a:spcBef>
                <a:spcPts val="1800"/>
              </a:spcBef>
              <a:spcAft>
                <a:spcPts val="300"/>
              </a:spcAft>
              <a:buClr>
                <a:srgbClr val="0094D7"/>
              </a:buClr>
              <a:defRPr/>
            </a:pPr>
            <a:r>
              <a:rPr lang="en-US" sz="1800" dirty="0">
                <a:solidFill>
                  <a:schemeClr val="tx2"/>
                </a:solidFill>
                <a:latin typeface="Arial"/>
                <a:cs typeface="Arial"/>
              </a:rPr>
              <a:t> </a:t>
            </a:r>
          </a:p>
          <a:p>
            <a:pPr marL="9525" lvl="1" indent="-456565" defTabSz="2194472">
              <a:spcAft>
                <a:spcPts val="300"/>
              </a:spcAft>
              <a:buClr>
                <a:srgbClr val="0094D7"/>
              </a:buClr>
              <a:defRPr/>
            </a:pPr>
            <a:endParaRPr lang="en-US" sz="1800" dirty="0">
              <a:solidFill>
                <a:schemeClr val="tx2"/>
              </a:solidFill>
            </a:endParaRPr>
          </a:p>
          <a:p>
            <a:pPr defTabSz="2194472">
              <a:defRPr/>
            </a:pPr>
            <a:endParaRPr lang="en-US" sz="1400" dirty="0">
              <a:latin typeface="Arial"/>
              <a:cs typeface="Arial"/>
            </a:endParaRPr>
          </a:p>
          <a:p>
            <a:pPr defTabSz="2194472">
              <a:defRPr/>
            </a:pPr>
            <a:endParaRPr lang="en-US" sz="1400" dirty="0">
              <a:latin typeface="Arial"/>
              <a:cs typeface="Arial"/>
            </a:endParaRPr>
          </a:p>
        </p:txBody>
      </p:sp>
      <p:sp>
        <p:nvSpPr>
          <p:cNvPr id="14" name="Rectangle 13">
            <a:extLst>
              <a:ext uri="{FF2B5EF4-FFF2-40B4-BE49-F238E27FC236}">
                <a16:creationId xmlns:a16="http://schemas.microsoft.com/office/drawing/2014/main" id="{16518834-9E03-EBD6-11E5-283BA260C74C}"/>
              </a:ext>
            </a:extLst>
          </p:cNvPr>
          <p:cNvSpPr/>
          <p:nvPr/>
        </p:nvSpPr>
        <p:spPr>
          <a:xfrm>
            <a:off x="1303957" y="1721899"/>
            <a:ext cx="5720981" cy="55282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numCol="1" spcCol="1828800" anchor="t" anchorCtr="0"/>
          <a:lstStyle/>
          <a:p>
            <a:pPr marL="8890" lvl="1" indent="-456565" defTabSz="2194472">
              <a:spcAft>
                <a:spcPts val="300"/>
              </a:spcAft>
              <a:buClr>
                <a:srgbClr val="0094D7"/>
              </a:buClr>
              <a:defRPr/>
            </a:pPr>
            <a:r>
              <a:rPr lang="en-US" sz="2800" b="1" dirty="0">
                <a:solidFill>
                  <a:srgbClr val="0094D7"/>
                </a:solidFill>
                <a:latin typeface="Arial Narrow" panose="020B0606020202030204" pitchFamily="34" charset="0"/>
                <a:cs typeface="Arial" panose="020B0604020202020204" pitchFamily="34" charset="0"/>
              </a:rPr>
              <a:t>PHYSICAL EXAM</a:t>
            </a:r>
            <a:endParaRPr lang="en-US" sz="2800" dirty="0">
              <a:latin typeface="Arial Narrow" panose="020B0606020202030204" pitchFamily="34" charset="0"/>
            </a:endParaRPr>
          </a:p>
          <a:p>
            <a:pPr marL="8890" marR="0" lvl="1" indent="-456565" algn="l" defTabSz="2194472" rtl="0" eaLnBrk="1" fontAlgn="auto" latinLnBrk="0" hangingPunct="1">
              <a:spcAft>
                <a:spcPts val="300"/>
              </a:spcAft>
              <a:buClr>
                <a:srgbClr val="0094D7"/>
              </a:buClr>
              <a:buSzTx/>
              <a:buFontTx/>
              <a:buNone/>
              <a:tabLst/>
              <a:defRPr/>
            </a:pPr>
            <a:r>
              <a:rPr lang="en-US" sz="1800" dirty="0">
                <a:solidFill>
                  <a:srgbClr val="003767"/>
                </a:solidFill>
                <a:latin typeface="Arial" panose="020B0604020202020204" pitchFamily="34" charset="0"/>
                <a:cs typeface="Arial" panose="020B0604020202020204" pitchFamily="34" charset="0"/>
              </a:rPr>
              <a:t>$0 for one annual exam</a:t>
            </a:r>
            <a:endParaRPr lang="en-US" sz="1800" b="1" dirty="0">
              <a:solidFill>
                <a:srgbClr val="0094D7"/>
              </a:solidFill>
              <a:latin typeface="Arial Narrow" panose="020B0606020202030204" pitchFamily="34" charset="0"/>
              <a:cs typeface="Arial" panose="020B0604020202020204" pitchFamily="34" charset="0"/>
            </a:endParaRPr>
          </a:p>
          <a:p>
            <a:pPr marL="9525" marR="0" lvl="1" indent="-456565" algn="l" defTabSz="2194472" rtl="0" eaLnBrk="1" fontAlgn="auto" latinLnBrk="0" hangingPunct="1">
              <a:lnSpc>
                <a:spcPct val="100000"/>
              </a:lnSpc>
              <a:spcBef>
                <a:spcPts val="0"/>
              </a:spcBef>
              <a:spcAft>
                <a:spcPts val="0"/>
              </a:spcAft>
              <a:buClr>
                <a:srgbClr val="0094D7"/>
              </a:buClr>
              <a:buSzTx/>
              <a:buFontTx/>
              <a:buNone/>
              <a:tabLst/>
              <a:defRPr/>
            </a:pPr>
            <a:endParaRPr kumimoji="0" lang="en-US" altLang="en-US" sz="20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endParaRPr>
          </a:p>
          <a:p>
            <a:pPr marL="9525" marR="0" lvl="1" indent="-456565" algn="l" defTabSz="2194472" rtl="0" eaLnBrk="1" fontAlgn="auto" latinLnBrk="0" hangingPunct="1">
              <a:lnSpc>
                <a:spcPct val="100000"/>
              </a:lnSpc>
              <a:spcBef>
                <a:spcPts val="0"/>
              </a:spcBef>
              <a:spcAft>
                <a:spcPts val="0"/>
              </a:spcAft>
              <a:buClr>
                <a:srgbClr val="0094D7"/>
              </a:buClr>
              <a:buSzTx/>
              <a:buFontTx/>
              <a:buNone/>
              <a:tabLst/>
              <a:defRPr/>
            </a:pPr>
            <a:r>
              <a:rPr kumimoji="0" lang="en-US" alt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rPr>
              <a:t>OVER-THE-COUNTER </a:t>
            </a: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r>
              <a:rPr lang="en-US" altLang="en-US" sz="1800" dirty="0">
                <a:solidFill>
                  <a:srgbClr val="003767"/>
                </a:solidFill>
                <a:latin typeface="Arial"/>
                <a:cs typeface="Arial"/>
              </a:rPr>
              <a:t>$50 per </a:t>
            </a:r>
            <a:r>
              <a:rPr lang="en-US" altLang="en-US" sz="1800" dirty="0">
                <a:solidFill>
                  <a:schemeClr val="tx2"/>
                </a:solidFill>
                <a:latin typeface="Arial"/>
                <a:cs typeface="Arial"/>
              </a:rPr>
              <a:t>q</a:t>
            </a:r>
            <a:r>
              <a:rPr kumimoji="0" lang="en-US" altLang="en-US" sz="1800" b="0" i="0" u="none" strike="noStrike" kern="1200" cap="none" spc="0" normalizeH="0" baseline="0" noProof="0" dirty="0" err="1">
                <a:ln>
                  <a:noFill/>
                </a:ln>
                <a:solidFill>
                  <a:schemeClr val="tx2"/>
                </a:solidFill>
                <a:effectLst/>
                <a:uLnTx/>
                <a:uFillTx/>
                <a:latin typeface="Arial"/>
                <a:cs typeface="Arial"/>
              </a:rPr>
              <a:t>uarter</a:t>
            </a:r>
            <a:r>
              <a:rPr kumimoji="0" lang="en-US" altLang="en-US" sz="1800" b="0" i="0" u="none" strike="noStrike" kern="1200" cap="none" spc="0" normalizeH="0" baseline="0" noProof="0" dirty="0">
                <a:ln>
                  <a:noFill/>
                </a:ln>
                <a:solidFill>
                  <a:schemeClr val="tx2"/>
                </a:solidFill>
                <a:effectLst/>
                <a:uLnTx/>
                <a:uFillTx/>
                <a:latin typeface="Arial"/>
                <a:cs typeface="Arial"/>
              </a:rPr>
              <a:t> </a:t>
            </a:r>
            <a:r>
              <a:rPr lang="en-US" altLang="en-US" sz="1800" dirty="0">
                <a:solidFill>
                  <a:schemeClr val="tx2"/>
                </a:solidFill>
                <a:latin typeface="Arial"/>
                <a:cs typeface="Arial"/>
              </a:rPr>
              <a:t>allowance</a:t>
            </a:r>
            <a:r>
              <a:rPr kumimoji="0" lang="en-US" altLang="en-US" sz="1800" b="0" i="0" u="none" strike="noStrike" kern="1200" cap="none" spc="0" normalizeH="0" baseline="0" noProof="0" dirty="0">
                <a:ln>
                  <a:noFill/>
                </a:ln>
                <a:solidFill>
                  <a:schemeClr val="tx2"/>
                </a:solidFill>
                <a:effectLst/>
                <a:uLnTx/>
                <a:uFillTx/>
                <a:latin typeface="Arial"/>
                <a:cs typeface="Arial"/>
              </a:rPr>
              <a:t> </a:t>
            </a:r>
            <a:r>
              <a:rPr kumimoji="0" lang="en-US" altLang="en-US" sz="1800" b="0" i="0" u="none" strike="noStrike" kern="1200" cap="none" spc="0" normalizeH="0" baseline="0" noProof="0" dirty="0">
                <a:ln>
                  <a:noFill/>
                </a:ln>
                <a:solidFill>
                  <a:srgbClr val="003767"/>
                </a:solidFill>
                <a:effectLst/>
                <a:uLnTx/>
                <a:uFillTx/>
                <a:latin typeface="Arial"/>
                <a:cs typeface="Arial"/>
              </a:rPr>
              <a:t>for eligible over-the-counter purchases* </a:t>
            </a:r>
          </a:p>
          <a:p>
            <a:pPr marL="9525"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rPr>
              <a:t>VISION </a:t>
            </a:r>
            <a:endParaRPr lang="en-US" sz="2800" b="1" i="0" u="none" strike="noStrike" kern="1200" cap="none" spc="0" normalizeH="0" baseline="0" noProof="0" dirty="0">
              <a:ln>
                <a:noFill/>
              </a:ln>
              <a:solidFill>
                <a:srgbClr val="0094D7"/>
              </a:solidFill>
              <a:effectLst/>
              <a:uLnTx/>
              <a:uFillTx/>
              <a:latin typeface="Arial Narrow" panose="020B0606020202030204" pitchFamily="34" charset="0"/>
              <a:cs typeface="Arial" panose="020B0604020202020204" pitchFamily="34" charset="0"/>
            </a:endParaRPr>
          </a:p>
          <a:p>
            <a:pPr marL="9525" lvl="1" indent="-456565" defTabSz="2194472">
              <a:spcAft>
                <a:spcPts val="300"/>
              </a:spcAft>
              <a:buClr>
                <a:srgbClr val="0094D7"/>
              </a:buClr>
              <a:defRPr/>
            </a:pPr>
            <a:r>
              <a:rPr kumimoji="0" lang="en-US" sz="1800" b="0" i="0" u="none" strike="noStrike" kern="1200" cap="none" spc="0" normalizeH="0" baseline="0" noProof="0" dirty="0">
                <a:ln>
                  <a:noFill/>
                </a:ln>
                <a:solidFill>
                  <a:srgbClr val="003767"/>
                </a:solidFill>
                <a:effectLst/>
                <a:uLnTx/>
                <a:uFillTx/>
                <a:latin typeface="Arial"/>
                <a:cs typeface="Arial"/>
              </a:rPr>
              <a:t>$0 copay for 1 routine </a:t>
            </a:r>
            <a:r>
              <a:rPr lang="en-US" sz="1800" dirty="0">
                <a:solidFill>
                  <a:srgbClr val="003767"/>
                </a:solidFill>
                <a:latin typeface="Arial"/>
                <a:cs typeface="Arial"/>
              </a:rPr>
              <a:t>exam</a:t>
            </a:r>
            <a:r>
              <a:rPr kumimoji="0" lang="en-US" sz="1800" b="0" i="0" u="none" strike="noStrike" kern="1200" cap="none" spc="0" normalizeH="0" baseline="0" noProof="0" dirty="0">
                <a:ln>
                  <a:noFill/>
                </a:ln>
                <a:solidFill>
                  <a:srgbClr val="003767"/>
                </a:solidFill>
                <a:effectLst/>
                <a:uLnTx/>
                <a:uFillTx/>
                <a:latin typeface="Arial"/>
                <a:cs typeface="Arial"/>
              </a:rPr>
              <a:t> plus </a:t>
            </a:r>
            <a:r>
              <a:rPr lang="en-US" sz="1800" dirty="0">
                <a:solidFill>
                  <a:srgbClr val="003359"/>
                </a:solidFill>
                <a:latin typeface="Arial"/>
                <a:ea typeface="MS PGothic"/>
              </a:rPr>
              <a:t>$200 annual eyewear benefit for non-Medica</a:t>
            </a:r>
            <a:r>
              <a:rPr lang="en-US" sz="1800" dirty="0">
                <a:solidFill>
                  <a:schemeClr val="tx2"/>
                </a:solidFill>
                <a:latin typeface="Arial"/>
                <a:ea typeface="MS PGothic"/>
              </a:rPr>
              <a:t>re-co</a:t>
            </a:r>
            <a:r>
              <a:rPr lang="en-US" sz="1800" dirty="0">
                <a:solidFill>
                  <a:srgbClr val="003359"/>
                </a:solidFill>
                <a:latin typeface="Arial"/>
                <a:ea typeface="MS PGothic"/>
              </a:rPr>
              <a:t>vered eyewear</a:t>
            </a:r>
          </a:p>
          <a:p>
            <a:pPr marL="9525" lvl="1" indent="-456565" defTabSz="2194472">
              <a:spcBef>
                <a:spcPts val="1800"/>
              </a:spcBef>
              <a:spcAft>
                <a:spcPts val="300"/>
              </a:spcAft>
              <a:buClr>
                <a:srgbClr val="0094D7"/>
              </a:buClr>
              <a:defRPr/>
            </a:pPr>
            <a:r>
              <a:rPr lang="en-US" sz="2800" b="1" dirty="0">
                <a:solidFill>
                  <a:srgbClr val="0094D7"/>
                </a:solidFill>
                <a:latin typeface="Arial Narrow"/>
                <a:cs typeface="Arial"/>
              </a:rPr>
              <a:t>HEARING  </a:t>
            </a:r>
            <a:endParaRPr lang="en-US" sz="2800" b="1" dirty="0">
              <a:solidFill>
                <a:srgbClr val="0094D7"/>
              </a:solidFill>
              <a:latin typeface="Arial Narrow" panose="020B0606020202030204" pitchFamily="34" charset="0"/>
              <a:cs typeface="Arial" panose="020B0604020202020204" pitchFamily="34" charset="0"/>
            </a:endParaRPr>
          </a:p>
          <a:p>
            <a:pPr marL="9525" lvl="1" indent="-456565" defTabSz="2194472">
              <a:spcAft>
                <a:spcPts val="300"/>
              </a:spcAft>
              <a:buClr>
                <a:srgbClr val="0094D7"/>
              </a:buClr>
              <a:defRPr/>
            </a:pPr>
            <a:r>
              <a:rPr lang="en-US" sz="1800" dirty="0">
                <a:solidFill>
                  <a:srgbClr val="003359"/>
                </a:solidFill>
                <a:latin typeface="Arial"/>
                <a:ea typeface="MS PGothic"/>
              </a:rPr>
              <a:t>$0 copay on exams, $499 copay (Advanced Aid);</a:t>
            </a:r>
          </a:p>
          <a:p>
            <a:pPr marL="9525" lvl="1" indent="-456565" defTabSz="2194472">
              <a:spcAft>
                <a:spcPts val="300"/>
              </a:spcAft>
              <a:buClr>
                <a:srgbClr val="0094D7"/>
              </a:buClr>
              <a:defRPr/>
            </a:pPr>
            <a:r>
              <a:rPr lang="en-US" sz="1800" dirty="0">
                <a:solidFill>
                  <a:srgbClr val="003359"/>
                </a:solidFill>
                <a:latin typeface="Arial" pitchFamily="34" charset="0"/>
                <a:ea typeface="MS PGothic" panose="020B0600070205080204" pitchFamily="34" charset="-128"/>
              </a:rPr>
              <a:t>$799 copay (Premium Aid) per hearing aid</a:t>
            </a:r>
          </a:p>
          <a:p>
            <a:pPr marL="9525" lvl="1" indent="-456565" defTabSz="2194472">
              <a:spcBef>
                <a:spcPts val="1800"/>
              </a:spcBef>
              <a:spcAft>
                <a:spcPts val="300"/>
              </a:spcAft>
              <a:defRPr/>
            </a:pPr>
            <a:endParaRPr lang="en-US" altLang="en-US" sz="1600" dirty="0">
              <a:solidFill>
                <a:srgbClr val="003767"/>
              </a:solidFill>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D9804422-0007-0D2D-E176-F6BA74D7749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0282" y="5323259"/>
            <a:ext cx="635774" cy="635774"/>
          </a:xfrm>
          <a:prstGeom prst="rect">
            <a:avLst/>
          </a:prstGeom>
        </p:spPr>
      </p:pic>
      <p:pic>
        <p:nvPicPr>
          <p:cNvPr id="20" name="Graphic 19">
            <a:extLst>
              <a:ext uri="{FF2B5EF4-FFF2-40B4-BE49-F238E27FC236}">
                <a16:creationId xmlns:a16="http://schemas.microsoft.com/office/drawing/2014/main" id="{CA92BB4C-886B-E5E9-0A09-EF7DCE81B2E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37588" y="5420485"/>
            <a:ext cx="717483" cy="717483"/>
          </a:xfrm>
          <a:prstGeom prst="rect">
            <a:avLst/>
          </a:prstGeom>
        </p:spPr>
      </p:pic>
      <p:pic>
        <p:nvPicPr>
          <p:cNvPr id="30" name="Graphic 29">
            <a:extLst>
              <a:ext uri="{FF2B5EF4-FFF2-40B4-BE49-F238E27FC236}">
                <a16:creationId xmlns:a16="http://schemas.microsoft.com/office/drawing/2014/main" id="{BC18819D-3BB9-DBC6-6B04-7059C51321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03273" y="4376395"/>
            <a:ext cx="676642" cy="676642"/>
          </a:xfrm>
          <a:prstGeom prst="rect">
            <a:avLst/>
          </a:prstGeom>
        </p:spPr>
      </p:pic>
      <p:pic>
        <p:nvPicPr>
          <p:cNvPr id="33" name="Graphic 32">
            <a:extLst>
              <a:ext uri="{FF2B5EF4-FFF2-40B4-BE49-F238E27FC236}">
                <a16:creationId xmlns:a16="http://schemas.microsoft.com/office/drawing/2014/main" id="{66CECDFF-2FEC-7BC8-E652-BCBF7966B82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5587" y="1731257"/>
            <a:ext cx="570253" cy="570253"/>
          </a:xfrm>
          <a:prstGeom prst="rect">
            <a:avLst/>
          </a:prstGeom>
        </p:spPr>
      </p:pic>
      <p:sp>
        <p:nvSpPr>
          <p:cNvPr id="2" name="TextBox 1">
            <a:extLst>
              <a:ext uri="{FF2B5EF4-FFF2-40B4-BE49-F238E27FC236}">
                <a16:creationId xmlns:a16="http://schemas.microsoft.com/office/drawing/2014/main" id="{4B75C400-7150-BDA7-5BD0-0667D024AC9E}"/>
              </a:ext>
            </a:extLst>
          </p:cNvPr>
          <p:cNvSpPr txBox="1"/>
          <p:nvPr/>
        </p:nvSpPr>
        <p:spPr>
          <a:xfrm>
            <a:off x="600282" y="7466127"/>
            <a:ext cx="11229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kern="0">
                <a:solidFill>
                  <a:schemeClr val="bg1">
                    <a:lumMod val="50000"/>
                  </a:schemeClr>
                </a:solidFill>
                <a:effectLst/>
                <a:ea typeface="Aptos" panose="020F0502020204030204" pitchFamily="34" charset="0"/>
                <a:cs typeface="Aptos" panose="020F0502020204030204" pitchFamily="34" charset="0"/>
              </a:rPr>
              <a:t>*Quarterly balance does not carry over.</a:t>
            </a:r>
          </a:p>
          <a:p>
            <a:r>
              <a:rPr lang="en-US" sz="1200">
                <a:solidFill>
                  <a:schemeClr val="bg1">
                    <a:lumMod val="50000"/>
                  </a:schemeClr>
                </a:solidFill>
                <a:ea typeface="MS PGothic"/>
                <a:cs typeface="Arial"/>
              </a:rPr>
              <a:t> SilverSneakers</a:t>
            </a:r>
            <a:r>
              <a:rPr lang="en-US" sz="1200" baseline="30000">
                <a:solidFill>
                  <a:schemeClr val="bg1">
                    <a:lumMod val="50000"/>
                  </a:schemeClr>
                </a:solidFill>
                <a:ea typeface="MS PGothic"/>
                <a:cs typeface="Arial"/>
              </a:rPr>
              <a:t>®</a:t>
            </a:r>
            <a:r>
              <a:rPr lang="en-US" sz="1200">
                <a:solidFill>
                  <a:schemeClr val="bg1">
                    <a:lumMod val="50000"/>
                  </a:schemeClr>
                </a:solidFill>
                <a:ea typeface="MS PGothic"/>
                <a:cs typeface="Arial"/>
              </a:rPr>
              <a:t> is a registered trademark of Tivity Health, Inc., an independent company that provides health and fitness programs.</a:t>
            </a:r>
          </a:p>
        </p:txBody>
      </p:sp>
      <p:pic>
        <p:nvPicPr>
          <p:cNvPr id="5" name="Picture 4" descr="A blue and black logo&#10;&#10;Description automatically generated">
            <a:extLst>
              <a:ext uri="{FF2B5EF4-FFF2-40B4-BE49-F238E27FC236}">
                <a16:creationId xmlns:a16="http://schemas.microsoft.com/office/drawing/2014/main" id="{62709AE4-FD77-79EF-BEA2-7CF28C8A5A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53585" y="1851984"/>
            <a:ext cx="705154" cy="705154"/>
          </a:xfrm>
          <a:prstGeom prst="rect">
            <a:avLst/>
          </a:prstGeom>
        </p:spPr>
      </p:pic>
      <p:sp>
        <p:nvSpPr>
          <p:cNvPr id="11" name="Rectangle 10">
            <a:extLst>
              <a:ext uri="{FF2B5EF4-FFF2-40B4-BE49-F238E27FC236}">
                <a16:creationId xmlns:a16="http://schemas.microsoft.com/office/drawing/2014/main" id="{468FFA0D-3F1F-A70E-5725-1FB2AEF2CF7F}"/>
              </a:ext>
            </a:extLst>
          </p:cNvPr>
          <p:cNvSpPr/>
          <p:nvPr/>
        </p:nvSpPr>
        <p:spPr>
          <a:xfrm rot="5400000">
            <a:off x="13098780" y="1147572"/>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marL="0" marR="0" lvl="0" indent="0" algn="ctr" defTabSz="36576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Narrow" panose="020B0606020202030204" pitchFamily="34" charset="0"/>
              </a:rPr>
              <a:t>PLATINUM BLUE</a:t>
            </a:r>
          </a:p>
        </p:txBody>
      </p:sp>
      <p:pic>
        <p:nvPicPr>
          <p:cNvPr id="9" name="Picture 8" descr="A blue circle with white outline and a blue circle with a black background&#10;&#10;Description automatically generated">
            <a:extLst>
              <a:ext uri="{FF2B5EF4-FFF2-40B4-BE49-F238E27FC236}">
                <a16:creationId xmlns:a16="http://schemas.microsoft.com/office/drawing/2014/main" id="{AD51415D-6F5D-CC6C-68A5-0482B6762C1B}"/>
              </a:ext>
            </a:extLst>
          </p:cNvPr>
          <p:cNvPicPr>
            <a:picLocks noChangeAspect="1"/>
          </p:cNvPicPr>
          <p:nvPr/>
        </p:nvPicPr>
        <p:blipFill>
          <a:blip r:embed="rId16"/>
          <a:stretch>
            <a:fillRect/>
          </a:stretch>
        </p:blipFill>
        <p:spPr>
          <a:xfrm>
            <a:off x="9667875" y="388004"/>
            <a:ext cx="3994897" cy="676275"/>
          </a:xfrm>
          <a:prstGeom prst="rect">
            <a:avLst/>
          </a:prstGeom>
        </p:spPr>
      </p:pic>
      <p:pic>
        <p:nvPicPr>
          <p:cNvPr id="15" name="Picture 14">
            <a:extLst>
              <a:ext uri="{FF2B5EF4-FFF2-40B4-BE49-F238E27FC236}">
                <a16:creationId xmlns:a16="http://schemas.microsoft.com/office/drawing/2014/main" id="{D1005032-541A-A780-3880-1EAA6A85AD35}"/>
              </a:ext>
            </a:extLst>
          </p:cNvPr>
          <p:cNvPicPr>
            <a:picLocks noChangeAspect="1"/>
          </p:cNvPicPr>
          <p:nvPr/>
        </p:nvPicPr>
        <p:blipFill>
          <a:blip r:embed="rId17"/>
          <a:stretch>
            <a:fillRect/>
          </a:stretch>
        </p:blipFill>
        <p:spPr>
          <a:xfrm>
            <a:off x="533335" y="3871522"/>
            <a:ext cx="824761" cy="837287"/>
          </a:xfrm>
          <a:prstGeom prst="rect">
            <a:avLst/>
          </a:prstGeom>
        </p:spPr>
      </p:pic>
    </p:spTree>
    <p:extLst>
      <p:ext uri="{BB962C8B-B14F-4D97-AF65-F5344CB8AC3E}">
        <p14:creationId xmlns:p14="http://schemas.microsoft.com/office/powerpoint/2010/main" val="111075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ouch reading a book&#10;&#10;Description automatically generated">
            <a:extLst>
              <a:ext uri="{FF2B5EF4-FFF2-40B4-BE49-F238E27FC236}">
                <a16:creationId xmlns:a16="http://schemas.microsoft.com/office/drawing/2014/main" id="{C1F61F5C-3ECC-0437-5E3B-2C7F1B3A5188}"/>
              </a:ext>
            </a:extLst>
          </p:cNvPr>
          <p:cNvPicPr>
            <a:picLocks noChangeAspect="1"/>
          </p:cNvPicPr>
          <p:nvPr/>
        </p:nvPicPr>
        <p:blipFill rotWithShape="1">
          <a:blip r:embed="rId2">
            <a:extLst>
              <a:ext uri="{28A0092B-C50C-407E-A947-70E740481C1C}">
                <a14:useLocalDpi xmlns:a14="http://schemas.microsoft.com/office/drawing/2010/main"/>
              </a:ext>
            </a:extLst>
          </a:blip>
          <a:srcRect l="42726" r="6375" b="960"/>
          <a:stretch/>
        </p:blipFill>
        <p:spPr>
          <a:xfrm>
            <a:off x="8286298" y="0"/>
            <a:ext cx="6344101" cy="8229600"/>
          </a:xfrm>
          <a:prstGeom prst="rect">
            <a:avLst/>
          </a:prstGeom>
        </p:spPr>
      </p:pic>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13" name="Footer Placeholder 4">
            <a:extLst>
              <a:ext uri="{FF2B5EF4-FFF2-40B4-BE49-F238E27FC236}">
                <a16:creationId xmlns:a16="http://schemas.microsoft.com/office/drawing/2014/main" id="{5237EE1F-A62C-2C62-30F3-AB4EE6409534}"/>
              </a:ext>
            </a:extLst>
          </p:cNvPr>
          <p:cNvSpPr>
            <a:spLocks noGrp="1"/>
          </p:cNvSpPr>
          <p:nvPr>
            <p:ph type="ftr" sz="quarter" idx="3"/>
          </p:nvPr>
        </p:nvSpPr>
        <p:spPr>
          <a:xfrm>
            <a:off x="398424" y="7174936"/>
            <a:ext cx="7320188" cy="906972"/>
          </a:xfrm>
        </p:spPr>
        <p:txBody>
          <a:bodyPr wrap="square" lIns="91440" tIns="45720" rIns="91440" bIns="45720" rtlCol="0" anchor="b" anchorCtr="0">
            <a:noAutofit/>
          </a:bodyPr>
          <a:lstStyle/>
          <a:p>
            <a:pPr>
              <a:defRPr/>
            </a:pPr>
            <a:endParaRPr lang="en-US" sz="1200"/>
          </a:p>
          <a:p>
            <a:pPr>
              <a:defRPr/>
            </a:pPr>
            <a:r>
              <a:rPr lang="en-US" sz="1200">
                <a:solidFill>
                  <a:srgbClr val="C00000"/>
                </a:solidFill>
              </a:rPr>
              <a:t>*</a:t>
            </a:r>
            <a:r>
              <a:rPr lang="en-US" sz="1200"/>
              <a:t>Quarterly balance does not carry over. </a:t>
            </a:r>
            <a:br>
              <a:rPr lang="en-US" sz="1200"/>
            </a:br>
            <a:r>
              <a:rPr lang="en-US" sz="1200"/>
              <a:t>Costs shown are the amounts members pay for Medicare-eligible services and supplies. For additional coverage details, refer to the Summary of Benefits.</a:t>
            </a:r>
            <a:endParaRPr lang="en-US"/>
          </a:p>
          <a:p>
            <a:pPr marL="53975">
              <a:defRPr/>
            </a:pPr>
            <a:endParaRPr lang="en-US" sz="1200" baseline="30000"/>
          </a:p>
          <a:p>
            <a:pPr>
              <a:defRPr/>
            </a:pPr>
            <a:r>
              <a:rPr lang="en-US" sz="1200"/>
              <a:t>.</a:t>
            </a: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3"/>
          </p:nvPr>
        </p:nvSpPr>
        <p:spPr/>
        <p:txBody>
          <a:bodyPr/>
          <a:lstStyle/>
          <a:p>
            <a:r>
              <a:rPr lang="en-US">
                <a:latin typeface="Arial Narrow"/>
              </a:rPr>
              <a:t>GROUP PLATINUM BLUE </a:t>
            </a:r>
          </a:p>
        </p:txBody>
      </p:sp>
      <p:sp>
        <p:nvSpPr>
          <p:cNvPr id="2" name="Text Placeholder 1">
            <a:extLst>
              <a:ext uri="{FF2B5EF4-FFF2-40B4-BE49-F238E27FC236}">
                <a16:creationId xmlns:a16="http://schemas.microsoft.com/office/drawing/2014/main" id="{A1DEF6CF-C72B-9337-3995-40ED101A55B3}"/>
              </a:ext>
            </a:extLst>
          </p:cNvPr>
          <p:cNvSpPr>
            <a:spLocks noGrp="1"/>
          </p:cNvSpPr>
          <p:nvPr>
            <p:ph type="body" sz="quarter" idx="17"/>
          </p:nvPr>
        </p:nvSpPr>
        <p:spPr/>
        <p:txBody>
          <a:bodyPr vert="horz" lIns="91440" tIns="0" rIns="91440" bIns="45720" rtlCol="0" anchor="t">
            <a:noAutofit/>
          </a:bodyPr>
          <a:lstStyle/>
          <a:p>
            <a:r>
              <a:rPr lang="en-US"/>
              <a:t>Plan C medical coverage</a:t>
            </a:r>
          </a:p>
        </p:txBody>
      </p:sp>
      <p:sp>
        <p:nvSpPr>
          <p:cNvPr id="6" name="TextBox 5">
            <a:extLst>
              <a:ext uri="{FF2B5EF4-FFF2-40B4-BE49-F238E27FC236}">
                <a16:creationId xmlns:a16="http://schemas.microsoft.com/office/drawing/2014/main" id="{0D699123-1DE7-5157-C9AE-BCA6D90765E0}"/>
              </a:ext>
            </a:extLst>
          </p:cNvPr>
          <p:cNvSpPr txBox="1"/>
          <p:nvPr/>
        </p:nvSpPr>
        <p:spPr>
          <a:xfrm>
            <a:off x="135398" y="146137"/>
            <a:ext cx="400833"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endParaRPr>
          </a:p>
        </p:txBody>
      </p:sp>
      <p:pic>
        <p:nvPicPr>
          <p:cNvPr id="11" name="Picture 10">
            <a:extLst>
              <a:ext uri="{FF2B5EF4-FFF2-40B4-BE49-F238E27FC236}">
                <a16:creationId xmlns:a16="http://schemas.microsoft.com/office/drawing/2014/main" id="{B6A24388-987A-804B-E7D5-20FE479DB0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4400" y="7569444"/>
            <a:ext cx="829128" cy="469433"/>
          </a:xfrm>
          <a:prstGeom prst="rect">
            <a:avLst/>
          </a:prstGeom>
        </p:spPr>
      </p:pic>
      <p:graphicFrame>
        <p:nvGraphicFramePr>
          <p:cNvPr id="12" name="Table 11">
            <a:extLst>
              <a:ext uri="{FF2B5EF4-FFF2-40B4-BE49-F238E27FC236}">
                <a16:creationId xmlns:a16="http://schemas.microsoft.com/office/drawing/2014/main" id="{0DE7CD58-0F96-1390-783C-29B3C9705CA1}"/>
              </a:ext>
            </a:extLst>
          </p:cNvPr>
          <p:cNvGraphicFramePr>
            <a:graphicFrameLocks noGrp="1"/>
          </p:cNvGraphicFramePr>
          <p:nvPr/>
        </p:nvGraphicFramePr>
        <p:xfrm>
          <a:off x="536231" y="1762723"/>
          <a:ext cx="7048500" cy="5166360"/>
        </p:xfrm>
        <a:graphic>
          <a:graphicData uri="http://schemas.openxmlformats.org/drawingml/2006/table">
            <a:tbl>
              <a:tblPr firstRow="1" bandRow="1">
                <a:tableStyleId>{5C22544A-7EE6-4342-B048-85BDC9FD1C3A}</a:tableStyleId>
              </a:tblPr>
              <a:tblGrid>
                <a:gridCol w="4292600">
                  <a:extLst>
                    <a:ext uri="{9D8B030D-6E8A-4147-A177-3AD203B41FA5}">
                      <a16:colId xmlns:a16="http://schemas.microsoft.com/office/drawing/2014/main" val="287321725"/>
                    </a:ext>
                  </a:extLst>
                </a:gridCol>
                <a:gridCol w="2755900">
                  <a:extLst>
                    <a:ext uri="{9D8B030D-6E8A-4147-A177-3AD203B41FA5}">
                      <a16:colId xmlns:a16="http://schemas.microsoft.com/office/drawing/2014/main" val="4142227541"/>
                    </a:ext>
                  </a:extLst>
                </a:gridCol>
              </a:tblGrid>
              <a:tr h="640080">
                <a:tc>
                  <a:txBody>
                    <a:bodyPr/>
                    <a:lstStyle/>
                    <a:p>
                      <a:pPr>
                        <a:lnSpc>
                          <a:spcPct val="90000"/>
                        </a:lnSpc>
                      </a:pPr>
                      <a:r>
                        <a:rPr lang="en-US" sz="1800" b="1">
                          <a:solidFill>
                            <a:schemeClr val="bg1"/>
                          </a:solidFill>
                        </a:rPr>
                        <a:t>BENEFITS</a:t>
                      </a:r>
                      <a:endParaRPr lang="en-US" sz="1800" b="1">
                        <a:solidFill>
                          <a:schemeClr val="bg1"/>
                        </a:solidFill>
                        <a:latin typeface="Arial Narrow" panose="020B0606020202030204" pitchFamily="34" charset="0"/>
                      </a:endParaRPr>
                    </a:p>
                  </a:txBody>
                  <a:tcPr marL="182880" marR="45720" marT="27432" marB="27432" anchor="ct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u="none" strike="noStrike" cap="none" normalizeH="0" baseline="0">
                          <a:ln>
                            <a:noFill/>
                          </a:ln>
                          <a:solidFill>
                            <a:schemeClr val="bg1"/>
                          </a:solidFill>
                          <a:effectLst/>
                        </a:rPr>
                        <a:t>COST</a:t>
                      </a:r>
                      <a:endParaRPr kumimoji="0" lang="en-US" sz="1800" b="1" i="0" u="none" strike="noStrike" cap="none" normalizeH="0" baseline="0">
                        <a:ln>
                          <a:noFill/>
                        </a:ln>
                        <a:solidFill>
                          <a:schemeClr val="bg1"/>
                        </a:solidFill>
                        <a:effectLst/>
                        <a:latin typeface="Arial Narrow" panose="020B0604020202020204" pitchFamily="34" charset="0"/>
                        <a:cs typeface="Arial Narrow" panose="020B0604020202020204" pitchFamily="34" charset="0"/>
                      </a:endParaRPr>
                    </a:p>
                  </a:txBody>
                  <a:tcPr marL="140018" marR="70010" marT="46630" marB="46630" anchor="ctr" horzOverflow="overflow"/>
                </a:tc>
                <a:extLst>
                  <a:ext uri="{0D108BD9-81ED-4DB2-BD59-A6C34878D82A}">
                    <a16:rowId xmlns:a16="http://schemas.microsoft.com/office/drawing/2014/main" val="419526618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chemeClr val="tx2"/>
                          </a:solidFill>
                          <a:effectLst/>
                        </a:rPr>
                        <a:t>Deductible</a:t>
                      </a:r>
                      <a:endParaRPr kumimoji="0" lang="en-US" sz="1600" b="1" i="0" u="none" strike="noStrike" cap="none" normalizeH="0" baseline="0">
                        <a:ln>
                          <a:noFill/>
                        </a:ln>
                        <a:solidFill>
                          <a:schemeClr val="tx2"/>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$0</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Office visits</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$20 copay</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1660402493"/>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Preventive services</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$0</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762054796"/>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Inpatient hospital care</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$200 copay per stay</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395957785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Emergency </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$50 copay</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2775105100"/>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Urgent care</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$20 copay</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449311428"/>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Durable medical equipment (DME)</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20% coinsurance</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3883754822"/>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Over-the-counter </a:t>
                      </a:r>
                      <a:r>
                        <a:rPr lang="en-US" sz="1600" b="1" u="none" strike="noStrike" cap="none" normalizeH="0" baseline="0">
                          <a:ln>
                            <a:noFill/>
                          </a:ln>
                          <a:solidFill>
                            <a:srgbClr val="003359"/>
                          </a:solidFill>
                          <a:effectLst/>
                        </a:rPr>
                        <a:t>benefit*</a:t>
                      </a:r>
                      <a:endParaRPr kumimoji="0" lang="en-US" sz="1600" b="1" u="none" strike="noStrike" cap="none" normalizeH="0" baseline="30000">
                        <a:ln>
                          <a:noFill/>
                        </a:ln>
                        <a:solidFill>
                          <a:srgbClr val="003359"/>
                        </a:solidFill>
                        <a:effectLst/>
                      </a:endParaRPr>
                    </a:p>
                  </a:txBody>
                  <a:tcPr marL="176483" marR="176483" marT="54789" marB="54789"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$50 per quarter</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accent4">
                        <a:lumMod val="20000"/>
                        <a:lumOff val="80000"/>
                      </a:schemeClr>
                    </a:solidFill>
                  </a:tcPr>
                </a:tc>
                <a:extLst>
                  <a:ext uri="{0D108BD9-81ED-4DB2-BD59-A6C34878D82A}">
                    <a16:rowId xmlns:a16="http://schemas.microsoft.com/office/drawing/2014/main" val="343324534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1" u="none" strike="noStrike" cap="none" normalizeH="0" baseline="0">
                          <a:ln>
                            <a:noFill/>
                          </a:ln>
                          <a:solidFill>
                            <a:srgbClr val="003359"/>
                          </a:solidFill>
                          <a:effectLst/>
                        </a:rPr>
                        <a:t>Annual out-of-pocket maximum</a:t>
                      </a:r>
                      <a:endParaRPr kumimoji="0" lang="en-US" sz="1600" b="1" i="0" u="none" strike="noStrike"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charset="0"/>
                        <a:buNone/>
                        <a:tabLst/>
                      </a:pPr>
                      <a:r>
                        <a:rPr kumimoji="0" lang="en-US" sz="1600" b="0" u="none" strike="noStrike" kern="1200" cap="none" normalizeH="0" baseline="0">
                          <a:ln>
                            <a:noFill/>
                          </a:ln>
                          <a:solidFill>
                            <a:srgbClr val="003359"/>
                          </a:solidFill>
                          <a:effectLst/>
                        </a:rPr>
                        <a:t>$3,000</a:t>
                      </a:r>
                      <a:endParaRPr kumimoji="0" lang="en-US" sz="1600" b="0" i="0" u="none" strike="noStrike" kern="1200" cap="none" normalizeH="0" baseline="0">
                        <a:ln>
                          <a:noFill/>
                        </a:ln>
                        <a:solidFill>
                          <a:srgbClr val="003359"/>
                        </a:solidFill>
                        <a:effectLst/>
                        <a:latin typeface="Arial" pitchFamily="34" charset="0"/>
                        <a:ea typeface="ＭＳ Ｐゴシック" pitchFamily="68" charset="-128"/>
                        <a:cs typeface="Arial" pitchFamily="34" charset="0"/>
                      </a:endParaRPr>
                    </a:p>
                  </a:txBody>
                  <a:tcPr marL="176483" marR="176483" marT="54789" marB="54789" anchor="ctr" horzOverflow="overflow">
                    <a:solidFill>
                      <a:schemeClr val="bg1"/>
                    </a:solidFill>
                  </a:tcPr>
                </a:tc>
                <a:extLst>
                  <a:ext uri="{0D108BD9-81ED-4DB2-BD59-A6C34878D82A}">
                    <a16:rowId xmlns:a16="http://schemas.microsoft.com/office/drawing/2014/main" val="3651089785"/>
                  </a:ext>
                </a:extLst>
              </a:tr>
            </a:tbl>
          </a:graphicData>
        </a:graphic>
      </p:graphicFrame>
    </p:spTree>
    <p:extLst>
      <p:ext uri="{BB962C8B-B14F-4D97-AF65-F5344CB8AC3E}">
        <p14:creationId xmlns:p14="http://schemas.microsoft.com/office/powerpoint/2010/main" val="107455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acher smiling and writing on whiteboard">
            <a:extLst>
              <a:ext uri="{FF2B5EF4-FFF2-40B4-BE49-F238E27FC236}">
                <a16:creationId xmlns:a16="http://schemas.microsoft.com/office/drawing/2014/main" id="{B0C83C08-7C41-431E-473F-F9B003861D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565" t="2192" r="43784"/>
          <a:stretch/>
        </p:blipFill>
        <p:spPr>
          <a:xfrm>
            <a:off x="8758238" y="0"/>
            <a:ext cx="5889379" cy="8229601"/>
          </a:xfrm>
          <a:prstGeom prst="rect">
            <a:avLst/>
          </a:prstGeom>
        </p:spPr>
      </p:pic>
      <p:sp>
        <p:nvSpPr>
          <p:cNvPr id="4" name="Slide Number Placeholder 3">
            <a:extLst>
              <a:ext uri="{FF2B5EF4-FFF2-40B4-BE49-F238E27FC236}">
                <a16:creationId xmlns:a16="http://schemas.microsoft.com/office/drawing/2014/main" id="{1C7B721C-FA68-4F23-8FDF-BF09C5D3ADC8}"/>
              </a:ext>
            </a:extLst>
          </p:cNvPr>
          <p:cNvSpPr>
            <a:spLocks noGrp="1"/>
          </p:cNvSpPr>
          <p:nvPr>
            <p:ph type="sldNum" sz="quarter" idx="12"/>
          </p:nvPr>
        </p:nvSpPr>
        <p:spPr/>
        <p:txBody>
          <a:bodyPr/>
          <a:lstStyle/>
          <a:p>
            <a:pPr marL="0" marR="0" lvl="0" indent="0" algn="r" defTabSz="728952" rtl="0" eaLnBrk="1" fontAlgn="base" latinLnBrk="0" hangingPunct="1">
              <a:lnSpc>
                <a:spcPct val="100000"/>
              </a:lnSpc>
              <a:spcBef>
                <a:spcPct val="0"/>
              </a:spcBef>
              <a:spcAft>
                <a:spcPct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MS PGothic" panose="020B0600070205080204" pitchFamily="34" charset="-128"/>
              </a:rPr>
              <a:pPr marL="0" marR="0" lvl="0" indent="0" algn="r" defTabSz="728952"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MS PGothic" panose="020B0600070205080204" pitchFamily="34" charset="-128"/>
            </a:endParaRPr>
          </a:p>
        </p:txBody>
      </p:sp>
      <p:sp>
        <p:nvSpPr>
          <p:cNvPr id="3" name="Text Placeholder 2">
            <a:extLst>
              <a:ext uri="{FF2B5EF4-FFF2-40B4-BE49-F238E27FC236}">
                <a16:creationId xmlns:a16="http://schemas.microsoft.com/office/drawing/2014/main" id="{7FEB9540-F41A-4DA7-B38C-3F02801368EF}"/>
              </a:ext>
            </a:extLst>
          </p:cNvPr>
          <p:cNvSpPr>
            <a:spLocks noGrp="1"/>
          </p:cNvSpPr>
          <p:nvPr>
            <p:ph type="body" sz="quarter" idx="13"/>
          </p:nvPr>
        </p:nvSpPr>
        <p:spPr>
          <a:xfrm>
            <a:off x="505415" y="186070"/>
            <a:ext cx="8003586" cy="936293"/>
          </a:xfrm>
        </p:spPr>
        <p:txBody>
          <a:bodyPr/>
          <a:lstStyle/>
          <a:p>
            <a:r>
              <a:rPr lang="en-US"/>
              <a:t>TODAY’S TOPICS</a:t>
            </a:r>
          </a:p>
        </p:txBody>
      </p:sp>
      <p:sp>
        <p:nvSpPr>
          <p:cNvPr id="7" name="Text Box 38">
            <a:extLst>
              <a:ext uri="{FF2B5EF4-FFF2-40B4-BE49-F238E27FC236}">
                <a16:creationId xmlns:a16="http://schemas.microsoft.com/office/drawing/2014/main" id="{398E240D-224D-4A14-A966-F1EC10F4A6BC}"/>
              </a:ext>
            </a:extLst>
          </p:cNvPr>
          <p:cNvSpPr txBox="1">
            <a:spLocks noChangeArrowheads="1"/>
          </p:cNvSpPr>
          <p:nvPr/>
        </p:nvSpPr>
        <p:spPr bwMode="auto">
          <a:xfrm>
            <a:off x="14100342" y="7548882"/>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rPr>
              <a:t> </a:t>
            </a:r>
          </a:p>
        </p:txBody>
      </p:sp>
      <p:sp>
        <p:nvSpPr>
          <p:cNvPr id="8" name="TextBox 9">
            <a:extLst>
              <a:ext uri="{FF2B5EF4-FFF2-40B4-BE49-F238E27FC236}">
                <a16:creationId xmlns:a16="http://schemas.microsoft.com/office/drawing/2014/main" id="{FDA53937-381E-48DA-A7DA-1B15C75FDD08}"/>
              </a:ext>
            </a:extLst>
          </p:cNvPr>
          <p:cNvSpPr txBox="1">
            <a:spLocks noChangeArrowheads="1"/>
          </p:cNvSpPr>
          <p:nvPr/>
        </p:nvSpPr>
        <p:spPr bwMode="auto">
          <a:xfrm>
            <a:off x="0" y="347982"/>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2" name="TextBox 9">
            <a:extLst>
              <a:ext uri="{FF2B5EF4-FFF2-40B4-BE49-F238E27FC236}">
                <a16:creationId xmlns:a16="http://schemas.microsoft.com/office/drawing/2014/main" id="{E83A526E-6964-41FA-9E53-539FBC51BDBA}"/>
              </a:ext>
            </a:extLst>
          </p:cNvPr>
          <p:cNvSpPr txBox="1">
            <a:spLocks noChangeArrowheads="1"/>
          </p:cNvSpPr>
          <p:nvPr/>
        </p:nvSpPr>
        <p:spPr bwMode="auto">
          <a:xfrm>
            <a:off x="0" y="198091"/>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3" name="Text Box 38">
            <a:extLst>
              <a:ext uri="{FF2B5EF4-FFF2-40B4-BE49-F238E27FC236}">
                <a16:creationId xmlns:a16="http://schemas.microsoft.com/office/drawing/2014/main" id="{A3317DAD-C006-47BC-B3A3-B5523D142B01}"/>
              </a:ext>
            </a:extLst>
          </p:cNvPr>
          <p:cNvSpPr txBox="1">
            <a:spLocks noChangeArrowheads="1"/>
          </p:cNvSpPr>
          <p:nvPr/>
        </p:nvSpPr>
        <p:spPr bwMode="auto">
          <a:xfrm>
            <a:off x="14178188" y="7542551"/>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rPr>
              <a:t>]  </a:t>
            </a:r>
          </a:p>
        </p:txBody>
      </p:sp>
      <p:sp>
        <p:nvSpPr>
          <p:cNvPr id="17" name="TextBox 16">
            <a:extLst>
              <a:ext uri="{FF2B5EF4-FFF2-40B4-BE49-F238E27FC236}">
                <a16:creationId xmlns:a16="http://schemas.microsoft.com/office/drawing/2014/main" id="{D3838EFD-1F8E-4B5C-91BE-0DEE6A397AAD}"/>
              </a:ext>
            </a:extLst>
          </p:cNvPr>
          <p:cNvSpPr txBox="1"/>
          <p:nvPr/>
        </p:nvSpPr>
        <p:spPr>
          <a:xfrm>
            <a:off x="505413" y="1274490"/>
            <a:ext cx="7780457" cy="3749744"/>
          </a:xfrm>
          <a:prstGeom prst="rect">
            <a:avLst/>
          </a:prstGeom>
          <a:noFill/>
        </p:spPr>
        <p:txBody>
          <a:bodyPr wrap="square">
            <a:spAutoFit/>
          </a:bodyPr>
          <a:lstStyle/>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Medicare basics: Original Medicare overview</a:t>
            </a:r>
          </a:p>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Group Medicare coverage for Public Employees Insurance Program retirees</a:t>
            </a:r>
            <a:endParaRPr lang="en-US" sz="2800" dirty="0">
              <a:solidFill>
                <a:srgbClr val="FF2F92"/>
              </a:solidFill>
              <a:latin typeface="Arial" pitchFamily="34" charset="0"/>
              <a:ea typeface="MS PGothic" panose="020B0600070205080204" pitchFamily="34" charset="-128"/>
            </a:endParaRPr>
          </a:p>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2026 renewal updates and rates</a:t>
            </a:r>
          </a:p>
          <a:p>
            <a:pPr marL="27432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Enrollment process</a:t>
            </a:r>
          </a:p>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Useful resources</a:t>
            </a:r>
          </a:p>
          <a:p>
            <a:pPr marL="274320" lvl="0" indent="-274320" defTabSz="728981" eaLnBrk="0" fontAlgn="base" hangingPunct="0">
              <a:spcBef>
                <a:spcPct val="0"/>
              </a:spcBef>
              <a:spcAft>
                <a:spcPts val="960"/>
              </a:spcAft>
              <a:buClr>
                <a:srgbClr val="0094D7"/>
              </a:buClr>
              <a:buFont typeface="Arial" panose="020B0604020202020204" pitchFamily="34" charset="0"/>
              <a:buChar char="•"/>
              <a:defRPr/>
            </a:pPr>
            <a:r>
              <a:rPr lang="en-US" sz="2800" dirty="0">
                <a:solidFill>
                  <a:srgbClr val="003359"/>
                </a:solidFill>
                <a:latin typeface="Arial" pitchFamily="34" charset="0"/>
                <a:ea typeface="MS PGothic" panose="020B0600070205080204" pitchFamily="34" charset="-128"/>
              </a:rPr>
              <a:t>Questions</a:t>
            </a:r>
            <a:endParaRPr lang="en-US" sz="2800" dirty="0">
              <a:solidFill>
                <a:srgbClr val="FF2F92"/>
              </a:solidFill>
              <a:latin typeface="Arial" pitchFamily="34" charset="0"/>
              <a:ea typeface="MS PGothic" panose="020B0600070205080204" pitchFamily="34" charset="-128"/>
            </a:endParaRPr>
          </a:p>
        </p:txBody>
      </p:sp>
      <p:pic>
        <p:nvPicPr>
          <p:cNvPr id="10" name="Picture 9">
            <a:extLst>
              <a:ext uri="{FF2B5EF4-FFF2-40B4-BE49-F238E27FC236}">
                <a16:creationId xmlns:a16="http://schemas.microsoft.com/office/drawing/2014/main" id="{2DE0F18B-15BF-4D02-788D-264CBB494C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4230" y="7574280"/>
            <a:ext cx="826991" cy="470925"/>
          </a:xfrm>
          <a:prstGeom prst="rect">
            <a:avLst/>
          </a:prstGeom>
        </p:spPr>
      </p:pic>
    </p:spTree>
    <p:extLst>
      <p:ext uri="{BB962C8B-B14F-4D97-AF65-F5344CB8AC3E}">
        <p14:creationId xmlns:p14="http://schemas.microsoft.com/office/powerpoint/2010/main" val="25652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A52914-8C8C-BB98-504F-F058C1216E0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C6E5DE78-6DB5-CD64-8A04-D3F8B00F0B2D}"/>
              </a:ext>
            </a:extLst>
          </p:cNvPr>
          <p:cNvSpPr>
            <a:spLocks noGrp="1"/>
          </p:cNvSpPr>
          <p:nvPr>
            <p:ph type="body" sz="quarter" idx="14"/>
          </p:nvPr>
        </p:nvSpPr>
        <p:spPr/>
        <p:txBody>
          <a:bodyPr vert="horz" lIns="91440" tIns="45720" rIns="91440" bIns="45720" rtlCol="0" anchor="t">
            <a:noAutofit/>
          </a:bodyPr>
          <a:lstStyle/>
          <a:p>
            <a:r>
              <a:rPr lang="en-US">
                <a:latin typeface="Arial Narrow"/>
              </a:rPr>
              <a:t>GROUP PLATINUM BLUE MEMBER RESOURCES</a:t>
            </a:r>
          </a:p>
        </p:txBody>
      </p:sp>
      <p:sp>
        <p:nvSpPr>
          <p:cNvPr id="17" name="Rectangle 16">
            <a:extLst>
              <a:ext uri="{FF2B5EF4-FFF2-40B4-BE49-F238E27FC236}">
                <a16:creationId xmlns:a16="http://schemas.microsoft.com/office/drawing/2014/main" id="{FA767A08-86AD-39DE-9137-63892DC0E9C4}"/>
              </a:ext>
            </a:extLst>
          </p:cNvPr>
          <p:cNvSpPr/>
          <p:nvPr/>
        </p:nvSpPr>
        <p:spPr>
          <a:xfrm>
            <a:off x="609600" y="2408605"/>
            <a:ext cx="4283742" cy="4281562"/>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18" name="TextBox 17">
            <a:extLst>
              <a:ext uri="{FF2B5EF4-FFF2-40B4-BE49-F238E27FC236}">
                <a16:creationId xmlns:a16="http://schemas.microsoft.com/office/drawing/2014/main" id="{5EA5CE44-D10B-0FE2-7AE1-DC6406DA6AEE}"/>
              </a:ext>
            </a:extLst>
          </p:cNvPr>
          <p:cNvSpPr txBox="1"/>
          <p:nvPr/>
        </p:nvSpPr>
        <p:spPr>
          <a:xfrm>
            <a:off x="964295" y="2612262"/>
            <a:ext cx="3678217" cy="3254737"/>
          </a:xfrm>
          <a:prstGeom prst="rect">
            <a:avLst/>
          </a:prstGeom>
          <a:noFill/>
        </p:spPr>
        <p:txBody>
          <a:bodyPr wrap="square">
            <a:sp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a:ln>
                  <a:noFill/>
                </a:ln>
                <a:solidFill>
                  <a:srgbClr val="0094D7"/>
                </a:solidFill>
                <a:effectLst/>
                <a:uLnTx/>
                <a:uFillTx/>
                <a:latin typeface="Arial Narrow" panose="020B0604020202020204" pitchFamily="34" charset="0"/>
                <a:ea typeface="Helvetica Neue Thin"/>
                <a:cs typeface="Arial Narrow" panose="020B0604020202020204" pitchFamily="34" charset="0"/>
              </a:rPr>
              <a:t>ONLINE</a:t>
            </a:r>
          </a:p>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1800" b="0" i="0" u="none" strike="noStrike" kern="1200" cap="none" spc="0" normalizeH="0" baseline="0" noProof="0">
                <a:ln>
                  <a:noFill/>
                </a:ln>
                <a:solidFill>
                  <a:srgbClr val="003359"/>
                </a:solidFill>
                <a:effectLst/>
                <a:uLnTx/>
                <a:uFillTx/>
                <a:latin typeface="Arial"/>
                <a:ea typeface="Helvetica Neue Thin"/>
              </a:rPr>
              <a:t>Visit </a:t>
            </a:r>
            <a:r>
              <a:rPr kumimoji="0" lang="en-US" sz="1800" b="1" i="0" u="sng" strike="noStrike" kern="1200" cap="none" spc="0" normalizeH="0" baseline="0" noProof="0">
                <a:ln>
                  <a:noFill/>
                </a:ln>
                <a:solidFill>
                  <a:srgbClr val="0094D7"/>
                </a:solidFill>
                <a:effectLst/>
                <a:uLnTx/>
                <a:uFillTx/>
                <a:latin typeface="Arial"/>
                <a:ea typeface="Helvetica Neue Thin"/>
              </a:rPr>
              <a:t>bluecrossmn.com</a:t>
            </a:r>
            <a:r>
              <a:rPr lang="en-US" sz="1800">
                <a:solidFill>
                  <a:srgbClr val="003359"/>
                </a:solidFill>
                <a:latin typeface="Arial"/>
                <a:ea typeface="Helvetica Neue Thin"/>
              </a:rPr>
              <a:t> </a:t>
            </a:r>
            <a:r>
              <a:rPr kumimoji="0" lang="en-US" sz="1800" b="0" i="0" u="none" strike="noStrike" kern="1200" cap="none" spc="0" normalizeH="0" baseline="0" noProof="0">
                <a:ln>
                  <a:noFill/>
                </a:ln>
                <a:solidFill>
                  <a:srgbClr val="003359"/>
                </a:solidFill>
                <a:effectLst/>
                <a:uLnTx/>
                <a:uFillTx/>
                <a:latin typeface="Arial"/>
                <a:ea typeface="Helvetica Neue Thin"/>
              </a:rPr>
              <a:t>to:</a:t>
            </a:r>
          </a:p>
          <a:p>
            <a:pPr marL="208915" lvl="1" indent="-208915" defTabSz="1097280">
              <a:spcBef>
                <a:spcPts val="900"/>
              </a:spcBef>
              <a:buClr>
                <a:srgbClr val="0094D7"/>
              </a:buClr>
              <a:buSzPct val="100000"/>
              <a:buFont typeface="Arial" panose="020B0604020202020204" pitchFamily="34" charset="0"/>
              <a:buChar char="•"/>
              <a:defRPr/>
            </a:pPr>
            <a:r>
              <a:rPr lang="en-US" sz="1800">
                <a:solidFill>
                  <a:srgbClr val="003359"/>
                </a:solidFill>
              </a:rPr>
              <a:t>View claim history</a:t>
            </a:r>
          </a:p>
          <a:p>
            <a:pPr marL="208915" lvl="1" indent="-208915" defTabSz="1097280">
              <a:spcBef>
                <a:spcPts val="900"/>
              </a:spcBef>
              <a:buClr>
                <a:srgbClr val="0094D7"/>
              </a:buClr>
              <a:buSzPct val="100000"/>
              <a:buFont typeface="Arial" panose="020B0604020202020204" pitchFamily="34" charset="0"/>
              <a:buChar char="•"/>
              <a:defRPr/>
            </a:pPr>
            <a:r>
              <a:rPr lang="en-US" sz="1800">
                <a:solidFill>
                  <a:srgbClr val="003359"/>
                </a:solidFill>
              </a:rPr>
              <a:t>Find in-network doctors </a:t>
            </a:r>
            <a:br>
              <a:rPr lang="en-US" sz="1800">
                <a:solidFill>
                  <a:srgbClr val="003359"/>
                </a:solidFill>
              </a:rPr>
            </a:br>
            <a:r>
              <a:rPr lang="en-US" sz="1800">
                <a:solidFill>
                  <a:srgbClr val="003359"/>
                </a:solidFill>
              </a:rPr>
              <a:t>and hospitals</a:t>
            </a:r>
          </a:p>
          <a:p>
            <a:pPr marL="208915" lvl="1" indent="-208915" defTabSz="1097280">
              <a:spcBef>
                <a:spcPts val="900"/>
              </a:spcBef>
              <a:buClr>
                <a:srgbClr val="0094D7"/>
              </a:buClr>
              <a:buSzPct val="100000"/>
              <a:buFont typeface="Arial" panose="020B0604020202020204" pitchFamily="34" charset="0"/>
              <a:buChar char="•"/>
              <a:defRPr/>
            </a:pPr>
            <a:r>
              <a:rPr lang="en-US" sz="1800">
                <a:solidFill>
                  <a:srgbClr val="003359"/>
                </a:solidFill>
              </a:rPr>
              <a:t>Find quality ratings for doctors and other providers</a:t>
            </a:r>
          </a:p>
          <a:p>
            <a:pPr marL="208915" lvl="1" indent="-208915" defTabSz="1097280">
              <a:spcBef>
                <a:spcPts val="900"/>
              </a:spcBef>
              <a:buClr>
                <a:srgbClr val="0094D7"/>
              </a:buClr>
              <a:buSzPct val="100000"/>
              <a:buFont typeface="Arial" panose="020B0604020202020204" pitchFamily="34" charset="0"/>
              <a:buChar char="•"/>
              <a:defRPr/>
            </a:pPr>
            <a:r>
              <a:rPr lang="en-US" sz="1800">
                <a:solidFill>
                  <a:srgbClr val="003359"/>
                </a:solidFill>
              </a:rPr>
              <a:t>Send secure emails to </a:t>
            </a:r>
            <a:br>
              <a:rPr lang="en-US" sz="1800">
                <a:solidFill>
                  <a:srgbClr val="003359"/>
                </a:solidFill>
              </a:rPr>
            </a:br>
            <a:r>
              <a:rPr lang="en-US" sz="1800">
                <a:solidFill>
                  <a:srgbClr val="003359"/>
                </a:solidFill>
              </a:rPr>
              <a:t>customer service</a:t>
            </a:r>
          </a:p>
        </p:txBody>
      </p:sp>
      <p:sp>
        <p:nvSpPr>
          <p:cNvPr id="19" name="Rectangle 18">
            <a:extLst>
              <a:ext uri="{FF2B5EF4-FFF2-40B4-BE49-F238E27FC236}">
                <a16:creationId xmlns:a16="http://schemas.microsoft.com/office/drawing/2014/main" id="{91B22BD0-1E0F-2BDB-813A-4268AAD794B5}"/>
              </a:ext>
            </a:extLst>
          </p:cNvPr>
          <p:cNvSpPr/>
          <p:nvPr/>
        </p:nvSpPr>
        <p:spPr>
          <a:xfrm>
            <a:off x="5145932" y="2408605"/>
            <a:ext cx="4283742" cy="4281562"/>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20" name="TextBox 19">
            <a:extLst>
              <a:ext uri="{FF2B5EF4-FFF2-40B4-BE49-F238E27FC236}">
                <a16:creationId xmlns:a16="http://schemas.microsoft.com/office/drawing/2014/main" id="{A25398E5-B252-5CBC-3854-ED5D4D1961E0}"/>
              </a:ext>
            </a:extLst>
          </p:cNvPr>
          <p:cNvSpPr txBox="1"/>
          <p:nvPr/>
        </p:nvSpPr>
        <p:spPr>
          <a:xfrm>
            <a:off x="5487494" y="2612262"/>
            <a:ext cx="3678217" cy="1423467"/>
          </a:xfrm>
          <a:prstGeom prst="rect">
            <a:avLst/>
          </a:prstGeom>
          <a:noFill/>
        </p:spPr>
        <p:txBody>
          <a:bodyPr wrap="square" lIns="91440" tIns="45720" rIns="91440" bIns="45720" anchor="t">
            <a:sp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a:ln>
                  <a:noFill/>
                </a:ln>
                <a:solidFill>
                  <a:srgbClr val="0094D7"/>
                </a:solidFill>
                <a:effectLst/>
                <a:uLnTx/>
                <a:uFillTx/>
                <a:latin typeface="Arial Narrow"/>
                <a:ea typeface="Helvetica Neue Thin"/>
                <a:cs typeface="Arial Narrow" panose="020B0604020202020204" pitchFamily="34" charset="0"/>
              </a:rPr>
              <a:t>CUSTOMER SERVICE</a:t>
            </a:r>
          </a:p>
          <a:p>
            <a:pPr marL="0" lvl="1" defTabSz="1097280">
              <a:spcBef>
                <a:spcPts val="900"/>
              </a:spcBef>
              <a:buClr>
                <a:srgbClr val="0094D7"/>
              </a:buClr>
              <a:buSzPct val="100000"/>
              <a:defRPr/>
            </a:pPr>
            <a:r>
              <a:rPr lang="en-US" sz="1800">
                <a:solidFill>
                  <a:srgbClr val="003359"/>
                </a:solidFill>
              </a:rPr>
              <a:t>Call </a:t>
            </a:r>
            <a:r>
              <a:rPr lang="en-US" sz="1800" b="1"/>
              <a:t>1-866-340-8654</a:t>
            </a:r>
            <a:r>
              <a:rPr lang="en-US" sz="1800">
                <a:solidFill>
                  <a:srgbClr val="003359"/>
                </a:solidFill>
              </a:rPr>
              <a:t> (TTY </a:t>
            </a:r>
            <a:r>
              <a:rPr lang="en-US" sz="1800" b="1"/>
              <a:t>711</a:t>
            </a:r>
            <a:r>
              <a:rPr lang="en-US" sz="1800">
                <a:solidFill>
                  <a:srgbClr val="003359"/>
                </a:solidFill>
              </a:rPr>
              <a:t>) Monday through Friday,</a:t>
            </a:r>
            <a:r>
              <a:rPr lang="en-US" sz="1800">
                <a:solidFill>
                  <a:srgbClr val="003359"/>
                </a:solidFill>
                <a:cs typeface="Arial"/>
              </a:rPr>
              <a:t>*</a:t>
            </a:r>
            <a:r>
              <a:rPr lang="en-US" sz="1800">
                <a:solidFill>
                  <a:srgbClr val="003359"/>
                </a:solidFill>
              </a:rPr>
              <a:t> </a:t>
            </a:r>
            <a:br>
              <a:rPr lang="en-US" sz="1800"/>
            </a:br>
            <a:r>
              <a:rPr lang="en-US" sz="1800">
                <a:solidFill>
                  <a:srgbClr val="003359"/>
                </a:solidFill>
              </a:rPr>
              <a:t>8 a.m. to 8 p.m. Central Time</a:t>
            </a:r>
          </a:p>
        </p:txBody>
      </p:sp>
      <p:sp>
        <p:nvSpPr>
          <p:cNvPr id="12" name="Footer Placeholder 4">
            <a:extLst>
              <a:ext uri="{FF2B5EF4-FFF2-40B4-BE49-F238E27FC236}">
                <a16:creationId xmlns:a16="http://schemas.microsoft.com/office/drawing/2014/main" id="{0EEA7B48-6DE1-A90C-0D7A-FAA0EB002D30}"/>
              </a:ext>
            </a:extLst>
          </p:cNvPr>
          <p:cNvSpPr>
            <a:spLocks noGrp="1"/>
          </p:cNvSpPr>
          <p:nvPr>
            <p:ph type="ftr" sz="quarter" idx="3"/>
          </p:nvPr>
        </p:nvSpPr>
        <p:spPr>
          <a:xfrm>
            <a:off x="505412" y="7368988"/>
            <a:ext cx="13577713" cy="628000"/>
          </a:xfrm>
        </p:spPr>
        <p:txBody>
          <a:bodyPr/>
          <a:lstStyle/>
          <a:p>
            <a:pPr>
              <a:defRPr/>
            </a:pPr>
            <a:r>
              <a:rPr lang="en-US" sz="1200"/>
              <a:t>*We are available seven days a week October 1 through March 31 and available Monday through Friday the rest of the year.</a:t>
            </a:r>
          </a:p>
        </p:txBody>
      </p:sp>
    </p:spTree>
    <p:extLst>
      <p:ext uri="{BB962C8B-B14F-4D97-AF65-F5344CB8AC3E}">
        <p14:creationId xmlns:p14="http://schemas.microsoft.com/office/powerpoint/2010/main" val="5231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ADD72-5E42-48AC-9A31-E425FB99C59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7" name="Picture Placeholder 6">
            <a:extLst>
              <a:ext uri="{FF2B5EF4-FFF2-40B4-BE49-F238E27FC236}">
                <a16:creationId xmlns:a16="http://schemas.microsoft.com/office/drawing/2014/main" id="{1EDDE561-CC2B-4089-8AFD-44386134F49F}"/>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62" r="62"/>
          <a:stretch/>
        </p:blipFill>
        <p:spPr>
          <a:xfrm>
            <a:off x="6829425" y="0"/>
            <a:ext cx="7800975" cy="7302674"/>
          </a:xfrm>
          <a:prstGeom prst="rect">
            <a:avLst/>
          </a:prstGeom>
        </p:spPr>
      </p:pic>
      <p:sp>
        <p:nvSpPr>
          <p:cNvPr id="3" name="Title 2">
            <a:extLst>
              <a:ext uri="{FF2B5EF4-FFF2-40B4-BE49-F238E27FC236}">
                <a16:creationId xmlns:a16="http://schemas.microsoft.com/office/drawing/2014/main" id="{31E04FA9-88BF-4A79-878B-2DCD9F7BE2FA}"/>
              </a:ext>
            </a:extLst>
          </p:cNvPr>
          <p:cNvSpPr>
            <a:spLocks noGrp="1"/>
          </p:cNvSpPr>
          <p:nvPr>
            <p:ph type="title"/>
          </p:nvPr>
        </p:nvSpPr>
        <p:spPr>
          <a:xfrm>
            <a:off x="452212" y="4094627"/>
            <a:ext cx="6248626" cy="1319685"/>
          </a:xfrm>
          <a:effectLst/>
        </p:spPr>
        <p:txBody>
          <a:bodyPr>
            <a:normAutofit/>
          </a:bodyPr>
          <a:lstStyle/>
          <a:p>
            <a:r>
              <a:rPr lang="en-US">
                <a:solidFill>
                  <a:schemeClr val="tx2"/>
                </a:solidFill>
                <a:latin typeface="Arial Narrow"/>
              </a:rPr>
              <a:t>QUESTIONS ABOUT </a:t>
            </a:r>
            <a:br>
              <a:rPr lang="en-US"/>
            </a:br>
            <a:r>
              <a:rPr lang="en-US">
                <a:solidFill>
                  <a:schemeClr val="tx2"/>
                </a:solidFill>
                <a:latin typeface="Arial Narrow"/>
              </a:rPr>
              <a:t>GROUP PLATINUM BLUE?</a:t>
            </a:r>
          </a:p>
        </p:txBody>
      </p:sp>
    </p:spTree>
    <p:extLst>
      <p:ext uri="{BB962C8B-B14F-4D97-AF65-F5344CB8AC3E}">
        <p14:creationId xmlns:p14="http://schemas.microsoft.com/office/powerpoint/2010/main" val="21186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1321-1211-94F1-A220-138B882C363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6B0BCD0-8966-9AC6-956D-5FA6E5EBC0AE}"/>
              </a:ext>
            </a:extLst>
          </p:cNvPr>
          <p:cNvSpPr/>
          <p:nvPr/>
        </p:nvSpPr>
        <p:spPr>
          <a:xfrm>
            <a:off x="609600" y="2262831"/>
            <a:ext cx="6501397" cy="5104269"/>
          </a:xfrm>
          <a:prstGeom prst="rect">
            <a:avLst/>
          </a:prstGeom>
          <a:ln w="25400">
            <a:solidFill>
              <a:schemeClr val="accent2"/>
            </a:solidFill>
          </a:ln>
        </p:spPr>
        <p:txBody>
          <a:bodyPr wrap="square" lIns="365760" tIns="822960" rIns="365760" bIns="182880" anchor="t">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a:ln>
                  <a:noFill/>
                </a:ln>
                <a:effectLst/>
                <a:uLnTx/>
                <a:uFillTx/>
                <a:latin typeface="Arial Narrow"/>
                <a:ea typeface="Helvetica Neue Thin"/>
                <a:cs typeface="Arial Narrow" panose="020B0604020202020204" pitchFamily="34" charset="0"/>
              </a:rPr>
              <a:t>RETIREE</a:t>
            </a:r>
          </a:p>
          <a:p>
            <a:pPr marL="272415" lvl="1" indent="-272415" defTabSz="1097280">
              <a:spcBef>
                <a:spcPts val="900"/>
              </a:spcBef>
              <a:buClr>
                <a:srgbClr val="0094D7"/>
              </a:buClr>
              <a:buSzPct val="100000"/>
              <a:buFont typeface="Arial" panose="020B0604020202020204" pitchFamily="34" charset="0"/>
              <a:buChar char="•"/>
              <a:defRPr/>
            </a:pPr>
            <a:r>
              <a:rPr lang="en-US" sz="2000">
                <a:solidFill>
                  <a:srgbClr val="003359"/>
                </a:solidFill>
              </a:rPr>
              <a:t>Be identified as an eligible plan participant by your employer </a:t>
            </a:r>
          </a:p>
          <a:p>
            <a:pPr marL="272415" lvl="1" indent="-272415" defTabSz="1097280">
              <a:spcBef>
                <a:spcPts val="900"/>
              </a:spcBef>
              <a:buClr>
                <a:srgbClr val="0094D7"/>
              </a:buClr>
              <a:buSzPct val="100000"/>
              <a:buFont typeface="Arial" panose="020B0604020202020204" pitchFamily="34" charset="0"/>
              <a:buChar char="•"/>
              <a:defRPr/>
            </a:pPr>
            <a:r>
              <a:rPr lang="en-US" sz="2000">
                <a:solidFill>
                  <a:srgbClr val="003359"/>
                </a:solidFill>
              </a:rPr>
              <a:t>Be entitled to Medicare benefits under Part A </a:t>
            </a:r>
            <a:br>
              <a:rPr lang="en-US" sz="2000"/>
            </a:br>
            <a:r>
              <a:rPr lang="en-US" sz="2000">
                <a:solidFill>
                  <a:srgbClr val="003359"/>
                </a:solidFill>
              </a:rPr>
              <a:t>and/or enrolled in Medicare Part B</a:t>
            </a:r>
          </a:p>
          <a:p>
            <a:pPr marL="272415" lvl="1" indent="-272415" defTabSz="1097280">
              <a:spcBef>
                <a:spcPts val="900"/>
              </a:spcBef>
              <a:buClr>
                <a:srgbClr val="0094D7"/>
              </a:buClr>
              <a:buSzPct val="100000"/>
              <a:buFont typeface="Arial" panose="020B0604020202020204" pitchFamily="34" charset="0"/>
              <a:buChar char="•"/>
              <a:defRPr/>
            </a:pPr>
            <a:r>
              <a:rPr lang="en-US" sz="2000">
                <a:solidFill>
                  <a:srgbClr val="003359"/>
                </a:solidFill>
              </a:rPr>
              <a:t>Continue to pay your Part B premium </a:t>
            </a:r>
          </a:p>
          <a:p>
            <a:pPr marL="272415" lvl="1" indent="-272415" defTabSz="1097280">
              <a:spcBef>
                <a:spcPts val="900"/>
              </a:spcBef>
              <a:buClr>
                <a:srgbClr val="0094D7"/>
              </a:buClr>
              <a:buSzPct val="100000"/>
              <a:buFont typeface="Arial" panose="020B0604020202020204" pitchFamily="34" charset="0"/>
              <a:buChar char="•"/>
              <a:defRPr/>
            </a:pPr>
            <a:r>
              <a:rPr lang="en-US" sz="2000">
                <a:solidFill>
                  <a:srgbClr val="003359"/>
                </a:solidFill>
              </a:rPr>
              <a:t>Live in the plan’s service area</a:t>
            </a:r>
          </a:p>
          <a:p>
            <a:pPr marL="272415" lvl="1" indent="-272415" defTabSz="1097280">
              <a:spcBef>
                <a:spcPts val="900"/>
              </a:spcBef>
              <a:buClr>
                <a:srgbClr val="0094D7"/>
              </a:buClr>
              <a:buSzPct val="100000"/>
              <a:buFont typeface="Arial" panose="020B0604020202020204" pitchFamily="34" charset="0"/>
              <a:buChar char="•"/>
              <a:defRPr/>
            </a:pPr>
            <a:r>
              <a:rPr lang="en-US" sz="2000">
                <a:solidFill>
                  <a:srgbClr val="003359"/>
                </a:solidFill>
              </a:rPr>
              <a:t>You are a U.S. citizen or lawfully present </a:t>
            </a:r>
            <a:br>
              <a:rPr lang="en-US" sz="2000"/>
            </a:br>
            <a:r>
              <a:rPr lang="en-US" sz="2000">
                <a:solidFill>
                  <a:srgbClr val="003359"/>
                </a:solidFill>
              </a:rPr>
              <a:t>in the U.S. </a:t>
            </a:r>
          </a:p>
          <a:p>
            <a:pPr marL="272415" lvl="1" indent="-272415" defTabSz="1097280">
              <a:spcBef>
                <a:spcPts val="900"/>
              </a:spcBef>
              <a:buClr>
                <a:srgbClr val="0094D7"/>
              </a:buClr>
              <a:buSzPct val="100000"/>
              <a:buFont typeface="Arial" panose="020B0604020202020204" pitchFamily="34" charset="0"/>
              <a:buChar char="•"/>
              <a:defRPr/>
            </a:pPr>
            <a:r>
              <a:rPr lang="en-US" sz="2000">
                <a:solidFill>
                  <a:srgbClr val="003359"/>
                </a:solidFill>
              </a:rPr>
              <a:t>Please note: May only be enrolled in one Part D plan at </a:t>
            </a:r>
            <a:r>
              <a:rPr lang="en-US" sz="1900">
                <a:solidFill>
                  <a:srgbClr val="003359"/>
                </a:solidFill>
              </a:rPr>
              <a:t>any time</a:t>
            </a:r>
          </a:p>
        </p:txBody>
      </p:sp>
      <p:sp>
        <p:nvSpPr>
          <p:cNvPr id="18" name="Rectangle 17">
            <a:extLst>
              <a:ext uri="{FF2B5EF4-FFF2-40B4-BE49-F238E27FC236}">
                <a16:creationId xmlns:a16="http://schemas.microsoft.com/office/drawing/2014/main" id="{EAD26F40-A50D-C4F7-27C0-FBE4FBE8FE26}"/>
              </a:ext>
            </a:extLst>
          </p:cNvPr>
          <p:cNvSpPr/>
          <p:nvPr/>
        </p:nvSpPr>
        <p:spPr>
          <a:xfrm>
            <a:off x="7581729" y="2258945"/>
            <a:ext cx="6501397" cy="5104269"/>
          </a:xfrm>
          <a:prstGeom prst="rect">
            <a:avLst/>
          </a:prstGeom>
          <a:ln w="25400">
            <a:solidFill>
              <a:schemeClr val="accent3"/>
            </a:solidFill>
          </a:ln>
        </p:spPr>
        <p:txBody>
          <a:bodyPr wrap="square" lIns="365760" tIns="822960" rIns="365760" bIns="182880">
            <a:noAutofit/>
          </a:bodyPr>
          <a:lstStyle/>
          <a:p>
            <a:pPr marL="0" marR="0" lvl="1" indent="0" algn="l" defTabSz="1097280" rtl="0" eaLnBrk="1" fontAlgn="auto" latinLnBrk="0" hangingPunct="1">
              <a:lnSpc>
                <a:spcPct val="100000"/>
              </a:lnSpc>
              <a:spcBef>
                <a:spcPts val="900"/>
              </a:spcBef>
              <a:spcAft>
                <a:spcPts val="0"/>
              </a:spcAft>
              <a:buClr>
                <a:srgbClr val="003359"/>
              </a:buClr>
              <a:buSzPct val="70000"/>
              <a:buFontTx/>
              <a:buNone/>
              <a:tabLst/>
              <a:defRPr/>
            </a:pPr>
            <a:r>
              <a:rPr kumimoji="0" lang="en-US" sz="2400" i="0" u="none" strike="noStrike" kern="1200" cap="none" spc="0" normalizeH="0" baseline="0" noProof="0">
                <a:ln>
                  <a:noFill/>
                </a:ln>
                <a:effectLst/>
                <a:uLnTx/>
                <a:uFillTx/>
                <a:latin typeface="Arial Narrow" panose="020B0604020202020204" pitchFamily="34" charset="0"/>
                <a:ea typeface="Helvetica Neue Thin"/>
                <a:cs typeface="Arial Narrow" panose="020B0604020202020204" pitchFamily="34" charset="0"/>
              </a:rPr>
              <a:t>EMPLOYER GROUP / UNION</a:t>
            </a:r>
          </a:p>
          <a:p>
            <a:pPr marL="272415" marR="0" lvl="1" indent="-272415" algn="l" defTabSz="1097280" rtl="0" eaLnBrk="1" fontAlgn="auto" latinLnBrk="0" hangingPunct="1">
              <a:lnSpc>
                <a:spcPct val="100000"/>
              </a:lnSpc>
              <a:spcBef>
                <a:spcPts val="900"/>
              </a:spcBef>
              <a:spcAft>
                <a:spcPts val="0"/>
              </a:spcAft>
              <a:buClr>
                <a:srgbClr val="0094D7"/>
              </a:buClr>
              <a:buSzPct val="100000"/>
              <a:buFont typeface="Arial" panose="020B0604020202020204" pitchFamily="34" charset="0"/>
              <a:buChar char="•"/>
              <a:tabLst/>
              <a:defRPr/>
            </a:pPr>
            <a:r>
              <a:rPr kumimoji="0" lang="en-US" sz="2000" b="0" i="0" u="none" strike="noStrike" kern="1200" cap="none" spc="0" normalizeH="0" baseline="0" noProof="0">
                <a:ln>
                  <a:noFill/>
                </a:ln>
                <a:solidFill>
                  <a:srgbClr val="003359"/>
                </a:solidFill>
                <a:effectLst/>
                <a:uLnTx/>
                <a:uFillTx/>
                <a:latin typeface="Arial"/>
                <a:ea typeface="Helvetica Neue Thin"/>
              </a:rPr>
              <a:t>Must be headquartered in Minnesota </a:t>
            </a:r>
          </a:p>
        </p:txBody>
      </p:sp>
      <p:sp>
        <p:nvSpPr>
          <p:cNvPr id="3" name="Slide Number Placeholder 2">
            <a:extLst>
              <a:ext uri="{FF2B5EF4-FFF2-40B4-BE49-F238E27FC236}">
                <a16:creationId xmlns:a16="http://schemas.microsoft.com/office/drawing/2014/main" id="{7147FCC2-8B51-BFAD-DE19-2D382ADDDF48}"/>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CF089771-4496-4583-29D0-B563B3A3EC28}"/>
              </a:ext>
            </a:extLst>
          </p:cNvPr>
          <p:cNvSpPr>
            <a:spLocks noGrp="1"/>
          </p:cNvSpPr>
          <p:nvPr>
            <p:ph type="body" sz="quarter" idx="13"/>
          </p:nvPr>
        </p:nvSpPr>
        <p:spPr/>
        <p:txBody>
          <a:bodyPr/>
          <a:lstStyle/>
          <a:p>
            <a:r>
              <a:rPr lang="en-US"/>
              <a:t>GROUP MEDICAREBLUE</a:t>
            </a:r>
            <a:r>
              <a:rPr lang="en-US" baseline="30000"/>
              <a:t>SM</a:t>
            </a:r>
            <a:r>
              <a:rPr lang="en-US"/>
              <a:t> RX (PDP) </a:t>
            </a:r>
          </a:p>
        </p:txBody>
      </p:sp>
      <p:sp>
        <p:nvSpPr>
          <p:cNvPr id="7" name="Text Placeholder 6">
            <a:extLst>
              <a:ext uri="{FF2B5EF4-FFF2-40B4-BE49-F238E27FC236}">
                <a16:creationId xmlns:a16="http://schemas.microsoft.com/office/drawing/2014/main" id="{087BE020-F54A-A8D9-C4A2-D8BA48B56C76}"/>
              </a:ext>
            </a:extLst>
          </p:cNvPr>
          <p:cNvSpPr>
            <a:spLocks noGrp="1"/>
          </p:cNvSpPr>
          <p:nvPr>
            <p:ph type="body" sz="quarter" idx="17"/>
          </p:nvPr>
        </p:nvSpPr>
        <p:spPr/>
        <p:txBody>
          <a:bodyPr/>
          <a:lstStyle/>
          <a:p>
            <a:r>
              <a:rPr lang="en-US"/>
              <a:t>Eligibility requirements</a:t>
            </a:r>
          </a:p>
        </p:txBody>
      </p:sp>
      <p:sp>
        <p:nvSpPr>
          <p:cNvPr id="6" name="Rectangle 5">
            <a:extLst>
              <a:ext uri="{FF2B5EF4-FFF2-40B4-BE49-F238E27FC236}">
                <a16:creationId xmlns:a16="http://schemas.microsoft.com/office/drawing/2014/main" id="{A3600D25-4FCB-840A-9D22-B6D04BF811E5}"/>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9" name="Oval 18">
            <a:extLst>
              <a:ext uri="{FF2B5EF4-FFF2-40B4-BE49-F238E27FC236}">
                <a16:creationId xmlns:a16="http://schemas.microsoft.com/office/drawing/2014/main" id="{E92CDA20-0CA0-3A9C-4DEF-92879AB0B89F}"/>
              </a:ext>
            </a:extLst>
          </p:cNvPr>
          <p:cNvSpPr/>
          <p:nvPr/>
        </p:nvSpPr>
        <p:spPr>
          <a:xfrm>
            <a:off x="3273843" y="1755156"/>
            <a:ext cx="1160581" cy="116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7" name="Rectangle 26">
            <a:extLst>
              <a:ext uri="{FF2B5EF4-FFF2-40B4-BE49-F238E27FC236}">
                <a16:creationId xmlns:a16="http://schemas.microsoft.com/office/drawing/2014/main" id="{96BF75E4-881E-65C4-E98F-AC93EFC5EB62}"/>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9" name="Oval 28">
            <a:extLst>
              <a:ext uri="{FF2B5EF4-FFF2-40B4-BE49-F238E27FC236}">
                <a16:creationId xmlns:a16="http://schemas.microsoft.com/office/drawing/2014/main" id="{44283A76-7F28-D8D9-7125-B46D48827ED0}"/>
              </a:ext>
            </a:extLst>
          </p:cNvPr>
          <p:cNvSpPr/>
          <p:nvPr/>
        </p:nvSpPr>
        <p:spPr>
          <a:xfrm>
            <a:off x="10269418" y="1751270"/>
            <a:ext cx="1160581" cy="116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32" name="Graphic 31">
            <a:extLst>
              <a:ext uri="{FF2B5EF4-FFF2-40B4-BE49-F238E27FC236}">
                <a16:creationId xmlns:a16="http://schemas.microsoft.com/office/drawing/2014/main" id="{4F5CAC03-70A8-2D07-C8F7-1202066992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9073" y="1888432"/>
            <a:ext cx="864877" cy="864877"/>
          </a:xfrm>
          <a:prstGeom prst="rect">
            <a:avLst/>
          </a:prstGeom>
        </p:spPr>
      </p:pic>
      <p:pic>
        <p:nvPicPr>
          <p:cNvPr id="34" name="Graphic 33">
            <a:extLst>
              <a:ext uri="{FF2B5EF4-FFF2-40B4-BE49-F238E27FC236}">
                <a16:creationId xmlns:a16="http://schemas.microsoft.com/office/drawing/2014/main" id="{54C1B28A-C45A-F097-0962-B1EEB853CEA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99572" y="1888432"/>
            <a:ext cx="864877" cy="864877"/>
          </a:xfrm>
          <a:prstGeom prst="rect">
            <a:avLst/>
          </a:prstGeom>
        </p:spPr>
      </p:pic>
    </p:spTree>
    <p:extLst>
      <p:ext uri="{BB962C8B-B14F-4D97-AF65-F5344CB8AC3E}">
        <p14:creationId xmlns:p14="http://schemas.microsoft.com/office/powerpoint/2010/main" val="206658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3111-375E-F37A-52DA-73BA2FFB47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2B373A-8599-4824-4B4B-99499FBF16B2}"/>
              </a:ext>
            </a:extLst>
          </p:cNvPr>
          <p:cNvSpPr>
            <a:spLocks noGrp="1"/>
          </p:cNvSpPr>
          <p:nvPr>
            <p:ph type="body" sz="quarter" idx="16"/>
          </p:nvPr>
        </p:nvSpPr>
        <p:spPr>
          <a:xfrm>
            <a:off x="504825" y="1496263"/>
            <a:ext cx="7554654" cy="6339880"/>
          </a:xfrm>
        </p:spPr>
        <p:txBody>
          <a:bodyPr vert="horz" lIns="91440" tIns="365760" rIns="91440" bIns="45720" rtlCol="0" anchor="t">
            <a:normAutofit/>
          </a:bodyPr>
          <a:lstStyle/>
          <a:p>
            <a:r>
              <a:rPr lang="en-US" dirty="0"/>
              <a:t>FEATURES</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a:ea typeface="ＭＳ Ｐゴシック"/>
                <a:cs typeface="Arial"/>
              </a:rPr>
              <a:t>Stand-alone Medicare Part D plan</a:t>
            </a:r>
          </a:p>
          <a:p>
            <a:pPr marL="274320" lvl="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a:ea typeface="ＭＳ Ｐゴシック"/>
                <a:cs typeface="Arial"/>
              </a:rPr>
              <a:t>Helps pay for generic and brand-name drugs</a:t>
            </a:r>
          </a:p>
          <a:p>
            <a:pPr marL="27432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a:ea typeface="ＭＳ Ｐゴシック"/>
                <a:cs typeface="Arial"/>
              </a:rPr>
              <a:t>Includes some coverage for supplemental drugs</a:t>
            </a:r>
            <a:endParaRPr lang="en-US" dirty="0">
              <a:solidFill>
                <a:srgbClr val="FF00FF"/>
              </a:solidFill>
              <a:latin typeface="Arial"/>
              <a:ea typeface="ＭＳ Ｐゴシック"/>
              <a:cs typeface="Arial"/>
            </a:endParaRPr>
          </a:p>
          <a:p>
            <a:pPr marL="274320" indent="-274320" defTabSz="914400" fontAlgn="base">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a:ea typeface="ＭＳ Ｐゴシック"/>
                <a:cs typeface="Arial"/>
              </a:rPr>
              <a:t>Offers a 90-day supply for two copayments when applicable</a:t>
            </a:r>
            <a:endParaRPr lang="en-US" sz="2000" dirty="0">
              <a:solidFill>
                <a:schemeClr val="tx2"/>
              </a:solidFill>
              <a:latin typeface="Arial Narrow"/>
              <a:ea typeface="ＭＳ Ｐゴシック"/>
              <a:cs typeface="Arial"/>
            </a:endParaRPr>
          </a:p>
          <a:p>
            <a:pPr marL="274320" lvl="0" indent="-274320" defTabSz="914400">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a:ea typeface="ＭＳ Ｐゴシック"/>
                <a:cs typeface="Arial"/>
              </a:rPr>
              <a:t>Fill your prescription at participating network pharmacies across the U.S., including independent pharmacies, national chains and more</a:t>
            </a:r>
          </a:p>
          <a:p>
            <a:pPr marL="274320" indent="-274320" defTabSz="914400">
              <a:lnSpc>
                <a:spcPct val="105000"/>
              </a:lnSpc>
              <a:spcBef>
                <a:spcPct val="40000"/>
              </a:spcBef>
              <a:spcAft>
                <a:spcPct val="0"/>
              </a:spcAft>
              <a:buClr>
                <a:schemeClr val="accent2"/>
              </a:buClr>
              <a:buSzPct val="100000"/>
              <a:buFont typeface="Arial" panose="020B0604020202020204" pitchFamily="34" charset="0"/>
              <a:buChar char="•"/>
            </a:pPr>
            <a:r>
              <a:rPr lang="en-US" dirty="0">
                <a:solidFill>
                  <a:schemeClr val="tx2"/>
                </a:solidFill>
                <a:latin typeface="Arial"/>
                <a:ea typeface="ＭＳ Ｐゴシック"/>
                <a:cs typeface="Arial"/>
              </a:rPr>
              <a:t>No deductible </a:t>
            </a:r>
            <a:endParaRPr lang="en-US" dirty="0">
              <a:solidFill>
                <a:schemeClr val="tx2"/>
              </a:solidFill>
            </a:endParaRPr>
          </a:p>
        </p:txBody>
      </p:sp>
      <p:sp>
        <p:nvSpPr>
          <p:cNvPr id="3" name="Slide Number Placeholder 2">
            <a:extLst>
              <a:ext uri="{FF2B5EF4-FFF2-40B4-BE49-F238E27FC236}">
                <a16:creationId xmlns:a16="http://schemas.microsoft.com/office/drawing/2014/main" id="{330B87D2-F875-D835-43B5-6CD944E5F805}"/>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9" name="Text Placeholder 8">
            <a:extLst>
              <a:ext uri="{FF2B5EF4-FFF2-40B4-BE49-F238E27FC236}">
                <a16:creationId xmlns:a16="http://schemas.microsoft.com/office/drawing/2014/main" id="{3C251BF6-DA00-E0BA-1AFF-468658C85079}"/>
              </a:ext>
            </a:extLst>
          </p:cNvPr>
          <p:cNvSpPr>
            <a:spLocks noGrp="1"/>
          </p:cNvSpPr>
          <p:nvPr>
            <p:ph type="body" sz="quarter" idx="13"/>
          </p:nvPr>
        </p:nvSpPr>
        <p:spPr/>
        <p:txBody>
          <a:bodyPr/>
          <a:lstStyle/>
          <a:p>
            <a:r>
              <a:rPr lang="en-US">
                <a:latin typeface="Arial Narrow"/>
              </a:rPr>
              <a:t>GROUP MEDICAREBLUE RX</a:t>
            </a:r>
          </a:p>
        </p:txBody>
      </p:sp>
      <p:sp>
        <p:nvSpPr>
          <p:cNvPr id="4" name="Text Placeholder 3">
            <a:extLst>
              <a:ext uri="{FF2B5EF4-FFF2-40B4-BE49-F238E27FC236}">
                <a16:creationId xmlns:a16="http://schemas.microsoft.com/office/drawing/2014/main" id="{818802AD-327B-323B-4CF5-0712D1B38E36}"/>
              </a:ext>
            </a:extLst>
          </p:cNvPr>
          <p:cNvSpPr>
            <a:spLocks noGrp="1"/>
          </p:cNvSpPr>
          <p:nvPr>
            <p:ph type="body" sz="quarter" idx="17"/>
          </p:nvPr>
        </p:nvSpPr>
        <p:spPr/>
        <p:txBody>
          <a:bodyPr/>
          <a:lstStyle/>
          <a:p>
            <a:r>
              <a:rPr lang="en-US"/>
              <a:t>Prescription drug coverage</a:t>
            </a:r>
          </a:p>
        </p:txBody>
      </p:sp>
      <p:pic>
        <p:nvPicPr>
          <p:cNvPr id="11" name="Picture 8">
            <a:extLst>
              <a:ext uri="{FF2B5EF4-FFF2-40B4-BE49-F238E27FC236}">
                <a16:creationId xmlns:a16="http://schemas.microsoft.com/office/drawing/2014/main" id="{93AA0893-3D00-05AE-8EAA-B68DF2A2AF26}"/>
              </a:ext>
            </a:extLst>
          </p:cNvPr>
          <p:cNvPicPr>
            <a:picLocks noChangeAspect="1" noChangeArrowheads="1"/>
          </p:cNvPicPr>
          <p:nvPr/>
        </p:nvPicPr>
        <p:blipFill>
          <a:blip r:embed="rId3">
            <a:extLst>
              <a:ext uri="{28A0092B-C50C-407E-A947-70E740481C1C}">
                <a14:useLocalDpi xmlns:a14="http://schemas.microsoft.com/office/drawing/2010/main"/>
              </a:ext>
            </a:extLst>
          </a:blip>
          <a:srcRect l="28323" r="28323"/>
          <a:stretch/>
        </p:blipFill>
        <p:spPr bwMode="auto">
          <a:xfrm>
            <a:off x="8287473" y="0"/>
            <a:ext cx="6342927"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3735CA5B-41A1-DC93-5230-9AD00F126D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28482" y="7627621"/>
            <a:ext cx="829128" cy="469433"/>
          </a:xfrm>
          <a:prstGeom prst="rect">
            <a:avLst/>
          </a:prstGeom>
        </p:spPr>
      </p:pic>
      <p:sp>
        <p:nvSpPr>
          <p:cNvPr id="5" name="TextBox 4">
            <a:extLst>
              <a:ext uri="{FF2B5EF4-FFF2-40B4-BE49-F238E27FC236}">
                <a16:creationId xmlns:a16="http://schemas.microsoft.com/office/drawing/2014/main" id="{35998036-D172-366D-4A6B-7B61D8002C24}"/>
              </a:ext>
            </a:extLst>
          </p:cNvPr>
          <p:cNvSpPr txBox="1"/>
          <p:nvPr/>
        </p:nvSpPr>
        <p:spPr>
          <a:xfrm>
            <a:off x="501496" y="7227698"/>
            <a:ext cx="7920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cs typeface="Segoe UI"/>
              </a:rPr>
              <a:t>The formulary meets federal regulations. </a:t>
            </a:r>
            <a:r>
              <a:rPr lang="en-US" sz="1200">
                <a:cs typeface="Segoe UI"/>
              </a:rPr>
              <a:t>​</a:t>
            </a:r>
          </a:p>
          <a:p>
            <a:r>
              <a:rPr lang="en-US" sz="1200">
                <a:solidFill>
                  <a:srgbClr val="7F7F7F"/>
                </a:solidFill>
                <a:cs typeface="Segoe UI"/>
              </a:rPr>
              <a:t>Supplemental drug coverage includes select drugs excluded from the Medicare Part D program.</a:t>
            </a:r>
            <a:r>
              <a:rPr lang="en-US" sz="1200">
                <a:cs typeface="Segoe UI"/>
              </a:rPr>
              <a:t>​</a:t>
            </a:r>
          </a:p>
          <a:p>
            <a:endParaRPr lang="en-US" sz="1200">
              <a:solidFill>
                <a:srgbClr val="0094D7"/>
              </a:solidFill>
              <a:cs typeface="Segoe UI"/>
            </a:endParaRPr>
          </a:p>
        </p:txBody>
      </p:sp>
    </p:spTree>
    <p:extLst>
      <p:ext uri="{BB962C8B-B14F-4D97-AF65-F5344CB8AC3E}">
        <p14:creationId xmlns:p14="http://schemas.microsoft.com/office/powerpoint/2010/main" val="357773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p:txBody>
          <a:bodyPr/>
          <a:lstStyle/>
          <a:p>
            <a:pPr marL="0" marR="0" lvl="0" indent="0" algn="l" defTabSz="728952"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7F7F7F"/>
                </a:solidFill>
                <a:effectLst/>
                <a:uLnTx/>
                <a:uFillTx/>
                <a:latin typeface="Arial"/>
                <a:ea typeface="Helvetica Neue Thin"/>
                <a:cs typeface="Arial" panose="020B0604020202020204" pitchFamily="34" charset="0"/>
              </a:rPr>
              <a:t>Costs shown are the amounts members pay. </a:t>
            </a:r>
          </a:p>
          <a:p>
            <a:pPr marL="0" marR="0" lvl="0" indent="0" algn="l" defTabSz="728952"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7F7F7F"/>
                </a:solidFill>
                <a:effectLst/>
                <a:uLnTx/>
                <a:uFillTx/>
                <a:latin typeface="Arial"/>
                <a:ea typeface="Helvetica Neue Thin"/>
                <a:cs typeface="Arial" panose="020B0604020202020204" pitchFamily="34" charset="0"/>
              </a:rPr>
              <a:t>*The amount you spend on supplemental drugs does not apply toward catastrophic coverage. </a:t>
            </a: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3"/>
          </p:nvPr>
        </p:nvSpPr>
        <p:spPr/>
        <p:txBody>
          <a:bodyPr/>
          <a:lstStyle/>
          <a:p>
            <a:r>
              <a:rPr lang="en-US">
                <a:latin typeface="Arial Narrow"/>
              </a:rPr>
              <a:t>GROUP MEDICAREBLUE RX </a:t>
            </a:r>
          </a:p>
        </p:txBody>
      </p:sp>
      <p:sp>
        <p:nvSpPr>
          <p:cNvPr id="2" name="Text Placeholder 1">
            <a:extLst>
              <a:ext uri="{FF2B5EF4-FFF2-40B4-BE49-F238E27FC236}">
                <a16:creationId xmlns:a16="http://schemas.microsoft.com/office/drawing/2014/main" id="{5DE941B3-C534-1453-832A-0DA69A70982B}"/>
              </a:ext>
            </a:extLst>
          </p:cNvPr>
          <p:cNvSpPr>
            <a:spLocks noGrp="1"/>
          </p:cNvSpPr>
          <p:nvPr>
            <p:ph type="body" sz="quarter" idx="17"/>
          </p:nvPr>
        </p:nvSpPr>
        <p:spPr/>
        <p:txBody>
          <a:bodyPr/>
          <a:lstStyle/>
          <a:p>
            <a:r>
              <a:rPr lang="en-US" dirty="0"/>
              <a:t>$10 / $25 / $60 / 25%: </a:t>
            </a:r>
            <a:r>
              <a:rPr lang="en-US" b="1" dirty="0"/>
              <a:t>Option 1</a:t>
            </a:r>
          </a:p>
        </p:txBody>
      </p:sp>
      <p:graphicFrame>
        <p:nvGraphicFramePr>
          <p:cNvPr id="9" name="Table 8">
            <a:extLst>
              <a:ext uri="{FF2B5EF4-FFF2-40B4-BE49-F238E27FC236}">
                <a16:creationId xmlns:a16="http://schemas.microsoft.com/office/drawing/2014/main" id="{3BA9FCCD-24DD-BC0B-E541-0764A32FB02D}"/>
              </a:ext>
            </a:extLst>
          </p:cNvPr>
          <p:cNvGraphicFramePr>
            <a:graphicFrameLocks noGrp="1"/>
          </p:cNvGraphicFramePr>
          <p:nvPr>
            <p:extLst>
              <p:ext uri="{D42A27DB-BD31-4B8C-83A1-F6EECF244321}">
                <p14:modId xmlns:p14="http://schemas.microsoft.com/office/powerpoint/2010/main" val="4286614405"/>
              </p:ext>
            </p:extLst>
          </p:nvPr>
        </p:nvGraphicFramePr>
        <p:xfrm>
          <a:off x="609600" y="2028825"/>
          <a:ext cx="13525505" cy="5017010"/>
        </p:xfrm>
        <a:graphic>
          <a:graphicData uri="http://schemas.openxmlformats.org/drawingml/2006/table">
            <a:tbl>
              <a:tblPr firstRow="1" bandRow="1">
                <a:tableStyleId>{5C22544A-7EE6-4342-B048-85BDC9FD1C3A}</a:tableStyleId>
              </a:tblPr>
              <a:tblGrid>
                <a:gridCol w="5706979">
                  <a:extLst>
                    <a:ext uri="{9D8B030D-6E8A-4147-A177-3AD203B41FA5}">
                      <a16:colId xmlns:a16="http://schemas.microsoft.com/office/drawing/2014/main" val="287321725"/>
                    </a:ext>
                  </a:extLst>
                </a:gridCol>
                <a:gridCol w="3909263">
                  <a:extLst>
                    <a:ext uri="{9D8B030D-6E8A-4147-A177-3AD203B41FA5}">
                      <a16:colId xmlns:a16="http://schemas.microsoft.com/office/drawing/2014/main" val="4142227541"/>
                    </a:ext>
                  </a:extLst>
                </a:gridCol>
                <a:gridCol w="3909263">
                  <a:extLst>
                    <a:ext uri="{9D8B030D-6E8A-4147-A177-3AD203B41FA5}">
                      <a16:colId xmlns:a16="http://schemas.microsoft.com/office/drawing/2014/main" val="766838268"/>
                    </a:ext>
                  </a:extLst>
                </a:gridCol>
              </a:tblGrid>
              <a:tr h="1152144">
                <a:tc>
                  <a:txBody>
                    <a:bodyPr/>
                    <a:lstStyle/>
                    <a:p>
                      <a:pPr algn="l">
                        <a:lnSpc>
                          <a:spcPct val="90000"/>
                        </a:lnSpc>
                      </a:pPr>
                      <a:endParaRPr lang="en-US" sz="1800" b="1">
                        <a:solidFill>
                          <a:schemeClr val="bg1"/>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Pct val="85000"/>
                        <a:buFont typeface="Arial" pitchFamily="34" charset="0"/>
                        <a:buNone/>
                        <a:tabLst/>
                        <a:defRPr/>
                      </a:pPr>
                      <a:r>
                        <a:rPr lang="en-US" sz="1800" b="1" i="0" u="none" strike="noStrike" kern="1200" baseline="0">
                          <a:solidFill>
                            <a:schemeClr val="bg1"/>
                          </a:solidFill>
                          <a:latin typeface="+mn-lt"/>
                          <a:ea typeface="+mn-ea"/>
                          <a:cs typeface="+mn-cs"/>
                        </a:rPr>
                        <a:t>30-day Supply from a Network Pharmacy or 31-day Supply </a:t>
                      </a:r>
                      <a:br>
                        <a:rPr lang="en-US" sz="1800" b="1" i="0" u="none" strike="noStrike" kern="1200" baseline="0">
                          <a:solidFill>
                            <a:srgbClr val="FFFFFF"/>
                          </a:solidFill>
                          <a:latin typeface="+mn-lt"/>
                          <a:ea typeface="+mn-ea"/>
                          <a:cs typeface="+mn-cs"/>
                        </a:rPr>
                      </a:br>
                      <a:r>
                        <a:rPr lang="en-US" sz="1800" b="1" i="0" u="none" strike="noStrike" kern="1200" baseline="0">
                          <a:solidFill>
                            <a:schemeClr val="bg1"/>
                          </a:solidFill>
                          <a:latin typeface="+mn-lt"/>
                          <a:ea typeface="+mn-ea"/>
                          <a:cs typeface="+mn-cs"/>
                        </a:rPr>
                        <a:t>from a Long-Term Care Facility</a:t>
                      </a:r>
                      <a:endParaRPr lang="en-US" sz="1800" b="0" i="0" u="none" strike="noStrike" kern="1200" baseline="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lang="en-US" sz="1800" b="1" i="0" u="none" strike="noStrike" kern="1200" baseline="0">
                          <a:solidFill>
                            <a:schemeClr val="bg1"/>
                          </a:solidFill>
                          <a:latin typeface="+mn-lt"/>
                          <a:ea typeface="+mn-ea"/>
                          <a:cs typeface="+mn-cs"/>
                        </a:rPr>
                        <a:t>90-day Supply from a Network Pharmacy or Mail Order</a:t>
                      </a:r>
                      <a:endParaRPr lang="en-US" sz="1800" b="0" i="0" u="none" strike="noStrike" kern="1200" baseline="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a:ln>
                            <a:noFill/>
                          </a:ln>
                          <a:solidFill>
                            <a:srgbClr val="003359"/>
                          </a:solidFill>
                          <a:effectLst/>
                          <a:latin typeface="Arial"/>
                          <a:ea typeface="ＭＳ Ｐゴシック"/>
                          <a:cs typeface="Arial"/>
                        </a:rPr>
                        <a:t>Tier 1: Generic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a:ln>
                            <a:noFill/>
                          </a:ln>
                          <a:solidFill>
                            <a:srgbClr val="003359"/>
                          </a:solidFill>
                          <a:effectLst/>
                          <a:latin typeface="Arial"/>
                          <a:ea typeface="ＭＳ Ｐゴシック"/>
                          <a:cs typeface="Arial"/>
                        </a:rPr>
                        <a:t>$10 copay</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a:ln>
                            <a:noFill/>
                          </a:ln>
                          <a:solidFill>
                            <a:srgbClr val="003359"/>
                          </a:solidFill>
                          <a:effectLst/>
                          <a:latin typeface="Arial"/>
                          <a:ea typeface="ＭＳ Ｐゴシック"/>
                          <a:cs typeface="Arial"/>
                        </a:rPr>
                        <a:t>$20 copay</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a:ln>
                            <a:noFill/>
                          </a:ln>
                          <a:solidFill>
                            <a:srgbClr val="003359"/>
                          </a:solidFill>
                          <a:effectLst/>
                          <a:latin typeface="Arial"/>
                          <a:ea typeface="ＭＳ Ｐゴシック"/>
                          <a:cs typeface="Arial"/>
                        </a:rPr>
                        <a:t>Tier 2: Preferred brand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a:ln>
                            <a:noFill/>
                          </a:ln>
                          <a:solidFill>
                            <a:srgbClr val="003359"/>
                          </a:solidFill>
                          <a:effectLst/>
                          <a:latin typeface="Arial"/>
                          <a:ea typeface="ＭＳ Ｐゴシック"/>
                          <a:cs typeface="Arial"/>
                        </a:rPr>
                        <a:t>$25 copay</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a:ln>
                            <a:noFill/>
                          </a:ln>
                          <a:solidFill>
                            <a:srgbClr val="003359"/>
                          </a:solidFill>
                          <a:effectLst/>
                          <a:latin typeface="Arial"/>
                          <a:ea typeface="ＭＳ Ｐゴシック"/>
                          <a:cs typeface="Arial"/>
                        </a:rPr>
                        <a:t>$50 copay</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a:ln>
                            <a:noFill/>
                          </a:ln>
                          <a:solidFill>
                            <a:srgbClr val="003359"/>
                          </a:solidFill>
                          <a:effectLst/>
                          <a:latin typeface="Arial"/>
                          <a:ea typeface="ＭＳ Ｐゴシック"/>
                          <a:cs typeface="Arial"/>
                        </a:rPr>
                        <a:t>Tier 3: </a:t>
                      </a:r>
                      <a:r>
                        <a:rPr lang="en-US" sz="1600" b="1" i="0" u="none" strike="noStrike" cap="none" normalizeH="0" baseline="0">
                          <a:ln>
                            <a:noFill/>
                          </a:ln>
                          <a:solidFill>
                            <a:srgbClr val="003359"/>
                          </a:solidFill>
                          <a:effectLst/>
                          <a:latin typeface="Arial"/>
                          <a:ea typeface="ＭＳ Ｐゴシック"/>
                          <a:cs typeface="Arial"/>
                        </a:rPr>
                        <a:t>Non-preferred</a:t>
                      </a:r>
                      <a:r>
                        <a:rPr kumimoji="0" lang="en-US" sz="1600" b="1" i="0" u="none" strike="noStrike" cap="none" normalizeH="0" baseline="0">
                          <a:ln>
                            <a:noFill/>
                          </a:ln>
                          <a:solidFill>
                            <a:srgbClr val="003359"/>
                          </a:solidFill>
                          <a:effectLst/>
                          <a:latin typeface="Arial"/>
                          <a:ea typeface="ＭＳ Ｐゴシック"/>
                          <a:cs typeface="Arial"/>
                        </a:rPr>
                        <a:t> brand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a:ea typeface="ＭＳ Ｐゴシック"/>
                          <a:cs typeface="Arial"/>
                        </a:rPr>
                        <a:t>$60 copay</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dirty="0">
                          <a:ln>
                            <a:noFill/>
                          </a:ln>
                          <a:solidFill>
                            <a:srgbClr val="003359"/>
                          </a:solidFill>
                          <a:effectLst/>
                          <a:latin typeface="Arial"/>
                          <a:ea typeface="ＭＳ Ｐゴシック"/>
                          <a:cs typeface="Arial"/>
                        </a:rPr>
                        <a:t>$120 copay</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1" i="0" u="none" strike="noStrike" cap="none" normalizeH="0" baseline="0">
                          <a:ln>
                            <a:noFill/>
                          </a:ln>
                          <a:solidFill>
                            <a:srgbClr val="003359"/>
                          </a:solidFill>
                          <a:effectLst/>
                          <a:latin typeface="Arial"/>
                          <a:ea typeface="ＭＳ Ｐゴシック"/>
                          <a:cs typeface="Arial"/>
                        </a:rPr>
                        <a:t>Tier 4: Specialty</a:t>
                      </a:r>
                      <a:r>
                        <a:rPr kumimoji="0" lang="en-US" sz="1600" b="1" i="0" u="none" strike="noStrike" cap="none" normalizeH="0" baseline="0">
                          <a:ln>
                            <a:noFill/>
                          </a:ln>
                          <a:solidFill>
                            <a:schemeClr val="tx2"/>
                          </a:solidFill>
                          <a:effectLst/>
                          <a:latin typeface="Arial"/>
                          <a:ea typeface="ＭＳ Ｐゴシック"/>
                          <a:cs typeface="Arial"/>
                        </a:rPr>
                        <a:t> </a:t>
                      </a:r>
                      <a:r>
                        <a:rPr kumimoji="0" lang="en-US" sz="1600" b="1" i="0" u="none" strike="noStrike" cap="none" normalizeH="0" baseline="0">
                          <a:ln>
                            <a:noFill/>
                          </a:ln>
                          <a:solidFill>
                            <a:srgbClr val="003359"/>
                          </a:solidFill>
                          <a:effectLst/>
                          <a:latin typeface="Arial"/>
                          <a:ea typeface="ＭＳ Ｐゴシック"/>
                          <a:cs typeface="Arial"/>
                        </a:rPr>
                        <a:t>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a:ln>
                            <a:noFill/>
                          </a:ln>
                          <a:solidFill>
                            <a:srgbClr val="003359"/>
                          </a:solidFill>
                          <a:effectLst/>
                          <a:latin typeface="Arial"/>
                          <a:ea typeface="ＭＳ Ｐゴシック"/>
                          <a:cs typeface="Arial"/>
                        </a:rPr>
                        <a:t>25% coinsurance</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600" b="0" i="0" u="none" strike="noStrike" cap="none" normalizeH="0" baseline="0">
                          <a:ln>
                            <a:noFill/>
                          </a:ln>
                          <a:solidFill>
                            <a:srgbClr val="003359"/>
                          </a:solidFill>
                          <a:effectLst/>
                          <a:latin typeface="Arial"/>
                          <a:ea typeface="ＭＳ Ｐゴシック"/>
                          <a:cs typeface="Arial"/>
                        </a:rPr>
                        <a:t>25% coinsurance</a:t>
                      </a:r>
                    </a:p>
                  </a:txBody>
                  <a:tcPr marL="82302" marR="82302" marT="41154" marB="41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1" i="0" u="none" strike="noStrike" cap="none" normalizeH="0" baseline="0" dirty="0">
                          <a:ln>
                            <a:noFill/>
                          </a:ln>
                          <a:solidFill>
                            <a:srgbClr val="003359"/>
                          </a:solidFill>
                          <a:effectLst/>
                          <a:latin typeface="Arial"/>
                          <a:ea typeface="ＭＳ Ｐゴシック"/>
                          <a:cs typeface="Arial"/>
                        </a:rPr>
                        <a:t>Catastrophic coverage</a:t>
                      </a:r>
                      <a:endParaRPr kumimoji="0" lang="en-US" sz="1600" b="0" i="0" u="none" strike="noStrike" cap="none" normalizeH="0" baseline="0" dirty="0">
                        <a:ln>
                          <a:noFill/>
                        </a:ln>
                        <a:solidFill>
                          <a:srgbClr val="003359"/>
                        </a:solidFill>
                        <a:effectLst/>
                        <a:latin typeface="Arial"/>
                        <a:ea typeface="ＭＳ Ｐゴシック"/>
                        <a:cs typeface="Arial"/>
                      </a:endParaRPr>
                    </a:p>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0" i="0" u="none" strike="noStrike" cap="none" normalizeH="0" baseline="0" dirty="0">
                          <a:ln>
                            <a:noFill/>
                          </a:ln>
                          <a:solidFill>
                            <a:srgbClr val="003359"/>
                          </a:solidFill>
                          <a:effectLst/>
                          <a:latin typeface="Arial"/>
                          <a:ea typeface="ＭＳ Ｐゴシック"/>
                          <a:cs typeface="Arial"/>
                        </a:rPr>
                        <a:t>Amount you pay after annual out-of-pocket prescription </a:t>
                      </a:r>
                      <a:br>
                        <a:rPr kumimoji="0" lang="en-US" sz="1600" b="0" i="0" u="none" strike="noStrike" cap="none" normalizeH="0" baseline="0" dirty="0">
                          <a:ln>
                            <a:noFill/>
                          </a:ln>
                          <a:solidFill>
                            <a:srgbClr val="003359"/>
                          </a:solidFill>
                          <a:effectLst/>
                          <a:latin typeface="Arial"/>
                          <a:ea typeface="ＭＳ Ｐゴシック"/>
                          <a:cs typeface="Arial"/>
                        </a:rPr>
                      </a:br>
                      <a:r>
                        <a:rPr kumimoji="0" lang="en-US" sz="1600" b="0" i="0" u="none" strike="noStrike" cap="none" normalizeH="0" baseline="0" dirty="0">
                          <a:ln>
                            <a:noFill/>
                          </a:ln>
                          <a:solidFill>
                            <a:srgbClr val="003359"/>
                          </a:solidFill>
                          <a:effectLst/>
                          <a:latin typeface="Arial"/>
                          <a:ea typeface="ＭＳ Ｐゴシック"/>
                          <a:cs typeface="Arial"/>
                        </a:rPr>
                        <a:t>drug costs reach $2,100</a:t>
                      </a:r>
                      <a:endParaRPr kumimoji="0" lang="en-US" sz="1600" b="1" i="0" u="none" strike="noStrike" cap="none" normalizeH="0" baseline="0" dirty="0">
                        <a:ln>
                          <a:noFill/>
                        </a:ln>
                        <a:solidFill>
                          <a:srgbClr val="003359"/>
                        </a:solidFill>
                        <a:effectLst/>
                        <a:latin typeface="Arial"/>
                        <a:ea typeface="ＭＳ Ｐゴシック"/>
                        <a:cs typeface="Arial"/>
                      </a:endParaRPr>
                    </a:p>
                  </a:txBody>
                  <a:tcPr marL="83366" marR="83366"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l">
                        <a:lnSpc>
                          <a:spcPct val="100000"/>
                        </a:lnSpc>
                        <a:spcBef>
                          <a:spcPct val="20000"/>
                        </a:spcBef>
                        <a:spcAft>
                          <a:spcPct val="0"/>
                        </a:spcAft>
                        <a:buNone/>
                      </a:pPr>
                      <a:r>
                        <a:rPr lang="en-US" sz="1600" b="0" i="0" u="none" strike="noStrike" kern="1200" noProof="0">
                          <a:solidFill>
                            <a:schemeClr val="tx2"/>
                          </a:solidFill>
                          <a:latin typeface="Arial"/>
                        </a:rPr>
                        <a:t>During this payment stage, the plan pays the full cost for your covered Part D drugs. You pay nothing.</a:t>
                      </a:r>
                      <a:endParaRPr lang="en-US" sz="1600" b="0" i="0" u="none" strike="noStrike" kern="1200" noProof="0">
                        <a:solidFill>
                          <a:srgbClr val="003359"/>
                        </a:solidFill>
                        <a:latin typeface="Arial"/>
                      </a:endParaRPr>
                    </a:p>
                    <a:p>
                      <a:pPr marL="0" marR="0" lvl="0" indent="0" algn="l">
                        <a:lnSpc>
                          <a:spcPct val="100000"/>
                        </a:lnSpc>
                        <a:spcBef>
                          <a:spcPct val="20000"/>
                        </a:spcBef>
                        <a:spcAft>
                          <a:spcPct val="0"/>
                        </a:spcAft>
                        <a:buNone/>
                      </a:pPr>
                      <a:r>
                        <a:rPr lang="en-US" sz="1600" b="0" i="0" u="none" strike="noStrike" kern="1200" noProof="0">
                          <a:solidFill>
                            <a:schemeClr val="tx2"/>
                          </a:solidFill>
                          <a:latin typeface="Arial"/>
                        </a:rPr>
                        <a:t>For excluded drugs covered under our Supplemental drug list, you pay 25% coinsurance. </a:t>
                      </a:r>
                      <a:endParaRPr lang="en-US" sz="1600" b="0" i="0" u="none" strike="noStrike" kern="1200" noProof="0">
                        <a:solidFill>
                          <a:srgbClr val="003359"/>
                        </a:solidFill>
                        <a:latin typeface="Arial"/>
                      </a:endParaRPr>
                    </a:p>
                    <a:p>
                      <a:pPr marL="0" marR="0" lvl="0" indent="0" algn="l" defTabSz="914400">
                        <a:lnSpc>
                          <a:spcPct val="100000"/>
                        </a:lnSpc>
                        <a:spcBef>
                          <a:spcPct val="0"/>
                        </a:spcBef>
                        <a:spcAft>
                          <a:spcPct val="0"/>
                        </a:spcAft>
                        <a:buClrTx/>
                        <a:buFontTx/>
                        <a:buNone/>
                        <a:tabLst/>
                        <a:defRPr/>
                      </a:pPr>
                      <a:endParaRPr kumimoji="0" lang="en-US" sz="1600" kern="1200">
                        <a:solidFill>
                          <a:srgbClr val="003359"/>
                        </a:solidFill>
                        <a:latin typeface="Arial"/>
                        <a:ea typeface="+mn-ea"/>
                        <a:cs typeface="Arial"/>
                      </a:endParaRPr>
                    </a:p>
                  </a:txBody>
                  <a:tcPr marL="83366" marR="83366"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ctr" latinLnBrk="0" hangingPunct="1">
                        <a:lnSpc>
                          <a:spcPct val="100000"/>
                        </a:lnSpc>
                        <a:spcBef>
                          <a:spcPct val="0"/>
                        </a:spcBef>
                        <a:spcAft>
                          <a:spcPct val="0"/>
                        </a:spcAft>
                        <a:buClrTx/>
                        <a:buSzPct val="85000"/>
                        <a:buFontTx/>
                        <a:buNone/>
                        <a:tabLst/>
                      </a:pPr>
                      <a:endParaRPr kumimoji="0" lang="en-US" sz="1400" b="0" i="0" u="none" strike="noStrike" cap="none" normalizeH="0" baseline="0">
                        <a:ln>
                          <a:noFill/>
                        </a:ln>
                        <a:solidFill>
                          <a:srgbClr val="003359"/>
                        </a:solidFill>
                        <a:effectLst/>
                        <a:latin typeface="Arial" pitchFamily="34" charset="0"/>
                        <a:ea typeface="ＭＳ Ｐゴシック" pitchFamily="34" charset="-128"/>
                        <a:cs typeface="Arial" pitchFamily="34" charset="0"/>
                      </a:endParaRPr>
                    </a:p>
                  </a:txBody>
                  <a:tcPr marL="92622" marR="9262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46932056"/>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1" i="0" u="none" strike="noStrike" cap="none" normalizeH="0" baseline="0">
                          <a:ln>
                            <a:noFill/>
                          </a:ln>
                          <a:solidFill>
                            <a:srgbClr val="003359"/>
                          </a:solidFill>
                          <a:effectLst/>
                          <a:latin typeface="Arial"/>
                          <a:ea typeface="ＭＳ Ｐゴシック"/>
                          <a:cs typeface="Arial"/>
                        </a:rPr>
                        <a:t>Supplemental drugs*</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0" i="0" u="none" strike="noStrike" cap="none" normalizeH="0" baseline="0">
                          <a:ln>
                            <a:noFill/>
                          </a:ln>
                          <a:solidFill>
                            <a:srgbClr val="003359"/>
                          </a:solidFill>
                          <a:effectLst/>
                          <a:latin typeface="Arial"/>
                          <a:ea typeface="ＭＳ Ｐゴシック"/>
                          <a:cs typeface="Arial"/>
                        </a:rPr>
                        <a:t>25% coinsurance</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600" b="0" i="0" u="none" strike="noStrike" cap="none" normalizeH="0" baseline="0" dirty="0">
                          <a:ln>
                            <a:noFill/>
                          </a:ln>
                          <a:solidFill>
                            <a:srgbClr val="003359"/>
                          </a:solidFill>
                          <a:effectLst/>
                          <a:latin typeface="Arial"/>
                          <a:ea typeface="ＭＳ Ｐゴシック"/>
                          <a:cs typeface="Arial"/>
                        </a:rPr>
                        <a:t>25% coinsurance</a:t>
                      </a:r>
                    </a:p>
                  </a:txBody>
                  <a:tcPr marL="82302" marR="82302" marT="41149" marB="411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9198014"/>
                  </a:ext>
                </a:extLst>
              </a:tr>
            </a:tbl>
          </a:graphicData>
        </a:graphic>
      </p:graphicFrame>
    </p:spTree>
    <p:extLst>
      <p:ext uri="{BB962C8B-B14F-4D97-AF65-F5344CB8AC3E}">
        <p14:creationId xmlns:p14="http://schemas.microsoft.com/office/powerpoint/2010/main" val="159088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a:xfrm>
            <a:off x="551134" y="139700"/>
            <a:ext cx="13046075" cy="1127760"/>
          </a:xfrm>
        </p:spPr>
        <p:txBody>
          <a:bodyPr/>
          <a:lstStyle/>
          <a:p>
            <a:r>
              <a:rPr lang="en-US" dirty="0"/>
              <a:t>GROUP MEDICAREBLUE</a:t>
            </a:r>
            <a:r>
              <a:rPr lang="en-US" baseline="30000" dirty="0"/>
              <a:t>SM</a:t>
            </a:r>
            <a:r>
              <a:rPr lang="en-US" dirty="0"/>
              <a:t> RX </a:t>
            </a:r>
          </a:p>
          <a:p>
            <a:r>
              <a:rPr lang="en-US" sz="2000" b="0" dirty="0">
                <a:solidFill>
                  <a:schemeClr val="tx2"/>
                </a:solidFill>
                <a:latin typeface="+mj-lt"/>
              </a:rPr>
              <a:t>$5/$10/20%/45%/33%: </a:t>
            </a:r>
            <a:r>
              <a:rPr lang="en-US" sz="2000" dirty="0">
                <a:solidFill>
                  <a:schemeClr val="tx2"/>
                </a:solidFill>
                <a:latin typeface="+mj-lt"/>
              </a:rPr>
              <a:t>Option 2</a:t>
            </a: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3" y="7627621"/>
            <a:ext cx="12053119" cy="369367"/>
          </a:xfrm>
        </p:spPr>
        <p:txBody>
          <a:bodyPr/>
          <a:lstStyle/>
          <a:p>
            <a:pPr>
              <a:defRPr/>
            </a:pPr>
            <a:r>
              <a:rPr lang="en-US" sz="1200" dirty="0"/>
              <a:t>Costs shown are the amounts members pay. </a:t>
            </a:r>
          </a:p>
          <a:p>
            <a:pPr>
              <a:defRPr/>
            </a:pPr>
            <a:r>
              <a:rPr lang="en-US" sz="1200" dirty="0"/>
              <a:t>*The amount you spend on supplemental drugs does not apply toward catastrophic coverage. </a:t>
            </a:r>
          </a:p>
        </p:txBody>
      </p:sp>
      <p:graphicFrame>
        <p:nvGraphicFramePr>
          <p:cNvPr id="9" name="Table 8">
            <a:extLst>
              <a:ext uri="{FF2B5EF4-FFF2-40B4-BE49-F238E27FC236}">
                <a16:creationId xmlns:a16="http://schemas.microsoft.com/office/drawing/2014/main" id="{3BA9FCCD-24DD-BC0B-E541-0764A32FB02D}"/>
              </a:ext>
            </a:extLst>
          </p:cNvPr>
          <p:cNvGraphicFramePr>
            <a:graphicFrameLocks noGrp="1"/>
          </p:cNvGraphicFramePr>
          <p:nvPr>
            <p:extLst>
              <p:ext uri="{D42A27DB-BD31-4B8C-83A1-F6EECF244321}">
                <p14:modId xmlns:p14="http://schemas.microsoft.com/office/powerpoint/2010/main" val="3977064531"/>
              </p:ext>
            </p:extLst>
          </p:nvPr>
        </p:nvGraphicFramePr>
        <p:xfrm>
          <a:off x="599481" y="1347897"/>
          <a:ext cx="13525505" cy="5404076"/>
        </p:xfrm>
        <a:graphic>
          <a:graphicData uri="http://schemas.openxmlformats.org/drawingml/2006/table">
            <a:tbl>
              <a:tblPr firstRow="1" bandRow="1">
                <a:tableStyleId>{5C22544A-7EE6-4342-B048-85BDC9FD1C3A}</a:tableStyleId>
              </a:tblPr>
              <a:tblGrid>
                <a:gridCol w="5706979">
                  <a:extLst>
                    <a:ext uri="{9D8B030D-6E8A-4147-A177-3AD203B41FA5}">
                      <a16:colId xmlns:a16="http://schemas.microsoft.com/office/drawing/2014/main" val="287321725"/>
                    </a:ext>
                  </a:extLst>
                </a:gridCol>
                <a:gridCol w="3909263">
                  <a:extLst>
                    <a:ext uri="{9D8B030D-6E8A-4147-A177-3AD203B41FA5}">
                      <a16:colId xmlns:a16="http://schemas.microsoft.com/office/drawing/2014/main" val="4142227541"/>
                    </a:ext>
                  </a:extLst>
                </a:gridCol>
                <a:gridCol w="3909263">
                  <a:extLst>
                    <a:ext uri="{9D8B030D-6E8A-4147-A177-3AD203B41FA5}">
                      <a16:colId xmlns:a16="http://schemas.microsoft.com/office/drawing/2014/main" val="766838268"/>
                    </a:ext>
                  </a:extLst>
                </a:gridCol>
              </a:tblGrid>
              <a:tr h="1152144">
                <a:tc>
                  <a:txBody>
                    <a:bodyPr/>
                    <a:lstStyle/>
                    <a:p>
                      <a:pPr algn="l">
                        <a:lnSpc>
                          <a:spcPct val="90000"/>
                        </a:lnSpc>
                      </a:pPr>
                      <a:endParaRPr lang="en-US" sz="2000" b="1" dirty="0">
                        <a:solidFill>
                          <a:schemeClr val="bg1"/>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Pct val="85000"/>
                        <a:buFont typeface="Arial" pitchFamily="34" charset="0"/>
                        <a:buNone/>
                        <a:tabLst/>
                        <a:defRPr/>
                      </a:pPr>
                      <a:r>
                        <a:rPr lang="en-US" sz="2000" b="1" i="0" u="none" strike="noStrike" kern="1200" baseline="0" dirty="0">
                          <a:solidFill>
                            <a:schemeClr val="bg1"/>
                          </a:solidFill>
                          <a:latin typeface="+mn-lt"/>
                          <a:ea typeface="+mn-ea"/>
                          <a:cs typeface="+mn-cs"/>
                        </a:rPr>
                        <a:t>30-day Supply from a Network Pharmacy or 31-day Supply </a:t>
                      </a:r>
                      <a:br>
                        <a:rPr lang="en-US" sz="2000" b="1" i="0" u="none" strike="noStrike" kern="1200" baseline="0" dirty="0">
                          <a:solidFill>
                            <a:schemeClr val="bg1"/>
                          </a:solidFill>
                          <a:latin typeface="+mn-lt"/>
                          <a:ea typeface="+mn-ea"/>
                          <a:cs typeface="+mn-cs"/>
                        </a:rPr>
                      </a:br>
                      <a:r>
                        <a:rPr lang="en-US" sz="2000" b="1" i="0" u="none" strike="noStrike" kern="1200" baseline="0" dirty="0">
                          <a:solidFill>
                            <a:schemeClr val="bg1"/>
                          </a:solidFill>
                          <a:latin typeface="+mn-lt"/>
                          <a:ea typeface="+mn-ea"/>
                          <a:cs typeface="+mn-cs"/>
                        </a:rPr>
                        <a:t>from a Long-Term Care Facility</a:t>
                      </a:r>
                      <a:endParaRPr lang="en-US" sz="2000" b="0" i="0" u="none" strike="noStrike" kern="1200" baseline="0" dirty="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lang="en-US" sz="2000" b="1" i="0" u="none" strike="noStrike" kern="1200" baseline="0" dirty="0">
                          <a:solidFill>
                            <a:schemeClr val="bg1"/>
                          </a:solidFill>
                          <a:latin typeface="+mn-lt"/>
                          <a:ea typeface="+mn-ea"/>
                          <a:cs typeface="+mn-cs"/>
                        </a:rPr>
                        <a:t>90-day Supply from a Network Pharmacy or Mail Order</a:t>
                      </a:r>
                      <a:endParaRPr lang="en-US" sz="2000" b="0" i="0" u="none" strike="noStrike" kern="1200" baseline="0" dirty="0">
                        <a:solidFill>
                          <a:schemeClr val="bg1"/>
                        </a:solidFill>
                        <a:latin typeface="+mn-lt"/>
                        <a:ea typeface="+mn-ea"/>
                        <a:cs typeface="+mn-cs"/>
                      </a:endParaRPr>
                    </a:p>
                  </a:txBody>
                  <a:tcPr marL="83366" marR="83366" marT="41149" marB="41149"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1: Preferred Generic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$5 copay</a:t>
                      </a:r>
                      <a:endParaRPr kumimoji="0" lang="en-US" sz="1800" b="0"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$10 copay</a:t>
                      </a:r>
                      <a:endParaRPr kumimoji="0" lang="en-US" sz="1800" b="0"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2: Generic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$10 copay</a:t>
                      </a:r>
                      <a:endParaRPr kumimoji="0" lang="en-US" sz="1800" b="0"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$20 copay</a:t>
                      </a:r>
                      <a:endParaRPr kumimoji="0" lang="en-US" sz="1800" b="0"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3: Preferred brand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20%</a:t>
                      </a:r>
                      <a:r>
                        <a:rPr kumimoji="0" lang="en-US" sz="1800" b="0" i="0" u="none" strike="noStrike" kern="1200" cap="none" spc="0" normalizeH="0" baseline="0" noProof="0" dirty="0">
                          <a:ln>
                            <a:noFill/>
                          </a:ln>
                          <a:solidFill>
                            <a:srgbClr val="FF2F92"/>
                          </a:solidFill>
                          <a:effectLst/>
                          <a:uLnTx/>
                          <a:uFillTx/>
                          <a:latin typeface="Arial" pitchFamily="34" charset="0"/>
                          <a:ea typeface="ＭＳ Ｐゴシック" pitchFamily="34" charset="-128"/>
                          <a:cs typeface="Arial" pitchFamily="34" charset="0"/>
                        </a:rPr>
                        <a:t> </a:t>
                      </a: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20% coinsurance </a:t>
                      </a:r>
                      <a:endParaRPr kumimoji="0" lang="en-US" sz="1800" b="0" i="0" u="none" strike="noStrike" kern="1200" cap="none" spc="0" normalizeH="0" baseline="0" noProof="0" dirty="0">
                        <a:ln>
                          <a:noFill/>
                        </a:ln>
                        <a:solidFill>
                          <a:srgbClr val="FF2F92"/>
                        </a:solidFill>
                        <a:effectLst/>
                        <a:uLnTx/>
                        <a:uFillTx/>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4: Non-Preferred  drugs</a:t>
                      </a:r>
                    </a:p>
                  </a:txBody>
                  <a:tcPr marL="82302" marR="82302"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45%</a:t>
                      </a:r>
                      <a:r>
                        <a:rPr kumimoji="0" lang="en-US" sz="1800" b="0" i="0" u="none" strike="noStrike" kern="1200" cap="none" spc="0" normalizeH="0" baseline="0" noProof="0" dirty="0">
                          <a:ln>
                            <a:noFill/>
                          </a:ln>
                          <a:solidFill>
                            <a:srgbClr val="FF2F92"/>
                          </a:solidFill>
                          <a:effectLst/>
                          <a:uLnTx/>
                          <a:uFillTx/>
                          <a:latin typeface="Arial" pitchFamily="34" charset="0"/>
                          <a:ea typeface="ＭＳ Ｐゴシック" pitchFamily="34" charset="-128"/>
                          <a:cs typeface="Arial" pitchFamily="34" charset="0"/>
                        </a:rPr>
                        <a:t> </a:t>
                      </a: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45%</a:t>
                      </a:r>
                      <a:r>
                        <a:rPr kumimoji="0" lang="en-US" sz="1800" b="0" i="0" u="none" strike="noStrike" kern="1200" cap="none" spc="0" normalizeH="0" baseline="0" noProof="0" dirty="0">
                          <a:ln>
                            <a:noFill/>
                          </a:ln>
                          <a:solidFill>
                            <a:srgbClr val="FF2F92"/>
                          </a:solidFill>
                          <a:effectLst/>
                          <a:uLnTx/>
                          <a:uFillTx/>
                          <a:latin typeface="Arial" pitchFamily="34" charset="0"/>
                          <a:ea typeface="ＭＳ Ｐゴシック" pitchFamily="34" charset="-128"/>
                          <a:cs typeface="Arial" pitchFamily="34" charset="0"/>
                        </a:rPr>
                        <a:t> </a:t>
                      </a: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coinsurance</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502920">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pPr>
                      <a:r>
                        <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Tier 5: Specialty drugs</a:t>
                      </a:r>
                      <a:endParaRPr kumimoji="0" lang="en-US" sz="1800" b="1"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33% coinsurance </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kumimoji="0" lang="en-US" sz="1800" b="0" i="0" u="none" strike="noStrike" kern="1200" cap="none" spc="0" normalizeH="0" baseline="0" noProof="0" dirty="0">
                          <a:ln>
                            <a:noFill/>
                          </a:ln>
                          <a:solidFill>
                            <a:srgbClr val="003359"/>
                          </a:solidFill>
                          <a:effectLst/>
                          <a:uLnTx/>
                          <a:uFillTx/>
                          <a:latin typeface="Arial" pitchFamily="34" charset="0"/>
                          <a:ea typeface="ＭＳ Ｐゴシック" pitchFamily="34" charset="-128"/>
                          <a:cs typeface="Arial" pitchFamily="34" charset="0"/>
                        </a:rPr>
                        <a:t>33% coinsurance </a:t>
                      </a:r>
                    </a:p>
                  </a:txBody>
                  <a:tcPr marL="83366" marR="83366" marT="41128" marB="411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5105100"/>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Catastrophic coverage</a:t>
                      </a:r>
                      <a:br>
                        <a:rPr kumimoji="0" lang="en-US" sz="18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8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Amount you pay after annual out-of-pocket prescription </a:t>
                      </a:r>
                      <a:br>
                        <a:rPr kumimoji="0" lang="en-US" sz="18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br>
                      <a:r>
                        <a:rPr kumimoji="0" lang="en-US" sz="18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rPr>
                        <a:t>drug costs reach $2,100</a:t>
                      </a:r>
                      <a:endParaRPr kumimoji="0" lang="en-US" sz="1800" b="1"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83366" marR="83366" marT="41134" marB="411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a:lnSpc>
                          <a:spcPct val="100000"/>
                        </a:lnSpc>
                        <a:spcBef>
                          <a:spcPct val="20000"/>
                        </a:spcBef>
                        <a:spcAft>
                          <a:spcPct val="0"/>
                        </a:spcAft>
                        <a:buNone/>
                      </a:pPr>
                      <a:r>
                        <a:rPr lang="en-US" sz="1800" b="0" i="0" u="none" strike="noStrike" kern="1200" baseline="0" noProof="0" dirty="0">
                          <a:solidFill>
                            <a:schemeClr val="tx2"/>
                          </a:solidFill>
                          <a:latin typeface="+mn-lt"/>
                        </a:rPr>
                        <a:t>During this payment stage, the plan pays the full cost for your covered Part D drugs. You pay nothing.</a:t>
                      </a:r>
                      <a:endParaRPr lang="en-US" sz="1800" b="0" i="0" u="none" strike="noStrike" kern="1200" baseline="0" noProof="0" dirty="0">
                        <a:solidFill>
                          <a:srgbClr val="003359"/>
                        </a:solidFill>
                        <a:latin typeface="+mn-lt"/>
                      </a:endParaRPr>
                    </a:p>
                    <a:p>
                      <a:pPr marL="0" marR="0" lvl="0" indent="0" algn="l">
                        <a:lnSpc>
                          <a:spcPct val="100000"/>
                        </a:lnSpc>
                        <a:spcBef>
                          <a:spcPct val="20000"/>
                        </a:spcBef>
                        <a:spcAft>
                          <a:spcPct val="0"/>
                        </a:spcAft>
                        <a:buNone/>
                      </a:pPr>
                      <a:r>
                        <a:rPr lang="en-US" sz="1800" b="0" i="0" u="none" strike="noStrike" kern="1200" baseline="0" noProof="0" dirty="0">
                          <a:solidFill>
                            <a:schemeClr val="tx2"/>
                          </a:solidFill>
                          <a:latin typeface="+mn-lt"/>
                        </a:rPr>
                        <a:t>For excluded drugs covered under the Supplemental drug list, you pay 25% coinsurance. </a:t>
                      </a:r>
                      <a:endParaRPr lang="en-US" sz="1800" strike="noStrike" kern="1200" baseline="0" noProof="0" dirty="0">
                        <a:solidFill>
                          <a:srgbClr val="FF0000"/>
                        </a:solidFill>
                        <a:latin typeface="Arial" panose="020B0604020202020204" pitchFamily="34" charset="0"/>
                        <a:ea typeface="+mn-ea"/>
                        <a:cs typeface="Arial" panose="020B0604020202020204" pitchFamily="34" charset="0"/>
                      </a:endParaRPr>
                    </a:p>
                  </a:txBody>
                  <a:tcPr marL="83366" marR="83366" marT="41134" marB="4113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ctr" latinLnBrk="0" hangingPunct="1">
                        <a:lnSpc>
                          <a:spcPct val="100000"/>
                        </a:lnSpc>
                        <a:spcBef>
                          <a:spcPct val="0"/>
                        </a:spcBef>
                        <a:spcAft>
                          <a:spcPct val="0"/>
                        </a:spcAft>
                        <a:buClrTx/>
                        <a:buSzPct val="85000"/>
                        <a:buFontTx/>
                        <a:buNone/>
                        <a:tabLst/>
                      </a:pPr>
                      <a:endParaRPr kumimoji="0" lang="en-US" sz="1400" b="0" i="0" u="none" strike="noStrike" cap="none" normalizeH="0" baseline="0" dirty="0">
                        <a:ln>
                          <a:noFill/>
                        </a:ln>
                        <a:solidFill>
                          <a:srgbClr val="003359"/>
                        </a:solidFill>
                        <a:effectLst/>
                        <a:latin typeface="Arial" pitchFamily="34" charset="0"/>
                        <a:ea typeface="ＭＳ Ｐゴシック" pitchFamily="34" charset="-128"/>
                        <a:cs typeface="Arial" pitchFamily="34" charset="0"/>
                      </a:endParaRPr>
                    </a:p>
                  </a:txBody>
                  <a:tcPr marL="92622" marR="9262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9198014"/>
                  </a:ext>
                </a:extLst>
              </a:tr>
              <a:tr h="502920">
                <a:tc>
                  <a:txBody>
                    <a:bodyPr/>
                    <a:lstStyle/>
                    <a:p>
                      <a:pPr marL="0" marR="0" lvl="0" indent="0" algn="l" defTabSz="914400" rtl="0" eaLnBrk="1" fontAlgn="ctr" latinLnBrk="0" hangingPunct="1">
                        <a:lnSpc>
                          <a:spcPct val="100000"/>
                        </a:lnSpc>
                        <a:spcBef>
                          <a:spcPct val="0"/>
                        </a:spcBef>
                        <a:spcAft>
                          <a:spcPct val="0"/>
                        </a:spcAft>
                        <a:buClrTx/>
                        <a:buSzPct val="85000"/>
                        <a:buFontTx/>
                        <a:buNone/>
                        <a:tabLst/>
                      </a:pPr>
                      <a:r>
                        <a:rPr kumimoji="0" lang="en-US" sz="1800" b="1" i="0" u="none" strike="noStrike" cap="none" normalizeH="0" baseline="0" dirty="0">
                          <a:ln>
                            <a:noFill/>
                          </a:ln>
                          <a:solidFill>
                            <a:schemeClr val="tx2"/>
                          </a:solidFill>
                          <a:effectLst/>
                          <a:latin typeface="Arial" pitchFamily="34" charset="0"/>
                          <a:ea typeface="ＭＳ Ｐゴシック" pitchFamily="34" charset="-128"/>
                          <a:cs typeface="Arial" pitchFamily="34" charset="0"/>
                        </a:rPr>
                        <a:t>Supplemental drugs*</a:t>
                      </a:r>
                      <a:endParaRPr kumimoji="0" lang="en-US" sz="1800" b="1" i="0" u="none" strike="noStrike" cap="none" normalizeH="0" baseline="0" dirty="0">
                        <a:ln>
                          <a:noFill/>
                        </a:ln>
                        <a:solidFill>
                          <a:srgbClr val="FF2F92"/>
                        </a:solidFill>
                        <a:effectLst/>
                        <a:latin typeface="Arial" pitchFamily="34" charset="0"/>
                        <a:ea typeface="ＭＳ Ｐゴシック" pitchFamily="34" charset="-128"/>
                        <a:cs typeface="Arial" pitchFamily="34" charset="0"/>
                      </a:endParaRPr>
                    </a:p>
                  </a:txBody>
                  <a:tcPr marL="109736" marR="109736" marT="54827" marB="548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lang="en-US" sz="1800" b="0" i="0" u="none" strike="noStrike" kern="1200" baseline="0" noProof="0" dirty="0">
                          <a:solidFill>
                            <a:schemeClr val="tx2"/>
                          </a:solidFill>
                          <a:latin typeface="+mn-lt"/>
                          <a:ea typeface="+mn-ea"/>
                          <a:cs typeface="+mn-cs"/>
                        </a:rPr>
                        <a:t>Not covered</a:t>
                      </a:r>
                    </a:p>
                  </a:txBody>
                  <a:tcPr marL="109736" marR="109736" marT="54827" marB="548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base" latinLnBrk="0" hangingPunct="1">
                        <a:lnSpc>
                          <a:spcPct val="105000"/>
                        </a:lnSpc>
                        <a:spcBef>
                          <a:spcPct val="40000"/>
                        </a:spcBef>
                        <a:spcAft>
                          <a:spcPct val="0"/>
                        </a:spcAft>
                        <a:buClrTx/>
                        <a:buSzPct val="85000"/>
                        <a:buFont typeface="Arial" pitchFamily="34" charset="0"/>
                        <a:buNone/>
                        <a:tabLst/>
                        <a:defRPr/>
                      </a:pPr>
                      <a:r>
                        <a:rPr lang="en-US" sz="1800" b="0" i="0" u="none" strike="noStrike" kern="1200" baseline="0" noProof="0" dirty="0">
                          <a:solidFill>
                            <a:schemeClr val="tx2"/>
                          </a:solidFill>
                          <a:latin typeface="+mn-lt"/>
                          <a:ea typeface="+mn-ea"/>
                          <a:cs typeface="+mn-cs"/>
                        </a:rPr>
                        <a:t>Not covered</a:t>
                      </a:r>
                    </a:p>
                  </a:txBody>
                  <a:tcPr marL="109736" marR="109736" marT="54827" marB="548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56868798"/>
                  </a:ext>
                </a:extLst>
              </a:tr>
            </a:tbl>
          </a:graphicData>
        </a:graphic>
      </p:graphicFrame>
    </p:spTree>
    <p:extLst>
      <p:ext uri="{BB962C8B-B14F-4D97-AF65-F5344CB8AC3E}">
        <p14:creationId xmlns:p14="http://schemas.microsoft.com/office/powerpoint/2010/main" val="9865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32BA6-A33B-B472-4630-66C7CCE0D79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BB20BD-AEA8-FA0C-AC45-1430723FC93A}"/>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F1E074CD-C3FF-B152-0F42-EB1209345596}"/>
              </a:ext>
            </a:extLst>
          </p:cNvPr>
          <p:cNvSpPr>
            <a:spLocks noGrp="1"/>
          </p:cNvSpPr>
          <p:nvPr>
            <p:ph type="body" sz="quarter" idx="14"/>
          </p:nvPr>
        </p:nvSpPr>
        <p:spPr/>
        <p:txBody>
          <a:bodyPr/>
          <a:lstStyle/>
          <a:p>
            <a:r>
              <a:rPr lang="en-US"/>
              <a:t>IF YOUR DRUG IS NOT ON THE FORMULARY</a:t>
            </a:r>
          </a:p>
        </p:txBody>
      </p:sp>
      <p:sp>
        <p:nvSpPr>
          <p:cNvPr id="17" name="Rectangle 16">
            <a:extLst>
              <a:ext uri="{FF2B5EF4-FFF2-40B4-BE49-F238E27FC236}">
                <a16:creationId xmlns:a16="http://schemas.microsoft.com/office/drawing/2014/main" id="{982FB2C2-BAA8-B863-4E9B-E967E42CE434}"/>
              </a:ext>
            </a:extLst>
          </p:cNvPr>
          <p:cNvSpPr/>
          <p:nvPr/>
        </p:nvSpPr>
        <p:spPr>
          <a:xfrm>
            <a:off x="609600" y="2408605"/>
            <a:ext cx="4283742" cy="2476216"/>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18" name="TextBox 17">
            <a:extLst>
              <a:ext uri="{FF2B5EF4-FFF2-40B4-BE49-F238E27FC236}">
                <a16:creationId xmlns:a16="http://schemas.microsoft.com/office/drawing/2014/main" id="{AE511ADF-F9AE-6936-2E08-2027CC4B8534}"/>
              </a:ext>
            </a:extLst>
          </p:cNvPr>
          <p:cNvSpPr txBox="1"/>
          <p:nvPr/>
        </p:nvSpPr>
        <p:spPr>
          <a:xfrm>
            <a:off x="964295" y="2612262"/>
            <a:ext cx="3678217" cy="1408078"/>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TALK </a:t>
            </a:r>
            <a:r>
              <a:rPr lang="en-US" sz="2400">
                <a:latin typeface="Arial Narrow"/>
                <a:cs typeface="Arial Narrow" panose="020B0604020202020204" pitchFamily="34" charset="0"/>
              </a:rPr>
              <a:t>WITH </a:t>
            </a:r>
            <a:r>
              <a:rPr lang="en-US" sz="2400">
                <a:solidFill>
                  <a:srgbClr val="0094D7"/>
                </a:solidFill>
                <a:latin typeface="Arial Narrow"/>
                <a:cs typeface="Arial Narrow" panose="020B0604020202020204" pitchFamily="34" charset="0"/>
              </a:rPr>
              <a:t>YOUR DOCTOR</a:t>
            </a:r>
          </a:p>
          <a:p>
            <a:pPr marL="0" lvl="1" defTabSz="1097280">
              <a:spcBef>
                <a:spcPts val="900"/>
              </a:spcBef>
              <a:buClr>
                <a:srgbClr val="003359"/>
              </a:buClr>
              <a:buSzPct val="70000"/>
              <a:defRPr/>
            </a:pPr>
            <a:r>
              <a:rPr lang="en-US" sz="1800">
                <a:solidFill>
                  <a:schemeClr val="tx2"/>
                </a:solidFill>
              </a:rPr>
              <a:t>Your doctor </a:t>
            </a:r>
            <a:r>
              <a:rPr lang="en-US" sz="1800">
                <a:solidFill>
                  <a:srgbClr val="003359"/>
                </a:solidFill>
              </a:rPr>
              <a:t>can review the formulary and prescribe a similar drug for your condition. </a:t>
            </a:r>
          </a:p>
        </p:txBody>
      </p:sp>
      <p:sp>
        <p:nvSpPr>
          <p:cNvPr id="19" name="Rectangle 18">
            <a:extLst>
              <a:ext uri="{FF2B5EF4-FFF2-40B4-BE49-F238E27FC236}">
                <a16:creationId xmlns:a16="http://schemas.microsoft.com/office/drawing/2014/main" id="{68189E0C-D666-B1DF-B806-DD8201DCEFA0}"/>
              </a:ext>
            </a:extLst>
          </p:cNvPr>
          <p:cNvSpPr/>
          <p:nvPr/>
        </p:nvSpPr>
        <p:spPr>
          <a:xfrm>
            <a:off x="5145932" y="2408605"/>
            <a:ext cx="4283742" cy="2476216"/>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20" name="TextBox 19">
            <a:extLst>
              <a:ext uri="{FF2B5EF4-FFF2-40B4-BE49-F238E27FC236}">
                <a16:creationId xmlns:a16="http://schemas.microsoft.com/office/drawing/2014/main" id="{835FADD3-2F7B-3D6C-42AE-2FBCAB09CA61}"/>
              </a:ext>
            </a:extLst>
          </p:cNvPr>
          <p:cNvSpPr txBox="1"/>
          <p:nvPr/>
        </p:nvSpPr>
        <p:spPr>
          <a:xfrm>
            <a:off x="5487494" y="2612262"/>
            <a:ext cx="3678217" cy="1762021"/>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REQUEST A </a:t>
            </a:r>
            <a:br>
              <a:rPr lang="en-US" sz="2400">
                <a:latin typeface="Arial Narrow" panose="020B0604020202020204" pitchFamily="34" charset="0"/>
                <a:cs typeface="Arial Narrow" panose="020B0604020202020204" pitchFamily="34" charset="0"/>
              </a:rPr>
            </a:br>
            <a:r>
              <a:rPr lang="en-US" sz="2400">
                <a:solidFill>
                  <a:srgbClr val="0094D7"/>
                </a:solidFill>
                <a:latin typeface="Arial Narrow"/>
                <a:cs typeface="Arial Narrow" panose="020B0604020202020204" pitchFamily="34" charset="0"/>
              </a:rPr>
              <a:t>FORMULARY EXCEPTION</a:t>
            </a:r>
          </a:p>
          <a:p>
            <a:pPr marL="0" lvl="1" defTabSz="1097280">
              <a:spcBef>
                <a:spcPts val="900"/>
              </a:spcBef>
              <a:buClr>
                <a:srgbClr val="0094D7"/>
              </a:buClr>
              <a:buSzPct val="100000"/>
              <a:defRPr/>
            </a:pPr>
            <a:r>
              <a:rPr lang="en-US" sz="1800">
                <a:solidFill>
                  <a:srgbClr val="003359"/>
                </a:solidFill>
              </a:rPr>
              <a:t>If other drugs won’t be as effective, your doctor can ask the plan to cover the drug.</a:t>
            </a:r>
          </a:p>
        </p:txBody>
      </p:sp>
      <p:sp>
        <p:nvSpPr>
          <p:cNvPr id="21" name="Rectangle 20">
            <a:extLst>
              <a:ext uri="{FF2B5EF4-FFF2-40B4-BE49-F238E27FC236}">
                <a16:creationId xmlns:a16="http://schemas.microsoft.com/office/drawing/2014/main" id="{194AC1E7-9422-7CD8-97BD-39630019C1D7}"/>
              </a:ext>
            </a:extLst>
          </p:cNvPr>
          <p:cNvSpPr/>
          <p:nvPr/>
        </p:nvSpPr>
        <p:spPr>
          <a:xfrm>
            <a:off x="9682263" y="2408605"/>
            <a:ext cx="4283742" cy="2476216"/>
          </a:xfrm>
          <a:prstGeom prst="rect">
            <a:avLst/>
          </a:prstGeom>
          <a:ln w="25400">
            <a:solidFill>
              <a:schemeClr val="accent1"/>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22" name="TextBox 21">
            <a:extLst>
              <a:ext uri="{FF2B5EF4-FFF2-40B4-BE49-F238E27FC236}">
                <a16:creationId xmlns:a16="http://schemas.microsoft.com/office/drawing/2014/main" id="{BA6D952A-44BC-5872-0C37-899720C3870C}"/>
              </a:ext>
            </a:extLst>
          </p:cNvPr>
          <p:cNvSpPr txBox="1"/>
          <p:nvPr/>
        </p:nvSpPr>
        <p:spPr>
          <a:xfrm>
            <a:off x="10036958" y="2612262"/>
            <a:ext cx="3678217" cy="1777410"/>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REQUEST A</a:t>
            </a:r>
            <a:br>
              <a:rPr lang="en-US" sz="2400">
                <a:latin typeface="Arial Narrow" panose="020B0604020202020204" pitchFamily="34" charset="0"/>
                <a:cs typeface="Arial Narrow" panose="020B0604020202020204" pitchFamily="34" charset="0"/>
              </a:rPr>
            </a:br>
            <a:r>
              <a:rPr lang="en-US" sz="2400">
                <a:solidFill>
                  <a:srgbClr val="0094D7"/>
                </a:solidFill>
                <a:latin typeface="Arial Narrow"/>
                <a:cs typeface="Arial Narrow" panose="020B0604020202020204" pitchFamily="34" charset="0"/>
              </a:rPr>
              <a:t>TRANSITION SUPPLY</a:t>
            </a:r>
          </a:p>
          <a:p>
            <a:pPr marL="0" lvl="1" defTabSz="1097280">
              <a:spcBef>
                <a:spcPts val="900"/>
              </a:spcBef>
              <a:buClr>
                <a:srgbClr val="003359"/>
              </a:buClr>
              <a:buSzPct val="70000"/>
              <a:defRPr/>
            </a:pPr>
            <a:r>
              <a:rPr lang="en-US" sz="1800">
                <a:solidFill>
                  <a:srgbClr val="003359"/>
                </a:solidFill>
              </a:rPr>
              <a:t>You can request up to a 30-day transition supply during your first 90 days of membership.</a:t>
            </a:r>
          </a:p>
        </p:txBody>
      </p:sp>
    </p:spTree>
    <p:extLst>
      <p:ext uri="{BB962C8B-B14F-4D97-AF65-F5344CB8AC3E}">
        <p14:creationId xmlns:p14="http://schemas.microsoft.com/office/powerpoint/2010/main" val="393852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80F0-F36F-B181-C952-B9DBDE50442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9A7A9DB-1329-65F4-574A-F1AE87D29250}"/>
              </a:ext>
            </a:extLst>
          </p:cNvPr>
          <p:cNvSpPr/>
          <p:nvPr/>
        </p:nvSpPr>
        <p:spPr>
          <a:xfrm>
            <a:off x="609600" y="2262832"/>
            <a:ext cx="6501397" cy="3938276"/>
          </a:xfrm>
          <a:prstGeom prst="rect">
            <a:avLst/>
          </a:prstGeom>
          <a:ln w="25400">
            <a:solidFill>
              <a:schemeClr val="accent2"/>
            </a:solidFill>
          </a:ln>
        </p:spPr>
        <p:txBody>
          <a:bodyPr wrap="square" lIns="365760" tIns="822960" rIns="365760" bIns="182880">
            <a:noAutofit/>
          </a:bodyPr>
          <a:lstStyle/>
          <a:p>
            <a:pPr marL="0" lvl="1" defTabSz="1097280">
              <a:spcBef>
                <a:spcPts val="900"/>
              </a:spcBef>
              <a:buClr>
                <a:srgbClr val="003359"/>
              </a:buClr>
              <a:buSzPct val="70000"/>
              <a:defRPr/>
            </a:pPr>
            <a:r>
              <a:rPr lang="en-US" sz="2600">
                <a:latin typeface="Arial Narrow" panose="020B0604020202020204" pitchFamily="34" charset="0"/>
                <a:cs typeface="Arial Narrow" panose="020B0604020202020204" pitchFamily="34" charset="0"/>
              </a:rPr>
              <a:t>PART B MEDICAL INSURANCE</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Strips		</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Machines		</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Calibration solutions</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Lancets</a:t>
            </a:r>
          </a:p>
        </p:txBody>
      </p:sp>
      <p:sp>
        <p:nvSpPr>
          <p:cNvPr id="18" name="Rectangle 17">
            <a:extLst>
              <a:ext uri="{FF2B5EF4-FFF2-40B4-BE49-F238E27FC236}">
                <a16:creationId xmlns:a16="http://schemas.microsoft.com/office/drawing/2014/main" id="{1D226D51-63AC-566E-A089-08985D8EF8A1}"/>
              </a:ext>
            </a:extLst>
          </p:cNvPr>
          <p:cNvSpPr/>
          <p:nvPr/>
        </p:nvSpPr>
        <p:spPr>
          <a:xfrm>
            <a:off x="7581729" y="2258946"/>
            <a:ext cx="6501397" cy="3938276"/>
          </a:xfrm>
          <a:prstGeom prst="rect">
            <a:avLst/>
          </a:prstGeom>
          <a:ln w="25400">
            <a:solidFill>
              <a:schemeClr val="accent3"/>
            </a:solidFill>
          </a:ln>
        </p:spPr>
        <p:txBody>
          <a:bodyPr wrap="square" lIns="365760" tIns="822960" rIns="365760" bIns="182880">
            <a:noAutofit/>
          </a:bodyPr>
          <a:lstStyle/>
          <a:p>
            <a:pPr marL="0" lvl="1" defTabSz="1097280">
              <a:spcBef>
                <a:spcPts val="900"/>
              </a:spcBef>
              <a:buClr>
                <a:srgbClr val="003359"/>
              </a:buClr>
              <a:buSzPct val="70000"/>
              <a:defRPr/>
            </a:pPr>
            <a:r>
              <a:rPr lang="en-US" sz="2600">
                <a:latin typeface="Arial Narrow" panose="020B0604020202020204" pitchFamily="34" charset="0"/>
                <a:cs typeface="Arial Narrow" panose="020B0604020202020204" pitchFamily="34" charset="0"/>
              </a:rPr>
              <a:t>PART D PRESCRIPTION DRUG BENEFIT</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Syringes	</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Insulin	</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Needles</a:t>
            </a:r>
          </a:p>
          <a:p>
            <a:pPr marL="274320" lvl="1" indent="-274320" defTabSz="1097280">
              <a:spcBef>
                <a:spcPts val="900"/>
              </a:spcBef>
              <a:buClr>
                <a:srgbClr val="0094D7"/>
              </a:buClr>
              <a:buSzPct val="100000"/>
              <a:buFont typeface="Arial" panose="020B0604020202020204" pitchFamily="34" charset="0"/>
              <a:buChar char="•"/>
              <a:defRPr/>
            </a:pPr>
            <a:r>
              <a:rPr lang="en-US" sz="2200">
                <a:solidFill>
                  <a:srgbClr val="003359"/>
                </a:solidFill>
              </a:rPr>
              <a:t>Alcohol swabs</a:t>
            </a:r>
          </a:p>
        </p:txBody>
      </p:sp>
      <p:sp>
        <p:nvSpPr>
          <p:cNvPr id="3" name="Slide Number Placeholder 2">
            <a:extLst>
              <a:ext uri="{FF2B5EF4-FFF2-40B4-BE49-F238E27FC236}">
                <a16:creationId xmlns:a16="http://schemas.microsoft.com/office/drawing/2014/main" id="{5F52D4FE-BB76-7299-16B5-CC232261614C}"/>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4" name="Text Placeholder 3">
            <a:extLst>
              <a:ext uri="{FF2B5EF4-FFF2-40B4-BE49-F238E27FC236}">
                <a16:creationId xmlns:a16="http://schemas.microsoft.com/office/drawing/2014/main" id="{36852967-F826-3CAA-AE8E-80427BE1D693}"/>
              </a:ext>
            </a:extLst>
          </p:cNvPr>
          <p:cNvSpPr>
            <a:spLocks noGrp="1"/>
          </p:cNvSpPr>
          <p:nvPr>
            <p:ph type="body" sz="quarter" idx="13"/>
          </p:nvPr>
        </p:nvSpPr>
        <p:spPr/>
        <p:txBody>
          <a:bodyPr/>
          <a:lstStyle/>
          <a:p>
            <a:r>
              <a:rPr lang="en-US"/>
              <a:t>GROUP MEDICAREBLUE</a:t>
            </a:r>
            <a:r>
              <a:rPr lang="en-US" baseline="30000"/>
              <a:t>SM</a:t>
            </a:r>
            <a:r>
              <a:rPr lang="en-US"/>
              <a:t> RX</a:t>
            </a:r>
          </a:p>
        </p:txBody>
      </p:sp>
      <p:sp>
        <p:nvSpPr>
          <p:cNvPr id="10" name="Text Placeholder 9">
            <a:extLst>
              <a:ext uri="{FF2B5EF4-FFF2-40B4-BE49-F238E27FC236}">
                <a16:creationId xmlns:a16="http://schemas.microsoft.com/office/drawing/2014/main" id="{0549D219-CB40-7E3D-645E-7C13F5490090}"/>
              </a:ext>
            </a:extLst>
          </p:cNvPr>
          <p:cNvSpPr>
            <a:spLocks noGrp="1"/>
          </p:cNvSpPr>
          <p:nvPr>
            <p:ph type="body" sz="quarter" idx="17"/>
          </p:nvPr>
        </p:nvSpPr>
        <p:spPr/>
        <p:txBody>
          <a:bodyPr/>
          <a:lstStyle/>
          <a:p>
            <a:r>
              <a:rPr lang="en-US"/>
              <a:t>Diabetic supply coverage</a:t>
            </a:r>
          </a:p>
        </p:txBody>
      </p:sp>
      <p:sp>
        <p:nvSpPr>
          <p:cNvPr id="6" name="Rectangle 5">
            <a:extLst>
              <a:ext uri="{FF2B5EF4-FFF2-40B4-BE49-F238E27FC236}">
                <a16:creationId xmlns:a16="http://schemas.microsoft.com/office/drawing/2014/main" id="{9A1FD8F8-9351-E59B-57C7-ED32C0711473}"/>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9" name="Oval 18">
            <a:extLst>
              <a:ext uri="{FF2B5EF4-FFF2-40B4-BE49-F238E27FC236}">
                <a16:creationId xmlns:a16="http://schemas.microsoft.com/office/drawing/2014/main" id="{85B1671E-2C4B-C9DF-4D40-B5557E09EBB4}"/>
              </a:ext>
            </a:extLst>
          </p:cNvPr>
          <p:cNvSpPr/>
          <p:nvPr/>
        </p:nvSpPr>
        <p:spPr>
          <a:xfrm>
            <a:off x="3215228" y="1613875"/>
            <a:ext cx="1290140" cy="12901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7" name="Rectangle 26">
            <a:extLst>
              <a:ext uri="{FF2B5EF4-FFF2-40B4-BE49-F238E27FC236}">
                <a16:creationId xmlns:a16="http://schemas.microsoft.com/office/drawing/2014/main" id="{33D6326F-0FF5-9F9D-2FEE-DD174E04597C}"/>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29" name="Oval 28">
            <a:extLst>
              <a:ext uri="{FF2B5EF4-FFF2-40B4-BE49-F238E27FC236}">
                <a16:creationId xmlns:a16="http://schemas.microsoft.com/office/drawing/2014/main" id="{EFBEFF31-3A83-CCAE-A14E-EFCA36CF8D12}"/>
              </a:ext>
            </a:extLst>
          </p:cNvPr>
          <p:cNvSpPr/>
          <p:nvPr/>
        </p:nvSpPr>
        <p:spPr>
          <a:xfrm>
            <a:off x="10187357" y="1609989"/>
            <a:ext cx="1290140" cy="12901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7" name="Graphic 6">
            <a:extLst>
              <a:ext uri="{FF2B5EF4-FFF2-40B4-BE49-F238E27FC236}">
                <a16:creationId xmlns:a16="http://schemas.microsoft.com/office/drawing/2014/main" id="{091959D4-EC3E-224F-C5D7-A3AB2C537A5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65280" y="1872073"/>
            <a:ext cx="765972" cy="765972"/>
          </a:xfrm>
          <a:prstGeom prst="rect">
            <a:avLst/>
          </a:prstGeom>
        </p:spPr>
      </p:pic>
      <p:pic>
        <p:nvPicPr>
          <p:cNvPr id="9" name="Graphic 8">
            <a:extLst>
              <a:ext uri="{FF2B5EF4-FFF2-40B4-BE49-F238E27FC236}">
                <a16:creationId xmlns:a16="http://schemas.microsoft.com/office/drawing/2014/main" id="{18BA0D81-7CEA-A7B8-C557-982421EF7F9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24275" y="1868232"/>
            <a:ext cx="765972" cy="756151"/>
          </a:xfrm>
          <a:prstGeom prst="rect">
            <a:avLst/>
          </a:prstGeom>
        </p:spPr>
      </p:pic>
    </p:spTree>
    <p:extLst>
      <p:ext uri="{BB962C8B-B14F-4D97-AF65-F5344CB8AC3E}">
        <p14:creationId xmlns:p14="http://schemas.microsoft.com/office/powerpoint/2010/main" val="4094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F583-6728-45D3-B483-3016A1EA195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948A2C-C981-7601-0AEA-26A4BD25C9D2}"/>
              </a:ext>
            </a:extLst>
          </p:cNvPr>
          <p:cNvSpPr>
            <a:spLocks noGrp="1"/>
          </p:cNvSpPr>
          <p:nvPr>
            <p:ph type="sldNum" sz="quarter" idx="12"/>
          </p:nvPr>
        </p:nvSpPr>
        <p:spPr/>
        <p:txBody>
          <a:bodyPr/>
          <a:lstStyle/>
          <a:p>
            <a:fld id="{9A980B10-2A40-48A3-B68E-FF4291541DB6}" type="slidenum">
              <a:rPr lang="en-CA" smtClean="0"/>
              <a:t>28</a:t>
            </a:fld>
            <a:endParaRPr lang="en-CA"/>
          </a:p>
        </p:txBody>
      </p:sp>
      <p:sp>
        <p:nvSpPr>
          <p:cNvPr id="4" name="Text Placeholder 3">
            <a:extLst>
              <a:ext uri="{FF2B5EF4-FFF2-40B4-BE49-F238E27FC236}">
                <a16:creationId xmlns:a16="http://schemas.microsoft.com/office/drawing/2014/main" id="{B30CDD21-26BF-A4CE-DF53-7A6B1D3C9B05}"/>
              </a:ext>
            </a:extLst>
          </p:cNvPr>
          <p:cNvSpPr>
            <a:spLocks noGrp="1"/>
          </p:cNvSpPr>
          <p:nvPr>
            <p:ph type="body" sz="quarter" idx="14"/>
          </p:nvPr>
        </p:nvSpPr>
        <p:spPr/>
        <p:txBody>
          <a:bodyPr/>
          <a:lstStyle/>
          <a:p>
            <a:pPr lvl="0">
              <a:spcBef>
                <a:spcPts val="900"/>
              </a:spcBef>
            </a:pPr>
            <a:r>
              <a:rPr lang="en-US">
                <a:solidFill>
                  <a:srgbClr val="0094D7"/>
                </a:solidFill>
              </a:rPr>
              <a:t>GROUP MEDICAREBLUE</a:t>
            </a:r>
            <a:r>
              <a:rPr lang="en-US" baseline="30000">
                <a:solidFill>
                  <a:srgbClr val="0094D7"/>
                </a:solidFill>
              </a:rPr>
              <a:t>SM </a:t>
            </a:r>
            <a:r>
              <a:rPr lang="en-US">
                <a:solidFill>
                  <a:srgbClr val="0094D7"/>
                </a:solidFill>
              </a:rPr>
              <a:t>RX MEMBER RESOURCES</a:t>
            </a:r>
          </a:p>
        </p:txBody>
      </p:sp>
      <p:sp>
        <p:nvSpPr>
          <p:cNvPr id="17" name="Rectangle 16">
            <a:extLst>
              <a:ext uri="{FF2B5EF4-FFF2-40B4-BE49-F238E27FC236}">
                <a16:creationId xmlns:a16="http://schemas.microsoft.com/office/drawing/2014/main" id="{36A50A02-C5E8-B332-E81C-1FBBFE73F730}"/>
              </a:ext>
            </a:extLst>
          </p:cNvPr>
          <p:cNvSpPr/>
          <p:nvPr/>
        </p:nvSpPr>
        <p:spPr>
          <a:xfrm>
            <a:off x="609600" y="2408605"/>
            <a:ext cx="4283742" cy="4281562"/>
          </a:xfrm>
          <a:prstGeom prst="rect">
            <a:avLst/>
          </a:prstGeom>
          <a:ln w="25400">
            <a:solidFill>
              <a:schemeClr val="accent3"/>
            </a:solidFill>
          </a:ln>
        </p:spPr>
        <p:txBody>
          <a:bodyPr wrap="square" tIns="804672">
            <a:noAutofit/>
          </a:bodyPr>
          <a:lstStyle/>
          <a:p>
            <a:pPr algn="ctr" defTabSz="1097280">
              <a:lnSpc>
                <a:spcPct val="90000"/>
              </a:lnSpc>
              <a:spcBef>
                <a:spcPts val="480"/>
              </a:spcBef>
            </a:pPr>
            <a:endParaRPr lang="en-CA" sz="840">
              <a:ln w="28575">
                <a:solidFill>
                  <a:schemeClr val="tx1"/>
                </a:solidFill>
              </a:ln>
              <a:solidFill>
                <a:schemeClr val="tx2"/>
              </a:solidFill>
            </a:endParaRPr>
          </a:p>
        </p:txBody>
      </p:sp>
      <p:sp>
        <p:nvSpPr>
          <p:cNvPr id="18" name="TextBox 17">
            <a:extLst>
              <a:ext uri="{FF2B5EF4-FFF2-40B4-BE49-F238E27FC236}">
                <a16:creationId xmlns:a16="http://schemas.microsoft.com/office/drawing/2014/main" id="{CF08C543-90BB-DD98-9CE2-41508708592C}"/>
              </a:ext>
            </a:extLst>
          </p:cNvPr>
          <p:cNvSpPr txBox="1"/>
          <p:nvPr/>
        </p:nvSpPr>
        <p:spPr>
          <a:xfrm>
            <a:off x="964295" y="3120262"/>
            <a:ext cx="3917674" cy="2423740"/>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chemeClr val="accent2"/>
                </a:solidFill>
                <a:latin typeface="Arial Narrow"/>
                <a:cs typeface="Arial Narrow" panose="020B0604020202020204" pitchFamily="34" charset="0"/>
              </a:rPr>
              <a:t>ONLINE</a:t>
            </a:r>
          </a:p>
          <a:p>
            <a:pPr marL="0" lvl="1" defTabSz="1097280">
              <a:spcBef>
                <a:spcPts val="900"/>
              </a:spcBef>
              <a:buClr>
                <a:srgbClr val="003359"/>
              </a:buClr>
              <a:buSzPct val="70000"/>
              <a:defRPr/>
            </a:pPr>
            <a:r>
              <a:rPr lang="en-US" sz="1800">
                <a:solidFill>
                  <a:srgbClr val="003359"/>
                </a:solidFill>
              </a:rPr>
              <a:t>Visit </a:t>
            </a:r>
            <a:r>
              <a:rPr lang="en-US" sz="1800" b="1" u="sng">
                <a:solidFill>
                  <a:schemeClr val="accent2"/>
                </a:solidFill>
              </a:rPr>
              <a:t>YourMedicareSolutions.com/</a:t>
            </a:r>
          </a:p>
          <a:p>
            <a:pPr marL="0" lvl="1" defTabSz="1097280">
              <a:spcBef>
                <a:spcPts val="900"/>
              </a:spcBef>
              <a:buClr>
                <a:srgbClr val="003359"/>
              </a:buClr>
              <a:buSzPct val="70000"/>
              <a:defRPr/>
            </a:pPr>
            <a:r>
              <a:rPr lang="en-US" sz="1800" b="1" u="sng" err="1">
                <a:solidFill>
                  <a:schemeClr val="accent2"/>
                </a:solidFill>
              </a:rPr>
              <a:t>GroupPlans</a:t>
            </a:r>
            <a:r>
              <a:rPr lang="en-US" sz="1800" b="1" u="sng">
                <a:solidFill>
                  <a:schemeClr val="accent2"/>
                </a:solidFill>
              </a:rPr>
              <a:t> </a:t>
            </a:r>
            <a:r>
              <a:rPr lang="en-US" sz="1800">
                <a:solidFill>
                  <a:srgbClr val="003359"/>
                </a:solidFill>
              </a:rPr>
              <a:t>to see:</a:t>
            </a:r>
          </a:p>
          <a:p>
            <a:pPr marL="174625" lvl="1" indent="-174625" defTabSz="1097280">
              <a:spcBef>
                <a:spcPts val="900"/>
              </a:spcBef>
              <a:buClr>
                <a:schemeClr val="accent2"/>
              </a:buClr>
              <a:buSzPct val="100000"/>
              <a:buFont typeface="Arial" panose="020B0604020202020204" pitchFamily="34" charset="0"/>
              <a:buChar char="•"/>
              <a:defRPr/>
            </a:pPr>
            <a:r>
              <a:rPr lang="en-US" sz="1800">
                <a:solidFill>
                  <a:srgbClr val="003359"/>
                </a:solidFill>
              </a:rPr>
              <a:t>Forms</a:t>
            </a:r>
          </a:p>
          <a:p>
            <a:pPr marL="174625" lvl="1" indent="-174625" defTabSz="1097280">
              <a:spcBef>
                <a:spcPts val="900"/>
              </a:spcBef>
              <a:buClr>
                <a:schemeClr val="accent2"/>
              </a:buClr>
              <a:buSzPct val="100000"/>
              <a:buFont typeface="Arial" panose="020B0604020202020204" pitchFamily="34" charset="0"/>
              <a:buChar char="•"/>
              <a:defRPr/>
            </a:pPr>
            <a:r>
              <a:rPr lang="en-US" sz="1800">
                <a:solidFill>
                  <a:srgbClr val="003359"/>
                </a:solidFill>
              </a:rPr>
              <a:t>Formulary</a:t>
            </a:r>
          </a:p>
          <a:p>
            <a:pPr marL="174625" lvl="1" indent="-174625" defTabSz="1097280">
              <a:spcBef>
                <a:spcPts val="900"/>
              </a:spcBef>
              <a:buClr>
                <a:schemeClr val="accent2"/>
              </a:buClr>
              <a:buSzPct val="100000"/>
              <a:buFont typeface="Arial" panose="020B0604020202020204" pitchFamily="34" charset="0"/>
              <a:buChar char="•"/>
              <a:defRPr/>
            </a:pPr>
            <a:r>
              <a:rPr lang="en-US" sz="1800">
                <a:solidFill>
                  <a:srgbClr val="003359"/>
                </a:solidFill>
              </a:rPr>
              <a:t>Pharmacy locator</a:t>
            </a:r>
          </a:p>
        </p:txBody>
      </p:sp>
      <p:sp>
        <p:nvSpPr>
          <p:cNvPr id="19" name="Rectangle 18">
            <a:extLst>
              <a:ext uri="{FF2B5EF4-FFF2-40B4-BE49-F238E27FC236}">
                <a16:creationId xmlns:a16="http://schemas.microsoft.com/office/drawing/2014/main" id="{C9E1C9C1-2E38-2B3E-B971-CA09D7F53394}"/>
              </a:ext>
            </a:extLst>
          </p:cNvPr>
          <p:cNvSpPr/>
          <p:nvPr/>
        </p:nvSpPr>
        <p:spPr>
          <a:xfrm>
            <a:off x="5145932" y="2408605"/>
            <a:ext cx="4283742" cy="4281562"/>
          </a:xfrm>
          <a:prstGeom prst="rect">
            <a:avLst/>
          </a:prstGeom>
          <a:ln w="25400">
            <a:solidFill>
              <a:schemeClr val="accent2"/>
            </a:solidFill>
          </a:ln>
        </p:spPr>
        <p:txBody>
          <a:bodyPr wrap="square" tIns="804672">
            <a:noAutofit/>
          </a:bodyPr>
          <a:lstStyle/>
          <a:p>
            <a:pPr algn="ctr" defTabSz="1097280">
              <a:lnSpc>
                <a:spcPct val="90000"/>
              </a:lnSpc>
              <a:spcBef>
                <a:spcPts val="480"/>
              </a:spcBef>
            </a:pPr>
            <a:endParaRPr lang="en-CA" sz="840">
              <a:ln w="28575">
                <a:solidFill>
                  <a:schemeClr val="tx1"/>
                </a:solidFill>
              </a:ln>
              <a:solidFill>
                <a:schemeClr val="tx2"/>
              </a:solidFill>
            </a:endParaRPr>
          </a:p>
        </p:txBody>
      </p:sp>
      <p:sp>
        <p:nvSpPr>
          <p:cNvPr id="20" name="TextBox 19">
            <a:extLst>
              <a:ext uri="{FF2B5EF4-FFF2-40B4-BE49-F238E27FC236}">
                <a16:creationId xmlns:a16="http://schemas.microsoft.com/office/drawing/2014/main" id="{15EC77BA-D4FA-973D-D377-202E8890776A}"/>
              </a:ext>
            </a:extLst>
          </p:cNvPr>
          <p:cNvSpPr txBox="1"/>
          <p:nvPr/>
        </p:nvSpPr>
        <p:spPr>
          <a:xfrm>
            <a:off x="5487494" y="3120262"/>
            <a:ext cx="3678217" cy="1408078"/>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a:solidFill>
                  <a:srgbClr val="0094D7"/>
                </a:solidFill>
                <a:latin typeface="Arial Narrow"/>
                <a:cs typeface="Arial Narrow" panose="020B0604020202020204" pitchFamily="34" charset="0"/>
              </a:rPr>
              <a:t>CUSTOMER SERVICE</a:t>
            </a:r>
          </a:p>
          <a:p>
            <a:pPr marL="0" lvl="1" defTabSz="1097280">
              <a:spcBef>
                <a:spcPts val="900"/>
              </a:spcBef>
              <a:buClr>
                <a:schemeClr val="accent2"/>
              </a:buClr>
              <a:buSzPct val="100000"/>
              <a:defRPr/>
            </a:pPr>
            <a:r>
              <a:rPr lang="en-US" sz="1800">
                <a:solidFill>
                  <a:srgbClr val="003359"/>
                </a:solidFill>
              </a:rPr>
              <a:t>Call </a:t>
            </a:r>
            <a:r>
              <a:rPr lang="en-US" sz="1800" b="1"/>
              <a:t>1-877-838-3827</a:t>
            </a:r>
            <a:r>
              <a:rPr lang="en-US" sz="1800">
                <a:solidFill>
                  <a:srgbClr val="003359"/>
                </a:solidFill>
              </a:rPr>
              <a:t> (TTY </a:t>
            </a:r>
            <a:r>
              <a:rPr lang="en-US" sz="1800" b="1"/>
              <a:t>711</a:t>
            </a:r>
            <a:r>
              <a:rPr lang="en-US" sz="1800">
                <a:solidFill>
                  <a:srgbClr val="003359"/>
                </a:solidFill>
              </a:rPr>
              <a:t>) </a:t>
            </a:r>
            <a:br>
              <a:rPr lang="en-US" sz="1800"/>
            </a:br>
            <a:r>
              <a:rPr lang="en-US" sz="1800">
                <a:solidFill>
                  <a:srgbClr val="003359"/>
                </a:solidFill>
              </a:rPr>
              <a:t>daily, 8 a.m. to 8 p.m.* Central and Mountain Time</a:t>
            </a:r>
          </a:p>
        </p:txBody>
      </p:sp>
      <p:grpSp>
        <p:nvGrpSpPr>
          <p:cNvPr id="5" name="Group 4">
            <a:extLst>
              <a:ext uri="{FF2B5EF4-FFF2-40B4-BE49-F238E27FC236}">
                <a16:creationId xmlns:a16="http://schemas.microsoft.com/office/drawing/2014/main" id="{7AED023C-B683-07D1-0D80-4F87EDD51E75}"/>
              </a:ext>
            </a:extLst>
          </p:cNvPr>
          <p:cNvGrpSpPr/>
          <p:nvPr/>
        </p:nvGrpSpPr>
        <p:grpSpPr>
          <a:xfrm>
            <a:off x="2032000" y="1816377"/>
            <a:ext cx="1460500" cy="1188720"/>
            <a:chOff x="2032000" y="1816377"/>
            <a:chExt cx="1460500" cy="1188720"/>
          </a:xfrm>
        </p:grpSpPr>
        <p:sp>
          <p:nvSpPr>
            <p:cNvPr id="6" name="Rectangle 5">
              <a:extLst>
                <a:ext uri="{FF2B5EF4-FFF2-40B4-BE49-F238E27FC236}">
                  <a16:creationId xmlns:a16="http://schemas.microsoft.com/office/drawing/2014/main" id="{25C15095-F898-C546-6DE3-FB5192A6B2AF}"/>
                </a:ext>
              </a:extLst>
            </p:cNvPr>
            <p:cNvSpPr/>
            <p:nvPr/>
          </p:nvSpPr>
          <p:spPr>
            <a:xfrm>
              <a:off x="2032000" y="210716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C60DF0C-C99C-BBF9-387C-41FCFA518073}"/>
                </a:ext>
              </a:extLst>
            </p:cNvPr>
            <p:cNvGrpSpPr/>
            <p:nvPr/>
          </p:nvGrpSpPr>
          <p:grpSpPr>
            <a:xfrm>
              <a:off x="2165024" y="1816377"/>
              <a:ext cx="1188720" cy="1188720"/>
              <a:chOff x="2137538" y="1816377"/>
              <a:chExt cx="1188720" cy="1188720"/>
            </a:xfrm>
          </p:grpSpPr>
          <p:sp>
            <p:nvSpPr>
              <p:cNvPr id="8" name="Oval 7">
                <a:extLst>
                  <a:ext uri="{FF2B5EF4-FFF2-40B4-BE49-F238E27FC236}">
                    <a16:creationId xmlns:a16="http://schemas.microsoft.com/office/drawing/2014/main" id="{B824C115-36C3-CF13-5B39-70DADE8139C8}"/>
                  </a:ext>
                </a:extLst>
              </p:cNvPr>
              <p:cNvSpPr>
                <a:spLocks noChangeAspect="1"/>
              </p:cNvSpPr>
              <p:nvPr/>
            </p:nvSpPr>
            <p:spPr>
              <a:xfrm>
                <a:off x="2137538" y="1816377"/>
                <a:ext cx="1188720" cy="118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9" name="Graphic 8">
                <a:extLst>
                  <a:ext uri="{FF2B5EF4-FFF2-40B4-BE49-F238E27FC236}">
                    <a16:creationId xmlns:a16="http://schemas.microsoft.com/office/drawing/2014/main" id="{1E47C3F7-FFA2-F366-0125-7CA9EC402C8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86012" y="2107168"/>
                <a:ext cx="667512" cy="667512"/>
              </a:xfrm>
              <a:prstGeom prst="rect">
                <a:avLst/>
              </a:prstGeom>
            </p:spPr>
          </p:pic>
        </p:grpSp>
      </p:grpSp>
      <p:grpSp>
        <p:nvGrpSpPr>
          <p:cNvPr id="10" name="Group 9">
            <a:extLst>
              <a:ext uri="{FF2B5EF4-FFF2-40B4-BE49-F238E27FC236}">
                <a16:creationId xmlns:a16="http://schemas.microsoft.com/office/drawing/2014/main" id="{DDE1B3C7-0E90-E011-B650-D11BA476C448}"/>
              </a:ext>
            </a:extLst>
          </p:cNvPr>
          <p:cNvGrpSpPr/>
          <p:nvPr/>
        </p:nvGrpSpPr>
        <p:grpSpPr>
          <a:xfrm>
            <a:off x="6557017" y="1816377"/>
            <a:ext cx="1460500" cy="1188720"/>
            <a:chOff x="6557017" y="1816377"/>
            <a:chExt cx="1460500" cy="1188720"/>
          </a:xfrm>
        </p:grpSpPr>
        <p:sp>
          <p:nvSpPr>
            <p:cNvPr id="11" name="Rectangle 10">
              <a:extLst>
                <a:ext uri="{FF2B5EF4-FFF2-40B4-BE49-F238E27FC236}">
                  <a16:creationId xmlns:a16="http://schemas.microsoft.com/office/drawing/2014/main" id="{D18E0242-3A92-20F7-AC11-41CB30F0371E}"/>
                </a:ext>
              </a:extLst>
            </p:cNvPr>
            <p:cNvSpPr/>
            <p:nvPr/>
          </p:nvSpPr>
          <p:spPr>
            <a:xfrm>
              <a:off x="6557017" y="2057938"/>
              <a:ext cx="1460500"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5B30A98-D5FC-C65E-407C-01545C6FB79A}"/>
                </a:ext>
              </a:extLst>
            </p:cNvPr>
            <p:cNvGrpSpPr/>
            <p:nvPr/>
          </p:nvGrpSpPr>
          <p:grpSpPr>
            <a:xfrm>
              <a:off x="6701356" y="1816377"/>
              <a:ext cx="1188720" cy="1188720"/>
              <a:chOff x="6716052" y="1816377"/>
              <a:chExt cx="1188720" cy="1188720"/>
            </a:xfrm>
          </p:grpSpPr>
          <p:sp>
            <p:nvSpPr>
              <p:cNvPr id="13" name="Oval 12">
                <a:extLst>
                  <a:ext uri="{FF2B5EF4-FFF2-40B4-BE49-F238E27FC236}">
                    <a16:creationId xmlns:a16="http://schemas.microsoft.com/office/drawing/2014/main" id="{750D2578-E492-5928-0C2F-258B4FFFC132}"/>
                  </a:ext>
                </a:extLst>
              </p:cNvPr>
              <p:cNvSpPr>
                <a:spLocks noChangeAspect="1"/>
              </p:cNvSpPr>
              <p:nvPr/>
            </p:nvSpPr>
            <p:spPr>
              <a:xfrm>
                <a:off x="6716052" y="1816377"/>
                <a:ext cx="1188720" cy="1188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ndParaRPr>
              </a:p>
            </p:txBody>
          </p:sp>
          <p:pic>
            <p:nvPicPr>
              <p:cNvPr id="16" name="Graphic 9">
                <a:extLst>
                  <a:ext uri="{FF2B5EF4-FFF2-40B4-BE49-F238E27FC236}">
                    <a16:creationId xmlns:a16="http://schemas.microsoft.com/office/drawing/2014/main" id="{BFF3AE18-5C1A-3EC9-86DD-F8BB355317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64526" y="2107168"/>
                <a:ext cx="667512" cy="667512"/>
              </a:xfrm>
              <a:prstGeom prst="rect">
                <a:avLst/>
              </a:prstGeom>
            </p:spPr>
          </p:pic>
        </p:grpSp>
      </p:grpSp>
      <p:sp>
        <p:nvSpPr>
          <p:cNvPr id="28" name="TextBox 27">
            <a:extLst>
              <a:ext uri="{FF2B5EF4-FFF2-40B4-BE49-F238E27FC236}">
                <a16:creationId xmlns:a16="http://schemas.microsoft.com/office/drawing/2014/main" id="{FBAFB44D-CDD3-AD43-1051-D00F19F638CF}"/>
              </a:ext>
            </a:extLst>
          </p:cNvPr>
          <p:cNvSpPr txBox="1"/>
          <p:nvPr/>
        </p:nvSpPr>
        <p:spPr>
          <a:xfrm>
            <a:off x="609600" y="7509470"/>
            <a:ext cx="9551528" cy="261610"/>
          </a:xfrm>
          <a:prstGeom prst="rect">
            <a:avLst/>
          </a:prstGeom>
          <a:noFill/>
        </p:spPr>
        <p:txBody>
          <a:bodyPr wrap="square">
            <a:spAutoFit/>
          </a:bodyPr>
          <a:lstStyle/>
          <a:p>
            <a:pPr>
              <a:defRPr/>
            </a:pPr>
            <a:r>
              <a:rPr lang="en-US" sz="1100">
                <a:solidFill>
                  <a:schemeClr val="bg1">
                    <a:lumMod val="50000"/>
                  </a:schemeClr>
                </a:solidFill>
              </a:rPr>
              <a:t>*We are available seven days a week October 1 through March 31 and available Monday through Friday the rest of the year.</a:t>
            </a:r>
          </a:p>
        </p:txBody>
      </p:sp>
    </p:spTree>
    <p:extLst>
      <p:ext uri="{BB962C8B-B14F-4D97-AF65-F5344CB8AC3E}">
        <p14:creationId xmlns:p14="http://schemas.microsoft.com/office/powerpoint/2010/main" val="37677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73F5-5877-1E27-36E5-1072C5FFB0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43B15E-531F-047B-77B3-9EAC3F855255}"/>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7" name="Picture Placeholder 6">
            <a:extLst>
              <a:ext uri="{FF2B5EF4-FFF2-40B4-BE49-F238E27FC236}">
                <a16:creationId xmlns:a16="http://schemas.microsoft.com/office/drawing/2014/main" id="{7C7A2E97-81A7-0DC1-3AB7-F5D3BE697CA7}"/>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62" r="62"/>
          <a:stretch/>
        </p:blipFill>
        <p:spPr>
          <a:xfrm>
            <a:off x="6829425" y="0"/>
            <a:ext cx="7800975" cy="7302674"/>
          </a:xfrm>
          <a:prstGeom prst="rect">
            <a:avLst/>
          </a:prstGeom>
        </p:spPr>
      </p:pic>
      <p:sp>
        <p:nvSpPr>
          <p:cNvPr id="3" name="Title 2">
            <a:extLst>
              <a:ext uri="{FF2B5EF4-FFF2-40B4-BE49-F238E27FC236}">
                <a16:creationId xmlns:a16="http://schemas.microsoft.com/office/drawing/2014/main" id="{CE94B69D-AB95-82FB-D84D-BAB0D669D92E}"/>
              </a:ext>
            </a:extLst>
          </p:cNvPr>
          <p:cNvSpPr>
            <a:spLocks noGrp="1"/>
          </p:cNvSpPr>
          <p:nvPr>
            <p:ph type="title"/>
          </p:nvPr>
        </p:nvSpPr>
        <p:spPr>
          <a:xfrm>
            <a:off x="452212" y="4094627"/>
            <a:ext cx="6248626" cy="1319685"/>
          </a:xfrm>
          <a:effectLst/>
        </p:spPr>
        <p:txBody>
          <a:bodyPr>
            <a:normAutofit/>
          </a:bodyPr>
          <a:lstStyle/>
          <a:p>
            <a:r>
              <a:rPr lang="en-US">
                <a:solidFill>
                  <a:schemeClr val="tx2"/>
                </a:solidFill>
                <a:latin typeface="Arial Narrow"/>
              </a:rPr>
              <a:t>QUESTIONS ABOUT GROUP MEDICAREBLUE RX?</a:t>
            </a:r>
          </a:p>
        </p:txBody>
      </p:sp>
    </p:spTree>
    <p:extLst>
      <p:ext uri="{BB962C8B-B14F-4D97-AF65-F5344CB8AC3E}">
        <p14:creationId xmlns:p14="http://schemas.microsoft.com/office/powerpoint/2010/main" val="16067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963E-9FAF-9824-4E2C-9EB5B15A487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DE847A92-A800-DF64-E38B-9483B7D52BCD}"/>
              </a:ext>
            </a:extLst>
          </p:cNvPr>
          <p:cNvSpPr/>
          <p:nvPr/>
        </p:nvSpPr>
        <p:spPr>
          <a:xfrm>
            <a:off x="-7124" y="1287140"/>
            <a:ext cx="14637524" cy="4958987"/>
          </a:xfrm>
          <a:prstGeom prst="rect">
            <a:avLst/>
          </a:prstGeom>
          <a:solidFill>
            <a:schemeClr val="bg2">
              <a:lumMod val="40000"/>
              <a:lumOff val="60000"/>
            </a:schemeClr>
          </a:solidFill>
          <a:ln>
            <a:noFill/>
          </a:ln>
        </p:spPr>
        <p:txBody>
          <a:bodyPr/>
          <a:lstStyle/>
          <a:p>
            <a:r>
              <a:rPr lang="en-US" sz="1728"/>
              <a:t> </a:t>
            </a:r>
          </a:p>
        </p:txBody>
      </p:sp>
      <p:pic>
        <p:nvPicPr>
          <p:cNvPr id="19" name="Graphic 18">
            <a:extLst>
              <a:ext uri="{FF2B5EF4-FFF2-40B4-BE49-F238E27FC236}">
                <a16:creationId xmlns:a16="http://schemas.microsoft.com/office/drawing/2014/main" id="{27F5C9CB-6E3B-912F-8AED-B190D7CA94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940" y="1545173"/>
            <a:ext cx="4156364" cy="4433455"/>
          </a:xfrm>
          <a:prstGeom prst="rect">
            <a:avLst/>
          </a:prstGeom>
        </p:spPr>
      </p:pic>
      <p:sp>
        <p:nvSpPr>
          <p:cNvPr id="2" name="Slide Number Placeholder 1">
            <a:extLst>
              <a:ext uri="{FF2B5EF4-FFF2-40B4-BE49-F238E27FC236}">
                <a16:creationId xmlns:a16="http://schemas.microsoft.com/office/drawing/2014/main" id="{25DE6A51-9F11-DB34-3532-4E019DDC14C9}"/>
              </a:ext>
            </a:extLst>
          </p:cNvPr>
          <p:cNvSpPr>
            <a:spLocks noGrp="1"/>
          </p:cNvSpPr>
          <p:nvPr>
            <p:ph type="sldNum" sz="quarter" idx="12"/>
          </p:nvPr>
        </p:nvSpPr>
        <p:spPr/>
        <p:txBody>
          <a:bodyPr/>
          <a:lstStyle/>
          <a:p>
            <a:fld id="{9A980B10-2A40-48A3-B68E-FF4291541DB6}" type="slidenum">
              <a:rPr lang="en-CA" smtClean="0"/>
              <a:pPr/>
              <a:t>3</a:t>
            </a:fld>
            <a:endParaRPr lang="en-CA"/>
          </a:p>
        </p:txBody>
      </p:sp>
      <p:sp>
        <p:nvSpPr>
          <p:cNvPr id="14" name="TextBox 13">
            <a:extLst>
              <a:ext uri="{FF2B5EF4-FFF2-40B4-BE49-F238E27FC236}">
                <a16:creationId xmlns:a16="http://schemas.microsoft.com/office/drawing/2014/main" id="{3952F51F-171A-CE1F-5E0F-598A2F8B282E}"/>
              </a:ext>
            </a:extLst>
          </p:cNvPr>
          <p:cNvSpPr txBox="1"/>
          <p:nvPr/>
        </p:nvSpPr>
        <p:spPr>
          <a:xfrm>
            <a:off x="1457128" y="3273799"/>
            <a:ext cx="7271701" cy="443198"/>
          </a:xfrm>
          <a:prstGeom prst="rect">
            <a:avLst/>
          </a:prstGeom>
          <a:noFill/>
        </p:spPr>
        <p:txBody>
          <a:bodyPr wrap="square" lIns="182880" tIns="0" rIns="0" bIns="0" rtlCol="0" anchor="t" anchorCtr="0">
            <a:spAutoFit/>
          </a:bodyPr>
          <a:lstStyle/>
          <a:p>
            <a:pPr defTabSz="365731"/>
            <a:r>
              <a:rPr lang="en-US" sz="2880" b="1">
                <a:latin typeface="Arial Narrow" panose="020B0606020202030204" pitchFamily="34" charset="0"/>
              </a:rPr>
              <a:t>Top-rated</a:t>
            </a:r>
            <a:r>
              <a:rPr lang="en-US" sz="1728">
                <a:latin typeface="Arial"/>
              </a:rPr>
              <a:t> </a:t>
            </a:r>
            <a:r>
              <a:rPr lang="en-US" sz="1728">
                <a:solidFill>
                  <a:srgbClr val="003359"/>
                </a:solidFill>
                <a:latin typeface="Arial"/>
              </a:rPr>
              <a:t>by members for Medicare customer service</a:t>
            </a:r>
            <a:r>
              <a:rPr lang="en-US" sz="1728" baseline="30000">
                <a:solidFill>
                  <a:srgbClr val="003359"/>
                </a:solidFill>
                <a:latin typeface="Arial"/>
              </a:rPr>
              <a:t>4 </a:t>
            </a:r>
            <a:endParaRPr lang="en-CA" sz="1728" baseline="30000">
              <a:solidFill>
                <a:srgbClr val="003359"/>
              </a:solidFill>
              <a:highlight>
                <a:srgbClr val="FFFF00"/>
              </a:highlight>
              <a:latin typeface="Arial"/>
            </a:endParaRPr>
          </a:p>
        </p:txBody>
      </p:sp>
      <p:grpSp>
        <p:nvGrpSpPr>
          <p:cNvPr id="55" name="Group 54">
            <a:extLst>
              <a:ext uri="{FF2B5EF4-FFF2-40B4-BE49-F238E27FC236}">
                <a16:creationId xmlns:a16="http://schemas.microsoft.com/office/drawing/2014/main" id="{52DA4764-0DE5-06F2-8FAE-37887C393942}"/>
              </a:ext>
            </a:extLst>
          </p:cNvPr>
          <p:cNvGrpSpPr/>
          <p:nvPr/>
        </p:nvGrpSpPr>
        <p:grpSpPr>
          <a:xfrm>
            <a:off x="545760" y="2966186"/>
            <a:ext cx="859974" cy="800448"/>
            <a:chOff x="941449" y="5069947"/>
            <a:chExt cx="996153" cy="996153"/>
          </a:xfrm>
        </p:grpSpPr>
        <p:sp>
          <p:nvSpPr>
            <p:cNvPr id="49" name="Oval 48">
              <a:extLst>
                <a:ext uri="{FF2B5EF4-FFF2-40B4-BE49-F238E27FC236}">
                  <a16:creationId xmlns:a16="http://schemas.microsoft.com/office/drawing/2014/main" id="{0157AB95-79E5-3971-79A8-A61F27FD5A92}"/>
                </a:ext>
              </a:extLst>
            </p:cNvPr>
            <p:cNvSpPr>
              <a:spLocks noChangeAspect="1"/>
            </p:cNvSpPr>
            <p:nvPr/>
          </p:nvSpPr>
          <p:spPr>
            <a:xfrm>
              <a:off x="941449" y="5069947"/>
              <a:ext cx="996153" cy="996153"/>
            </a:xfrm>
            <a:prstGeom prst="ellipse">
              <a:avLst/>
            </a:prstGeom>
            <a:solidFill>
              <a:schemeClr val="bg1"/>
            </a:solidFill>
            <a:ln w="50800">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28"/>
            </a:p>
          </p:txBody>
        </p:sp>
        <p:pic>
          <p:nvPicPr>
            <p:cNvPr id="43" name="Graphic 42">
              <a:extLst>
                <a:ext uri="{FF2B5EF4-FFF2-40B4-BE49-F238E27FC236}">
                  <a16:creationId xmlns:a16="http://schemas.microsoft.com/office/drawing/2014/main" id="{217D5478-6CC0-E6ED-F03B-35230AC6C8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7936" y="5263757"/>
              <a:ext cx="583178" cy="608533"/>
            </a:xfrm>
            <a:prstGeom prst="rect">
              <a:avLst/>
            </a:prstGeom>
          </p:spPr>
        </p:pic>
      </p:grpSp>
      <p:sp>
        <p:nvSpPr>
          <p:cNvPr id="15" name="TextBox 14">
            <a:extLst>
              <a:ext uri="{FF2B5EF4-FFF2-40B4-BE49-F238E27FC236}">
                <a16:creationId xmlns:a16="http://schemas.microsoft.com/office/drawing/2014/main" id="{9BF1AEEF-CC99-F6CB-9025-8052C203B026}"/>
              </a:ext>
            </a:extLst>
          </p:cNvPr>
          <p:cNvSpPr txBox="1"/>
          <p:nvPr/>
        </p:nvSpPr>
        <p:spPr>
          <a:xfrm>
            <a:off x="1486726" y="4278315"/>
            <a:ext cx="6990744" cy="443198"/>
          </a:xfrm>
          <a:prstGeom prst="rect">
            <a:avLst/>
          </a:prstGeom>
          <a:noFill/>
        </p:spPr>
        <p:txBody>
          <a:bodyPr wrap="square" lIns="182880" tIns="0" rIns="0" bIns="0" rtlCol="0" anchor="t" anchorCtr="0">
            <a:spAutoFit/>
          </a:bodyPr>
          <a:lstStyle/>
          <a:p>
            <a:pPr defTabSz="365731"/>
            <a:r>
              <a:rPr lang="en-US" sz="2880" b="1">
                <a:latin typeface="Arial Narrow" panose="020B0606020202030204" pitchFamily="34" charset="0"/>
              </a:rPr>
              <a:t>Local expertise </a:t>
            </a:r>
            <a:r>
              <a:rPr lang="en-US" sz="1728">
                <a:solidFill>
                  <a:srgbClr val="003359"/>
                </a:solidFill>
                <a:latin typeface="Arial"/>
              </a:rPr>
              <a:t>supporting Medicare since it began</a:t>
            </a:r>
            <a:r>
              <a:rPr lang="en-US" sz="1728" baseline="30000">
                <a:solidFill>
                  <a:srgbClr val="003359"/>
                </a:solidFill>
                <a:latin typeface="Arial"/>
              </a:rPr>
              <a:t>5</a:t>
            </a:r>
            <a:endParaRPr lang="en-CA" sz="1728" baseline="30000">
              <a:solidFill>
                <a:srgbClr val="003359"/>
              </a:solidFill>
              <a:latin typeface="Arial"/>
            </a:endParaRPr>
          </a:p>
        </p:txBody>
      </p:sp>
      <p:grpSp>
        <p:nvGrpSpPr>
          <p:cNvPr id="58" name="Group 57">
            <a:extLst>
              <a:ext uri="{FF2B5EF4-FFF2-40B4-BE49-F238E27FC236}">
                <a16:creationId xmlns:a16="http://schemas.microsoft.com/office/drawing/2014/main" id="{3F05F878-11FC-52EE-BDDA-008C9D53C5C1}"/>
              </a:ext>
            </a:extLst>
          </p:cNvPr>
          <p:cNvGrpSpPr/>
          <p:nvPr/>
        </p:nvGrpSpPr>
        <p:grpSpPr>
          <a:xfrm>
            <a:off x="545760" y="3937608"/>
            <a:ext cx="815578" cy="800372"/>
            <a:chOff x="8647505" y="2459197"/>
            <a:chExt cx="996153" cy="996153"/>
          </a:xfrm>
        </p:grpSpPr>
        <p:sp>
          <p:nvSpPr>
            <p:cNvPr id="50" name="Oval 49">
              <a:extLst>
                <a:ext uri="{FF2B5EF4-FFF2-40B4-BE49-F238E27FC236}">
                  <a16:creationId xmlns:a16="http://schemas.microsoft.com/office/drawing/2014/main" id="{E938BCAD-CA75-0DAD-7F47-6E3776F57B79}"/>
                </a:ext>
              </a:extLst>
            </p:cNvPr>
            <p:cNvSpPr>
              <a:spLocks noChangeAspect="1"/>
            </p:cNvSpPr>
            <p:nvPr/>
          </p:nvSpPr>
          <p:spPr>
            <a:xfrm>
              <a:off x="8647505" y="2459197"/>
              <a:ext cx="996153" cy="996153"/>
            </a:xfrm>
            <a:prstGeom prst="ellipse">
              <a:avLst/>
            </a:prstGeom>
            <a:solidFill>
              <a:schemeClr val="bg1"/>
            </a:solidFill>
            <a:ln w="50800">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28"/>
            </a:p>
          </p:txBody>
        </p:sp>
        <p:pic>
          <p:nvPicPr>
            <p:cNvPr id="45" name="Graphic 44">
              <a:extLst>
                <a:ext uri="{FF2B5EF4-FFF2-40B4-BE49-F238E27FC236}">
                  <a16:creationId xmlns:a16="http://schemas.microsoft.com/office/drawing/2014/main" id="{ABF81FA5-115E-797C-C43A-B28546AC4E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60246" y="2521595"/>
              <a:ext cx="709955" cy="709955"/>
            </a:xfrm>
            <a:prstGeom prst="rect">
              <a:avLst/>
            </a:prstGeom>
          </p:spPr>
        </p:pic>
      </p:grpSp>
      <p:sp>
        <p:nvSpPr>
          <p:cNvPr id="16" name="TextBox 15">
            <a:extLst>
              <a:ext uri="{FF2B5EF4-FFF2-40B4-BE49-F238E27FC236}">
                <a16:creationId xmlns:a16="http://schemas.microsoft.com/office/drawing/2014/main" id="{E7E16088-A300-F597-16A8-EA4A1AA0C481}"/>
              </a:ext>
            </a:extLst>
          </p:cNvPr>
          <p:cNvSpPr txBox="1"/>
          <p:nvPr/>
        </p:nvSpPr>
        <p:spPr>
          <a:xfrm>
            <a:off x="1454821" y="5234352"/>
            <a:ext cx="7970411" cy="443198"/>
          </a:xfrm>
          <a:prstGeom prst="rect">
            <a:avLst/>
          </a:prstGeom>
          <a:noFill/>
        </p:spPr>
        <p:txBody>
          <a:bodyPr wrap="square" lIns="182880" tIns="0" rIns="0" bIns="0" rtlCol="0" anchor="t" anchorCtr="0">
            <a:spAutoFit/>
          </a:bodyPr>
          <a:lstStyle/>
          <a:p>
            <a:pPr defTabSz="365731"/>
            <a:r>
              <a:rPr lang="en-US" sz="2880" b="1">
                <a:latin typeface="Arial Narrow" panose="020B0606020202030204" pitchFamily="34" charset="0"/>
              </a:rPr>
              <a:t>For more than a century,</a:t>
            </a:r>
            <a:r>
              <a:rPr lang="en-US" sz="1728" b="1">
                <a:latin typeface="Arial Narrow" panose="020B0606020202030204" pitchFamily="34" charset="0"/>
              </a:rPr>
              <a:t> </a:t>
            </a:r>
            <a:r>
              <a:rPr lang="en-US" sz="1728">
                <a:solidFill>
                  <a:srgbClr val="003359"/>
                </a:solidFill>
                <a:latin typeface="Arial"/>
              </a:rPr>
              <a:t>serving Minnesota as a nonprofit</a:t>
            </a:r>
            <a:r>
              <a:rPr lang="en-US" sz="1728" baseline="30000">
                <a:solidFill>
                  <a:srgbClr val="003359"/>
                </a:solidFill>
                <a:latin typeface="Arial"/>
              </a:rPr>
              <a:t>6</a:t>
            </a:r>
            <a:endParaRPr lang="en-CA" sz="1728" baseline="30000">
              <a:solidFill>
                <a:srgbClr val="003359"/>
              </a:solidFill>
              <a:latin typeface="Arial"/>
            </a:endParaRPr>
          </a:p>
        </p:txBody>
      </p:sp>
      <p:grpSp>
        <p:nvGrpSpPr>
          <p:cNvPr id="57" name="Group 56">
            <a:extLst>
              <a:ext uri="{FF2B5EF4-FFF2-40B4-BE49-F238E27FC236}">
                <a16:creationId xmlns:a16="http://schemas.microsoft.com/office/drawing/2014/main" id="{9552A681-68BD-E664-40EE-97B3B9E5A53E}"/>
              </a:ext>
            </a:extLst>
          </p:cNvPr>
          <p:cNvGrpSpPr/>
          <p:nvPr/>
        </p:nvGrpSpPr>
        <p:grpSpPr>
          <a:xfrm>
            <a:off x="505415" y="4983216"/>
            <a:ext cx="914792" cy="846202"/>
            <a:chOff x="8750867" y="4390547"/>
            <a:chExt cx="996153" cy="996153"/>
          </a:xfrm>
        </p:grpSpPr>
        <p:sp>
          <p:nvSpPr>
            <p:cNvPr id="51" name="Oval 50">
              <a:extLst>
                <a:ext uri="{FF2B5EF4-FFF2-40B4-BE49-F238E27FC236}">
                  <a16:creationId xmlns:a16="http://schemas.microsoft.com/office/drawing/2014/main" id="{2ED1BF9C-717F-1C84-CAA7-28EABF9A0633}"/>
                </a:ext>
              </a:extLst>
            </p:cNvPr>
            <p:cNvSpPr>
              <a:spLocks noChangeAspect="1"/>
            </p:cNvSpPr>
            <p:nvPr/>
          </p:nvSpPr>
          <p:spPr>
            <a:xfrm>
              <a:off x="8750867" y="4390547"/>
              <a:ext cx="996153" cy="996153"/>
            </a:xfrm>
            <a:prstGeom prst="ellipse">
              <a:avLst/>
            </a:prstGeom>
            <a:solidFill>
              <a:schemeClr val="bg1"/>
            </a:solidFill>
            <a:ln w="50800">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28"/>
            </a:p>
          </p:txBody>
        </p:sp>
        <p:pic>
          <p:nvPicPr>
            <p:cNvPr id="47" name="Graphic 46">
              <a:extLst>
                <a:ext uri="{FF2B5EF4-FFF2-40B4-BE49-F238E27FC236}">
                  <a16:creationId xmlns:a16="http://schemas.microsoft.com/office/drawing/2014/main" id="{48508B7F-4CE7-2890-D284-83EB55C721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06791" y="4637420"/>
              <a:ext cx="684600" cy="570500"/>
            </a:xfrm>
            <a:prstGeom prst="rect">
              <a:avLst/>
            </a:prstGeom>
          </p:spPr>
        </p:pic>
      </p:grpSp>
      <p:grpSp>
        <p:nvGrpSpPr>
          <p:cNvPr id="4" name="Group 3">
            <a:extLst>
              <a:ext uri="{FF2B5EF4-FFF2-40B4-BE49-F238E27FC236}">
                <a16:creationId xmlns:a16="http://schemas.microsoft.com/office/drawing/2014/main" id="{CE37BE65-0257-0CE7-4BF6-0AA8625085C4}"/>
              </a:ext>
            </a:extLst>
          </p:cNvPr>
          <p:cNvGrpSpPr/>
          <p:nvPr/>
        </p:nvGrpSpPr>
        <p:grpSpPr>
          <a:xfrm>
            <a:off x="529622" y="1933073"/>
            <a:ext cx="933431" cy="846203"/>
            <a:chOff x="941449" y="2313959"/>
            <a:chExt cx="996153" cy="996153"/>
          </a:xfrm>
        </p:grpSpPr>
        <p:sp>
          <p:nvSpPr>
            <p:cNvPr id="9" name="Oval 8">
              <a:extLst>
                <a:ext uri="{FF2B5EF4-FFF2-40B4-BE49-F238E27FC236}">
                  <a16:creationId xmlns:a16="http://schemas.microsoft.com/office/drawing/2014/main" id="{862B0052-C176-4B59-5856-94375AF1496B}"/>
                </a:ext>
              </a:extLst>
            </p:cNvPr>
            <p:cNvSpPr>
              <a:spLocks noChangeAspect="1"/>
            </p:cNvSpPr>
            <p:nvPr/>
          </p:nvSpPr>
          <p:spPr>
            <a:xfrm>
              <a:off x="941449" y="2313959"/>
              <a:ext cx="996153" cy="996153"/>
            </a:xfrm>
            <a:prstGeom prst="ellipse">
              <a:avLst/>
            </a:prstGeom>
            <a:solidFill>
              <a:schemeClr val="bg1"/>
            </a:solidFill>
            <a:ln w="50800">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28"/>
            </a:p>
          </p:txBody>
        </p:sp>
        <p:pic>
          <p:nvPicPr>
            <p:cNvPr id="10" name="Graphic 9">
              <a:extLst>
                <a:ext uri="{FF2B5EF4-FFF2-40B4-BE49-F238E27FC236}">
                  <a16:creationId xmlns:a16="http://schemas.microsoft.com/office/drawing/2014/main" id="{7A95BA72-614B-43C7-2EDE-1DEB7E840C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695" y="2512205"/>
              <a:ext cx="599660" cy="599660"/>
            </a:xfrm>
            <a:prstGeom prst="rect">
              <a:avLst/>
            </a:prstGeom>
          </p:spPr>
        </p:pic>
      </p:grpSp>
      <p:sp>
        <p:nvSpPr>
          <p:cNvPr id="11" name="TextBox 10">
            <a:extLst>
              <a:ext uri="{FF2B5EF4-FFF2-40B4-BE49-F238E27FC236}">
                <a16:creationId xmlns:a16="http://schemas.microsoft.com/office/drawing/2014/main" id="{21F1C44C-34BF-4290-9E46-B7A70178F629}"/>
              </a:ext>
            </a:extLst>
          </p:cNvPr>
          <p:cNvSpPr txBox="1"/>
          <p:nvPr/>
        </p:nvSpPr>
        <p:spPr>
          <a:xfrm>
            <a:off x="1420207" y="2268561"/>
            <a:ext cx="5376640" cy="443198"/>
          </a:xfrm>
          <a:prstGeom prst="rect">
            <a:avLst/>
          </a:prstGeom>
          <a:noFill/>
        </p:spPr>
        <p:txBody>
          <a:bodyPr wrap="square" lIns="182880" tIns="0" rIns="0" bIns="0" rtlCol="0" anchor="t" anchorCtr="0">
            <a:spAutoFit/>
          </a:bodyPr>
          <a:lstStyle/>
          <a:p>
            <a:pPr defTabSz="365731"/>
            <a:r>
              <a:rPr lang="en-US" sz="2000" dirty="0">
                <a:solidFill>
                  <a:srgbClr val="003359"/>
                </a:solidFill>
                <a:latin typeface="Arial"/>
              </a:rPr>
              <a:t> </a:t>
            </a:r>
            <a:r>
              <a:rPr lang="en-US" sz="2880" b="1" dirty="0">
                <a:latin typeface="Arial Narrow" panose="020B0606020202030204" pitchFamily="34" charset="0"/>
              </a:rPr>
              <a:t>Access to 98%</a:t>
            </a:r>
            <a:r>
              <a:rPr lang="en-US" sz="2880" dirty="0">
                <a:latin typeface="Arial Narrow" panose="020B0606020202030204" pitchFamily="34" charset="0"/>
              </a:rPr>
              <a:t> </a:t>
            </a:r>
            <a:r>
              <a:rPr lang="en-US" sz="2000" dirty="0">
                <a:solidFill>
                  <a:srgbClr val="003359"/>
                </a:solidFill>
                <a:latin typeface="Arial"/>
              </a:rPr>
              <a:t>of doctors </a:t>
            </a:r>
            <a:r>
              <a:rPr lang="en-US" sz="1728" dirty="0">
                <a:solidFill>
                  <a:srgbClr val="003359"/>
                </a:solidFill>
                <a:latin typeface="Arial"/>
              </a:rPr>
              <a:t>in Minnesota</a:t>
            </a:r>
            <a:r>
              <a:rPr lang="en-US" sz="1728" baseline="30000" dirty="0">
                <a:solidFill>
                  <a:srgbClr val="003359"/>
                </a:solidFill>
                <a:latin typeface="Arial"/>
              </a:rPr>
              <a:t>3</a:t>
            </a:r>
            <a:endParaRPr lang="en-CA" sz="1728" dirty="0">
              <a:solidFill>
                <a:srgbClr val="003359"/>
              </a:solidFill>
              <a:latin typeface="Arial"/>
            </a:endParaRPr>
          </a:p>
        </p:txBody>
      </p:sp>
      <p:pic>
        <p:nvPicPr>
          <p:cNvPr id="12" name="Picture 11" descr="A blue and white logo with a yellow ribbon&#10;&#10;Description automatically generated">
            <a:extLst>
              <a:ext uri="{FF2B5EF4-FFF2-40B4-BE49-F238E27FC236}">
                <a16:creationId xmlns:a16="http://schemas.microsoft.com/office/drawing/2014/main" id="{0784F6FC-0153-5A4D-8518-1290D6AD879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34182" y="1599282"/>
            <a:ext cx="2241538" cy="1426110"/>
          </a:xfrm>
          <a:prstGeom prst="rect">
            <a:avLst/>
          </a:prstGeom>
        </p:spPr>
      </p:pic>
      <p:sp>
        <p:nvSpPr>
          <p:cNvPr id="8" name="Text Placeholder 7">
            <a:extLst>
              <a:ext uri="{FF2B5EF4-FFF2-40B4-BE49-F238E27FC236}">
                <a16:creationId xmlns:a16="http://schemas.microsoft.com/office/drawing/2014/main" id="{3B901437-7942-AE9F-EA38-6CBCDC264BA8}"/>
              </a:ext>
            </a:extLst>
          </p:cNvPr>
          <p:cNvSpPr>
            <a:spLocks noGrp="1"/>
          </p:cNvSpPr>
          <p:nvPr>
            <p:ph type="body" sz="quarter" idx="13"/>
          </p:nvPr>
        </p:nvSpPr>
        <p:spPr>
          <a:xfrm>
            <a:off x="617507" y="96041"/>
            <a:ext cx="13046075" cy="936293"/>
          </a:xfrm>
        </p:spPr>
        <p:txBody>
          <a:bodyPr/>
          <a:lstStyle/>
          <a:p>
            <a:r>
              <a:rPr lang="en-US" cap="all" spc="112" dirty="0">
                <a:latin typeface="Arial Narrow"/>
                <a:ea typeface="ＭＳ Ｐゴシック"/>
                <a:cs typeface="Arial"/>
              </a:rPr>
              <a:t>The value of Blue </a:t>
            </a:r>
          </a:p>
        </p:txBody>
      </p:sp>
      <p:pic>
        <p:nvPicPr>
          <p:cNvPr id="22" name="Picture 21" descr="A blue and white logo with a yellow ribbon&#10;&#10;Description automatically generated">
            <a:extLst>
              <a:ext uri="{FF2B5EF4-FFF2-40B4-BE49-F238E27FC236}">
                <a16:creationId xmlns:a16="http://schemas.microsoft.com/office/drawing/2014/main" id="{5465D4EE-E3FF-F99A-4D48-AC270D6A89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68427" y="3191012"/>
            <a:ext cx="1675179" cy="1366414"/>
          </a:xfrm>
          <a:prstGeom prst="rect">
            <a:avLst/>
          </a:prstGeom>
        </p:spPr>
      </p:pic>
      <p:pic>
        <p:nvPicPr>
          <p:cNvPr id="23" name="Picture 22" descr="A blue and white logo with a yellow ribbon&#10;&#10;Description automatically generated">
            <a:extLst>
              <a:ext uri="{FF2B5EF4-FFF2-40B4-BE49-F238E27FC236}">
                <a16:creationId xmlns:a16="http://schemas.microsoft.com/office/drawing/2014/main" id="{1299B67D-2482-D230-655F-BC49EF01569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81522" y="4743225"/>
            <a:ext cx="2146858" cy="1366414"/>
          </a:xfrm>
          <a:prstGeom prst="rect">
            <a:avLst/>
          </a:prstGeom>
        </p:spPr>
      </p:pic>
      <p:sp>
        <p:nvSpPr>
          <p:cNvPr id="27" name="TextBox 26">
            <a:extLst>
              <a:ext uri="{FF2B5EF4-FFF2-40B4-BE49-F238E27FC236}">
                <a16:creationId xmlns:a16="http://schemas.microsoft.com/office/drawing/2014/main" id="{75A27166-6756-868F-70FC-099213DE4347}"/>
              </a:ext>
            </a:extLst>
          </p:cNvPr>
          <p:cNvSpPr txBox="1"/>
          <p:nvPr/>
        </p:nvSpPr>
        <p:spPr>
          <a:xfrm>
            <a:off x="12766631" y="3025392"/>
            <a:ext cx="790372" cy="556477"/>
          </a:xfrm>
          <a:prstGeom prst="rect">
            <a:avLst/>
          </a:prstGeom>
        </p:spPr>
        <p:txBody>
          <a:bodyPr wrap="none" rtlCol="0">
            <a:normAutofit/>
          </a:bodyPr>
          <a:lstStyle/>
          <a:p>
            <a:endParaRPr lang="en-US" sz="2000" baseline="30000">
              <a:solidFill>
                <a:schemeClr val="tx2"/>
              </a:solidFill>
            </a:endParaRPr>
          </a:p>
          <a:p>
            <a:endParaRPr lang="en-US">
              <a:solidFill>
                <a:schemeClr val="tx2"/>
              </a:solidFill>
            </a:endParaRPr>
          </a:p>
        </p:txBody>
      </p:sp>
      <p:sp>
        <p:nvSpPr>
          <p:cNvPr id="5" name="Footer Placeholder 4">
            <a:extLst>
              <a:ext uri="{FF2B5EF4-FFF2-40B4-BE49-F238E27FC236}">
                <a16:creationId xmlns:a16="http://schemas.microsoft.com/office/drawing/2014/main" id="{2C089A8C-2A82-D133-9C10-7AE451C682F3}"/>
              </a:ext>
            </a:extLst>
          </p:cNvPr>
          <p:cNvSpPr>
            <a:spLocks noGrp="1"/>
          </p:cNvSpPr>
          <p:nvPr>
            <p:ph type="ftr" sz="quarter" idx="3"/>
          </p:nvPr>
        </p:nvSpPr>
        <p:spPr>
          <a:xfrm>
            <a:off x="320939" y="6646721"/>
            <a:ext cx="12532102" cy="1012970"/>
          </a:xfrm>
        </p:spPr>
        <p:txBody>
          <a:bodyPr wrap="square" lIns="91440" tIns="45720" rIns="91440" bIns="45720" rtlCol="0" anchor="b" anchorCtr="0">
            <a:noAutofit/>
          </a:bodyPr>
          <a:lstStyle/>
          <a:p>
            <a:pPr marL="91436" indent="-91436"/>
            <a:endParaRPr lang="en-US" sz="1200" dirty="0">
              <a:latin typeface="+mj-lt"/>
            </a:endParaRPr>
          </a:p>
          <a:p>
            <a:pPr marL="91436" indent="-91436"/>
            <a:endParaRPr lang="en-US" sz="1200" i="1" baseline="30000" dirty="0">
              <a:latin typeface="Arial" panose="020B0604020202020204" pitchFamily="34" charset="0"/>
              <a:ea typeface="Calibri" panose="020F0502020204030204" pitchFamily="34" charset="0"/>
            </a:endParaRPr>
          </a:p>
          <a:p>
            <a:pPr marL="91436" indent="-91436"/>
            <a:r>
              <a:rPr lang="en-US" sz="1100" baseline="30000" dirty="0">
                <a:effectLst/>
                <a:ea typeface="Calibri" panose="020F0502020204030204" pitchFamily="34" charset="0"/>
              </a:rPr>
              <a:t>   1</a:t>
            </a:r>
            <a:r>
              <a:rPr lang="en-US" sz="1000" dirty="0">
                <a:effectLst/>
                <a:ea typeface="Calibri" panose="020F0502020204030204" pitchFamily="34" charset="0"/>
              </a:rPr>
              <a:t>Based on enrollment data from CMS February 2025</a:t>
            </a:r>
            <a:r>
              <a:rPr lang="en-US" sz="1100" dirty="0">
                <a:effectLst/>
                <a:ea typeface="Calibri" panose="020F0502020204030204" pitchFamily="34" charset="0"/>
              </a:rPr>
              <a:t>. </a:t>
            </a:r>
            <a:r>
              <a:rPr lang="en-US" sz="1100" baseline="30000" dirty="0">
                <a:effectLst/>
                <a:ea typeface="Calibri" panose="020F0502020204030204" pitchFamily="34" charset="0"/>
              </a:rPr>
              <a:t>2</a:t>
            </a:r>
            <a:r>
              <a:rPr lang="en-US" sz="1000" dirty="0">
                <a:effectLst/>
                <a:ea typeface="Calibri" panose="020F0502020204030204" pitchFamily="34" charset="0"/>
              </a:rPr>
              <a:t>Based on NAIC’s October 25, 2023, Medicare Supplement Insurance Experience Reports, https://content.naic.org/sites/default/files/publication-med-bb-medicare-loss-report.pdf</a:t>
            </a:r>
            <a:r>
              <a:rPr lang="en-US" sz="1000" dirty="0">
                <a:ea typeface="Calibri" panose="020F0502020204030204" pitchFamily="34" charset="0"/>
              </a:rPr>
              <a:t>. </a:t>
            </a:r>
            <a:r>
              <a:rPr lang="en-US" sz="1100" baseline="30000" dirty="0">
                <a:ea typeface="Calibri" panose="020F0502020204030204" pitchFamily="34" charset="0"/>
              </a:rPr>
              <a:t>3</a:t>
            </a:r>
            <a:r>
              <a:rPr lang="en-US" sz="1000" dirty="0">
                <a:effectLst/>
                <a:ea typeface="Calibri" panose="020F0502020204030204" pitchFamily="34" charset="0"/>
              </a:rPr>
              <a:t>Medicare-contracted doctors compared to internal Blue Cross and Blue Shield of Minnesota data, April 2025. Some network limitations may apply. </a:t>
            </a:r>
            <a:r>
              <a:rPr lang="en-US" sz="1000" baseline="30000" dirty="0">
                <a:ea typeface="Calibri" panose="020F0502020204030204" pitchFamily="34" charset="0"/>
              </a:rPr>
              <a:t>4</a:t>
            </a:r>
            <a:r>
              <a:rPr lang="en-US" sz="1000" dirty="0">
                <a:ea typeface="Calibri" panose="020F0502020204030204" pitchFamily="34" charset="0"/>
              </a:rPr>
              <a:t>Based on 2024 CAHPS results. Every year, Medicare evaluates plans based on a 5-star rating system. Star rating information is on medicare.gov/plan-compare. For 2024, Blue Cross and Blue Shield of Minnesota received the following plan Star Ratings from Medicare for Medicare Advantage: 4 Stars and Medicare Cost 4.5 Stars. </a:t>
            </a:r>
            <a:r>
              <a:rPr lang="en-US" sz="1000" baseline="30000" dirty="0">
                <a:ea typeface="Calibri" panose="020F0502020204030204" pitchFamily="34" charset="0"/>
              </a:rPr>
              <a:t>5</a:t>
            </a:r>
            <a:r>
              <a:rPr lang="en-US" sz="1000" kern="100" dirty="0">
                <a:ea typeface="Calibri" panose="020F0502020204030204" pitchFamily="34" charset="0"/>
                <a:cs typeface="Times New Roman" panose="02020603050405020304" pitchFamily="18" charset="0"/>
              </a:rPr>
              <a:t>The Blue Cross and Blue Shield of Minnesota Story, A Sixty-Year History, published 1993, Blue Cross and Blue Shield of Minnesota. </a:t>
            </a:r>
            <a:r>
              <a:rPr lang="en-US" sz="1000" kern="100" baseline="30000" dirty="0">
                <a:ea typeface="Calibri" panose="020F0502020204030204" pitchFamily="34" charset="0"/>
                <a:cs typeface="Times New Roman" panose="02020603050405020304" pitchFamily="18" charset="0"/>
              </a:rPr>
              <a:t>6</a:t>
            </a:r>
            <a:r>
              <a:rPr lang="en-US" sz="1000" kern="100" dirty="0">
                <a:ea typeface="Calibri" panose="020F0502020204030204" pitchFamily="34" charset="0"/>
                <a:cs typeface="Times New Roman" panose="02020603050405020304" pitchFamily="18" charset="0"/>
              </a:rPr>
              <a:t>bluecrossmn.com/about.</a:t>
            </a:r>
            <a:r>
              <a:rPr lang="en-US" sz="1100" dirty="0">
                <a:effectLst/>
                <a:ea typeface="Calibri" panose="020F0502020204030204" pitchFamily="34" charset="0"/>
              </a:rPr>
              <a:t> </a:t>
            </a:r>
            <a:endParaRPr lang="en-US" sz="1000" dirty="0">
              <a:highlight>
                <a:srgbClr val="00FFFF"/>
              </a:highlight>
            </a:endParaRPr>
          </a:p>
        </p:txBody>
      </p:sp>
      <p:sp>
        <p:nvSpPr>
          <p:cNvPr id="3" name="TextBox 2">
            <a:extLst>
              <a:ext uri="{FF2B5EF4-FFF2-40B4-BE49-F238E27FC236}">
                <a16:creationId xmlns:a16="http://schemas.microsoft.com/office/drawing/2014/main" id="{B7D78285-C0C8-DB3E-0D8B-13612C73D9AE}"/>
              </a:ext>
            </a:extLst>
          </p:cNvPr>
          <p:cNvSpPr txBox="1"/>
          <p:nvPr/>
        </p:nvSpPr>
        <p:spPr>
          <a:xfrm>
            <a:off x="11442671" y="2773860"/>
            <a:ext cx="790372" cy="556477"/>
          </a:xfrm>
          <a:prstGeom prst="rect">
            <a:avLst/>
          </a:prstGeom>
        </p:spPr>
        <p:txBody>
          <a:bodyPr wrap="none" rtlCol="0">
            <a:normAutofit/>
          </a:bodyPr>
          <a:lstStyle/>
          <a:p>
            <a:r>
              <a:rPr lang="en-US" sz="1400" baseline="30000" dirty="0">
                <a:solidFill>
                  <a:schemeClr val="tx2"/>
                </a:solidFill>
              </a:rPr>
              <a:t>1</a:t>
            </a:r>
          </a:p>
          <a:p>
            <a:endParaRPr lang="en-US" dirty="0">
              <a:solidFill>
                <a:schemeClr val="tx2"/>
              </a:solidFill>
            </a:endParaRPr>
          </a:p>
        </p:txBody>
      </p:sp>
      <p:sp>
        <p:nvSpPr>
          <p:cNvPr id="13" name="TextBox 12">
            <a:extLst>
              <a:ext uri="{FF2B5EF4-FFF2-40B4-BE49-F238E27FC236}">
                <a16:creationId xmlns:a16="http://schemas.microsoft.com/office/drawing/2014/main" id="{85D6CD5D-67FD-8115-BEF4-AFBB03D0E58E}"/>
              </a:ext>
            </a:extLst>
          </p:cNvPr>
          <p:cNvSpPr txBox="1"/>
          <p:nvPr/>
        </p:nvSpPr>
        <p:spPr>
          <a:xfrm>
            <a:off x="11414746" y="4358316"/>
            <a:ext cx="790372" cy="556477"/>
          </a:xfrm>
          <a:prstGeom prst="rect">
            <a:avLst/>
          </a:prstGeom>
        </p:spPr>
        <p:txBody>
          <a:bodyPr wrap="none" rtlCol="0">
            <a:normAutofit/>
          </a:bodyPr>
          <a:lstStyle/>
          <a:p>
            <a:r>
              <a:rPr lang="en-US" sz="1400" baseline="30000" dirty="0">
                <a:solidFill>
                  <a:schemeClr val="tx2"/>
                </a:solidFill>
              </a:rPr>
              <a:t>1</a:t>
            </a:r>
          </a:p>
          <a:p>
            <a:endParaRPr lang="en-US" dirty="0">
              <a:solidFill>
                <a:schemeClr val="tx2"/>
              </a:solidFill>
            </a:endParaRPr>
          </a:p>
        </p:txBody>
      </p:sp>
      <p:sp>
        <p:nvSpPr>
          <p:cNvPr id="17" name="TextBox 16">
            <a:extLst>
              <a:ext uri="{FF2B5EF4-FFF2-40B4-BE49-F238E27FC236}">
                <a16:creationId xmlns:a16="http://schemas.microsoft.com/office/drawing/2014/main" id="{4D5512F0-B07A-2C8F-FEFD-9C8F409F3B95}"/>
              </a:ext>
            </a:extLst>
          </p:cNvPr>
          <p:cNvSpPr txBox="1"/>
          <p:nvPr/>
        </p:nvSpPr>
        <p:spPr>
          <a:xfrm>
            <a:off x="11442671" y="5862855"/>
            <a:ext cx="790372" cy="556477"/>
          </a:xfrm>
          <a:prstGeom prst="rect">
            <a:avLst/>
          </a:prstGeom>
        </p:spPr>
        <p:txBody>
          <a:bodyPr wrap="none" rtlCol="0">
            <a:normAutofit/>
          </a:bodyPr>
          <a:lstStyle/>
          <a:p>
            <a:r>
              <a:rPr lang="en-US" sz="1400" baseline="30000" dirty="0">
                <a:solidFill>
                  <a:schemeClr val="tx2"/>
                </a:solidFill>
              </a:rPr>
              <a:t>2</a:t>
            </a:r>
          </a:p>
          <a:p>
            <a:endParaRPr lang="en-US" dirty="0">
              <a:solidFill>
                <a:schemeClr val="tx2"/>
              </a:solidFill>
            </a:endParaRPr>
          </a:p>
        </p:txBody>
      </p:sp>
    </p:spTree>
    <p:extLst>
      <p:ext uri="{BB962C8B-B14F-4D97-AF65-F5344CB8AC3E}">
        <p14:creationId xmlns:p14="http://schemas.microsoft.com/office/powerpoint/2010/main" val="2621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0800B9-CF58-2D12-3051-B4A4E4EBAA76}"/>
              </a:ext>
            </a:extLst>
          </p:cNvPr>
          <p:cNvSpPr/>
          <p:nvPr/>
        </p:nvSpPr>
        <p:spPr>
          <a:xfrm>
            <a:off x="3" y="1568168"/>
            <a:ext cx="14630398" cy="90999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04"/>
          </a:p>
        </p:txBody>
      </p:sp>
      <p:sp>
        <p:nvSpPr>
          <p:cNvPr id="3" name="Title 2">
            <a:extLst>
              <a:ext uri="{FF2B5EF4-FFF2-40B4-BE49-F238E27FC236}">
                <a16:creationId xmlns:a16="http://schemas.microsoft.com/office/drawing/2014/main" id="{BD19FB07-2D91-DDA2-03DB-48916ED34496}"/>
              </a:ext>
            </a:extLst>
          </p:cNvPr>
          <p:cNvSpPr>
            <a:spLocks noGrp="1"/>
          </p:cNvSpPr>
          <p:nvPr>
            <p:ph type="title"/>
          </p:nvPr>
        </p:nvSpPr>
        <p:spPr>
          <a:xfrm>
            <a:off x="625329" y="208326"/>
            <a:ext cx="11177194" cy="1219197"/>
          </a:xfrm>
        </p:spPr>
        <p:txBody>
          <a:bodyPr/>
          <a:lstStyle/>
          <a:p>
            <a:r>
              <a:rPr lang="en-US" sz="4000" dirty="0">
                <a:solidFill>
                  <a:schemeClr val="tx1"/>
                </a:solidFill>
                <a:ea typeface="+mn-ea"/>
                <a:cs typeface="+mn-cs"/>
              </a:rPr>
              <a:t>IRA of 2022 CHANGES CONTINUE INTO 2026</a:t>
            </a:r>
          </a:p>
        </p:txBody>
      </p:sp>
      <p:sp>
        <p:nvSpPr>
          <p:cNvPr id="5" name="Slide Number Placeholder 4">
            <a:extLst>
              <a:ext uri="{FF2B5EF4-FFF2-40B4-BE49-F238E27FC236}">
                <a16:creationId xmlns:a16="http://schemas.microsoft.com/office/drawing/2014/main" id="{ACFC79C9-746C-60AD-2A42-0FB5AC1B8C1F}"/>
              </a:ext>
            </a:extLst>
          </p:cNvPr>
          <p:cNvSpPr>
            <a:spLocks noGrp="1"/>
          </p:cNvSpPr>
          <p:nvPr>
            <p:ph type="sldNum" sz="quarter" idx="14"/>
          </p:nvPr>
        </p:nvSpPr>
        <p:spPr/>
        <p:txBody>
          <a:bodyPr/>
          <a:lstStyle/>
          <a:p>
            <a:pPr>
              <a:defRPr/>
            </a:pPr>
            <a:fld id="{35FDB782-A2ED-4BD7-B6FA-20B90E5874FA}" type="slidenum">
              <a:rPr lang="en-US" altLang="en-US" smtClean="0"/>
              <a:pPr>
                <a:defRPr/>
              </a:pPr>
              <a:t>30</a:t>
            </a:fld>
            <a:endParaRPr lang="en-US" altLang="en-US"/>
          </a:p>
        </p:txBody>
      </p:sp>
      <p:sp>
        <p:nvSpPr>
          <p:cNvPr id="6" name="TextBox 5">
            <a:extLst>
              <a:ext uri="{FF2B5EF4-FFF2-40B4-BE49-F238E27FC236}">
                <a16:creationId xmlns:a16="http://schemas.microsoft.com/office/drawing/2014/main" id="{C3A3CBD4-F670-C3D7-B9C2-1677CB30A5A2}"/>
              </a:ext>
            </a:extLst>
          </p:cNvPr>
          <p:cNvSpPr txBox="1"/>
          <p:nvPr/>
        </p:nvSpPr>
        <p:spPr>
          <a:xfrm>
            <a:off x="770516" y="1556372"/>
            <a:ext cx="10807618" cy="900055"/>
          </a:xfrm>
          <a:prstGeom prst="rect">
            <a:avLst/>
          </a:prstGeom>
        </p:spPr>
        <p:txBody>
          <a:bodyPr wrap="square" lIns="109728" tIns="54864" rIns="109728" bIns="54864" rtlCol="0" anchor="t">
            <a:spAutoFit/>
          </a:bodyPr>
          <a:lstStyle/>
          <a:p>
            <a:pPr marL="342900" indent="-342900">
              <a:lnSpc>
                <a:spcPct val="120000"/>
              </a:lnSpc>
              <a:buFont typeface="Arial" panose="020B0604020202020204" pitchFamily="34" charset="0"/>
              <a:buChar char="•"/>
            </a:pPr>
            <a:r>
              <a:rPr lang="en-US" sz="2240" dirty="0">
                <a:solidFill>
                  <a:schemeClr val="tx2"/>
                </a:solidFill>
                <a:latin typeface="Arial"/>
                <a:cs typeface="Arial"/>
              </a:rPr>
              <a:t>In 2026, members will have a $2,100 out-of-pocket cap on covered Part D drugs</a:t>
            </a:r>
          </a:p>
          <a:p>
            <a:pPr marL="342900" indent="-342900">
              <a:lnSpc>
                <a:spcPct val="120000"/>
              </a:lnSpc>
              <a:buFont typeface="Arial" panose="020B0604020202020204" pitchFamily="34" charset="0"/>
              <a:buChar char="•"/>
            </a:pPr>
            <a:r>
              <a:rPr lang="en-US" sz="2240" dirty="0">
                <a:solidFill>
                  <a:schemeClr val="tx2"/>
                </a:solidFill>
                <a:latin typeface="Arial"/>
                <a:cs typeface="Arial"/>
              </a:rPr>
              <a:t>Medicare will negotiate drug prices for the first time</a:t>
            </a:r>
          </a:p>
        </p:txBody>
      </p:sp>
      <p:graphicFrame>
        <p:nvGraphicFramePr>
          <p:cNvPr id="7" name="Table 6">
            <a:extLst>
              <a:ext uri="{FF2B5EF4-FFF2-40B4-BE49-F238E27FC236}">
                <a16:creationId xmlns:a16="http://schemas.microsoft.com/office/drawing/2014/main" id="{BC3DC71E-B8B1-7F79-0909-6DFD38E5402B}"/>
              </a:ext>
            </a:extLst>
          </p:cNvPr>
          <p:cNvGraphicFramePr>
            <a:graphicFrameLocks noGrp="1"/>
          </p:cNvGraphicFramePr>
          <p:nvPr/>
        </p:nvGraphicFramePr>
        <p:xfrm>
          <a:off x="742493" y="3283949"/>
          <a:ext cx="12646739" cy="3925571"/>
        </p:xfrm>
        <a:graphic>
          <a:graphicData uri="http://schemas.openxmlformats.org/drawingml/2006/table">
            <a:tbl>
              <a:tblPr>
                <a:tableStyleId>{5C22544A-7EE6-4342-B048-85BDC9FD1C3A}</a:tableStyleId>
              </a:tblPr>
              <a:tblGrid>
                <a:gridCol w="1806677">
                  <a:extLst>
                    <a:ext uri="{9D8B030D-6E8A-4147-A177-3AD203B41FA5}">
                      <a16:colId xmlns:a16="http://schemas.microsoft.com/office/drawing/2014/main" val="935931066"/>
                    </a:ext>
                  </a:extLst>
                </a:gridCol>
                <a:gridCol w="1806677">
                  <a:extLst>
                    <a:ext uri="{9D8B030D-6E8A-4147-A177-3AD203B41FA5}">
                      <a16:colId xmlns:a16="http://schemas.microsoft.com/office/drawing/2014/main" val="3803793690"/>
                    </a:ext>
                  </a:extLst>
                </a:gridCol>
                <a:gridCol w="1806677">
                  <a:extLst>
                    <a:ext uri="{9D8B030D-6E8A-4147-A177-3AD203B41FA5}">
                      <a16:colId xmlns:a16="http://schemas.microsoft.com/office/drawing/2014/main" val="1552526742"/>
                    </a:ext>
                  </a:extLst>
                </a:gridCol>
                <a:gridCol w="1806677">
                  <a:extLst>
                    <a:ext uri="{9D8B030D-6E8A-4147-A177-3AD203B41FA5}">
                      <a16:colId xmlns:a16="http://schemas.microsoft.com/office/drawing/2014/main" val="2685489716"/>
                    </a:ext>
                  </a:extLst>
                </a:gridCol>
                <a:gridCol w="1806677">
                  <a:extLst>
                    <a:ext uri="{9D8B030D-6E8A-4147-A177-3AD203B41FA5}">
                      <a16:colId xmlns:a16="http://schemas.microsoft.com/office/drawing/2014/main" val="2042133553"/>
                    </a:ext>
                  </a:extLst>
                </a:gridCol>
                <a:gridCol w="1806677">
                  <a:extLst>
                    <a:ext uri="{9D8B030D-6E8A-4147-A177-3AD203B41FA5}">
                      <a16:colId xmlns:a16="http://schemas.microsoft.com/office/drawing/2014/main" val="3066917004"/>
                    </a:ext>
                  </a:extLst>
                </a:gridCol>
                <a:gridCol w="1806677">
                  <a:extLst>
                    <a:ext uri="{9D8B030D-6E8A-4147-A177-3AD203B41FA5}">
                      <a16:colId xmlns:a16="http://schemas.microsoft.com/office/drawing/2014/main" val="1562688181"/>
                    </a:ext>
                  </a:extLst>
                </a:gridCol>
              </a:tblGrid>
              <a:tr h="616920">
                <a:tc rowSpan="2">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Requires drug companies to pay rebates if drug prices rise faster than inflation</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2">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Eliminates 5% coinsurance for Part D catastrophic coverage</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2">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Adds $2,000 out-of-pocket cap in Part D and other drug benefit changes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gridSpan="4">
                  <a:txBody>
                    <a:bodyPr/>
                    <a:lstStyle/>
                    <a:p>
                      <a:pPr algn="ctr" fontAlgn="b"/>
                      <a:r>
                        <a:rPr lang="en-US" sz="1400" b="0" i="0" u="none" strike="noStrike" dirty="0">
                          <a:solidFill>
                            <a:schemeClr val="tx2"/>
                          </a:solidFill>
                          <a:effectLst/>
                          <a:latin typeface="Arial" panose="020B0604020202020204" pitchFamily="34" charset="0"/>
                          <a:cs typeface="Arial" panose="020B0604020202020204" pitchFamily="34" charset="0"/>
                        </a:rPr>
                        <a:t>Implements negotiated prices for certain high-cost drugs: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10000"/>
                        <a:lumOff val="90000"/>
                      </a:schemeClr>
                    </a:solidFill>
                  </a:tcPr>
                </a:tc>
                <a:tc h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b"/>
                </a:tc>
                <a:tc h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b"/>
                </a:tc>
                <a:tc hMerge="1">
                  <a:txBody>
                    <a:bodyPr/>
                    <a:lstStyle/>
                    <a:p>
                      <a:pPr algn="ctr" fontAlgn="b"/>
                      <a:endParaRPr lang="en-US" sz="1400" b="0" i="0" u="none" strike="noStrike">
                        <a:solidFill>
                          <a:srgbClr val="000000"/>
                        </a:solidFill>
                        <a:effectLst/>
                        <a:latin typeface="Arial Narrow" panose="020B0606020202030204" pitchFamily="34" charset="0"/>
                      </a:endParaRPr>
                    </a:p>
                  </a:txBody>
                  <a:tcPr marR="27432" marT="27432" marB="27432" anchor="ctr">
                    <a:noFill/>
                  </a:tcPr>
                </a:tc>
                <a:extLst>
                  <a:ext uri="{0D108BD9-81ED-4DB2-BD59-A6C34878D82A}">
                    <a16:rowId xmlns:a16="http://schemas.microsoft.com/office/drawing/2014/main" val="2152732849"/>
                  </a:ext>
                </a:extLst>
              </a:tr>
              <a:tr h="700846">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tc vMerge="1">
                  <a:txBody>
                    <a:bodyPr/>
                    <a:lstStyle/>
                    <a:p>
                      <a:pPr algn="l" fontAlgn="b"/>
                      <a:endParaRPr lang="en-US" sz="1050" b="0" i="0" u="none" strike="noStrike">
                        <a:solidFill>
                          <a:srgbClr val="000000"/>
                        </a:solidFill>
                        <a:effectLst/>
                        <a:latin typeface="Arial Narrow" panose="020B0606020202030204" pitchFamily="34" charset="0"/>
                      </a:endParaRPr>
                    </a:p>
                  </a:txBody>
                  <a:tcPr marL="3386" marR="3386" marT="3386" marB="0" anchor="ctr"/>
                </a:tc>
                <a:tc rowSpan="3">
                  <a:txBody>
                    <a:bodyPr/>
                    <a:lstStyle/>
                    <a:p>
                      <a:pPr algn="ctr" fontAlgn="b"/>
                      <a:r>
                        <a:rPr lang="en-US" sz="1400" b="0" i="0" u="none" strike="noStrike" dirty="0">
                          <a:solidFill>
                            <a:schemeClr val="tx2"/>
                          </a:solidFill>
                          <a:effectLst/>
                          <a:latin typeface="Arial" panose="020B0604020202020204" pitchFamily="34" charset="0"/>
                          <a:cs typeface="Arial" panose="020B0604020202020204" pitchFamily="34" charset="0"/>
                        </a:rPr>
                        <a:t>10 Medicare Part D drugs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15 Medicare Part D drugs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15 Medicare Part B and Part D drugs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3">
                  <a:txBody>
                    <a:bodyPr/>
                    <a:lstStyle/>
                    <a:p>
                      <a:pPr algn="ctr" fontAlgn="b"/>
                      <a:r>
                        <a:rPr lang="en-US" sz="1400" b="0" i="0" u="none" strike="noStrike" dirty="0">
                          <a:solidFill>
                            <a:schemeClr val="tx2"/>
                          </a:solidFill>
                          <a:effectLst/>
                          <a:latin typeface="Arial" panose="020B0604020202020204" pitchFamily="34" charset="0"/>
                          <a:cs typeface="Arial" panose="020B0604020202020204" pitchFamily="34" charset="0"/>
                        </a:rPr>
                        <a:t>20 Medicare Part B and Part D drugs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50694488"/>
                  </a:ext>
                </a:extLst>
              </a:tr>
              <a:tr h="1170389">
                <a:tc>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Limits insulin copays to $35/month </a:t>
                      </a:r>
                      <a:br>
                        <a:rPr lang="en-US" sz="1400" b="0" i="0" u="none" strike="noStrike">
                          <a:solidFill>
                            <a:schemeClr val="tx2"/>
                          </a:solidFill>
                          <a:effectLst/>
                          <a:latin typeface="Arial" panose="020B0604020202020204" pitchFamily="34" charset="0"/>
                          <a:cs typeface="Arial" panose="020B0604020202020204" pitchFamily="34" charset="0"/>
                        </a:rPr>
                      </a:br>
                      <a:r>
                        <a:rPr lang="en-US" sz="1400" b="0" i="0" u="none" strike="noStrike">
                          <a:solidFill>
                            <a:schemeClr val="tx2"/>
                          </a:solidFill>
                          <a:effectLst/>
                          <a:latin typeface="Arial" panose="020B0604020202020204" pitchFamily="34" charset="0"/>
                          <a:cs typeface="Arial" panose="020B0604020202020204" pitchFamily="34" charset="0"/>
                        </a:rPr>
                        <a:t>in Part D</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rowSpan="2">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Expands eligibility for Part D Low-Income Subsidy full benefits up to 150% FPL</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Allows spreading out of OOP costs over the year</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tc vMerge="1">
                  <a:txBody>
                    <a:bodyPr/>
                    <a:lstStyle/>
                    <a:p>
                      <a:pPr algn="ctr" fontAlgn="b"/>
                      <a:endParaRPr lang="en-US" sz="1400" b="0" i="0" u="none" strike="noStrike">
                        <a:solidFill>
                          <a:srgbClr val="000000"/>
                        </a:solidFill>
                        <a:effectLst/>
                        <a:latin typeface="Arial Narrow" panose="020B0606020202030204" pitchFamily="34" charset="0"/>
                      </a:endParaRPr>
                    </a:p>
                  </a:txBody>
                  <a:tcPr marR="27432" marT="27432" marB="2743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vMerge="1">
                  <a:txBody>
                    <a:bodyPr/>
                    <a:lstStyle/>
                    <a:p>
                      <a:pPr algn="l" fontAlgn="b"/>
                      <a:endParaRPr lang="en-US" sz="1050" b="0" i="0" u="none" strike="noStrike">
                        <a:solidFill>
                          <a:srgbClr val="000000"/>
                        </a:solidFill>
                        <a:effectLst/>
                        <a:latin typeface="Arial Narrow" panose="020B0606020202030204" pitchFamily="34" charset="0"/>
                      </a:endParaRPr>
                    </a:p>
                  </a:txBody>
                  <a:tcPr marL="3386" marR="3386" marT="3386" marB="0" anchor="ctr"/>
                </a:tc>
                <a:tc vMerge="1">
                  <a:txBody>
                    <a:bodyPr/>
                    <a:lstStyle/>
                    <a:p>
                      <a:pPr algn="l" fontAlgn="b"/>
                      <a:endParaRPr lang="en-US" sz="1050" b="0" i="0" u="none" strike="noStrike">
                        <a:solidFill>
                          <a:srgbClr val="000000"/>
                        </a:solidFill>
                        <a:effectLst/>
                        <a:latin typeface="Arial Narrow" panose="020B0606020202030204" pitchFamily="34" charset="0"/>
                      </a:endParaRPr>
                    </a:p>
                  </a:txBody>
                  <a:tcPr marL="3386" marR="3386" marT="3386" marB="0" anchor="ctr"/>
                </a:tc>
                <a:extLst>
                  <a:ext uri="{0D108BD9-81ED-4DB2-BD59-A6C34878D82A}">
                    <a16:rowId xmlns:a16="http://schemas.microsoft.com/office/drawing/2014/main" val="2390427451"/>
                  </a:ext>
                </a:extLst>
              </a:tr>
              <a:tr h="820496">
                <a:tc>
                  <a:txBody>
                    <a:bodyPr/>
                    <a:lstStyle/>
                    <a:p>
                      <a:pPr algn="ctr" fontAlgn="b"/>
                      <a:r>
                        <a:rPr lang="en-US" sz="1400" b="0" i="0" u="none" strike="noStrike">
                          <a:solidFill>
                            <a:schemeClr val="tx2"/>
                          </a:solidFill>
                          <a:effectLst/>
                          <a:latin typeface="Arial" panose="020B0604020202020204" pitchFamily="34" charset="0"/>
                          <a:cs typeface="Arial" panose="020B0604020202020204" pitchFamily="34" charset="0"/>
                        </a:rPr>
                        <a:t>$0 cost share for adult Part D vaccines</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tc>
                  <a:txBody>
                    <a:bodyPr/>
                    <a:lstStyle/>
                    <a:p>
                      <a:pPr algn="ctr" fontAlgn="b"/>
                      <a:r>
                        <a:rPr lang="en-IN" sz="1400" b="0" i="0" u="none" strike="noStrike">
                          <a:solidFill>
                            <a:schemeClr val="tx2"/>
                          </a:solidFill>
                          <a:effectLst/>
                          <a:latin typeface="Arial" panose="020B0604020202020204" pitchFamily="34" charset="0"/>
                          <a:cs typeface="Arial" panose="020B0604020202020204" pitchFamily="34" charset="0"/>
                        </a:rPr>
                        <a:t>Coverage gap removed</a:t>
                      </a: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tc vMerge="1">
                  <a:txBody>
                    <a:bodyPr/>
                    <a:lstStyle/>
                    <a:p>
                      <a:pPr algn="ctr" fontAlgn="b"/>
                      <a:endParaRPr lang="en-IN" sz="1400" b="0" i="0" u="none" strike="noStrike">
                        <a:solidFill>
                          <a:srgbClr val="000000"/>
                        </a:solidFill>
                        <a:effectLst/>
                        <a:latin typeface="Arial Narrow" panose="020B0606020202030204" pitchFamily="34" charset="0"/>
                      </a:endParaRPr>
                    </a:p>
                  </a:txBody>
                  <a:tcPr marR="27432" marT="27432" marB="2743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tc vMerge="1">
                  <a:txBody>
                    <a:bodyPr/>
                    <a:lstStyle/>
                    <a:p>
                      <a:pPr algn="l" fontAlgn="b"/>
                      <a:endParaRPr lang="en-IN" sz="1050" b="0" i="0" u="none" strike="noStrike">
                        <a:solidFill>
                          <a:srgbClr val="000000"/>
                        </a:solidFill>
                        <a:effectLst/>
                        <a:latin typeface="Arial Narrow" panose="020B0606020202030204" pitchFamily="34" charset="0"/>
                      </a:endParaRPr>
                    </a:p>
                  </a:txBody>
                  <a:tcPr marL="3386" marR="3386" marT="3386" marB="0" anchor="ctr"/>
                </a:tc>
                <a:extLst>
                  <a:ext uri="{0D108BD9-81ED-4DB2-BD59-A6C34878D82A}">
                    <a16:rowId xmlns:a16="http://schemas.microsoft.com/office/drawing/2014/main" val="2121739828"/>
                  </a:ext>
                </a:extLst>
              </a:tr>
              <a:tr h="616920">
                <a:tc>
                  <a:txBody>
                    <a:bodyPr/>
                    <a:lstStyle/>
                    <a:p>
                      <a:pPr algn="ctr" fontAlgn="b"/>
                      <a:endParaRPr lang="en-US" sz="1400" b="0" i="0" u="none" strike="noStrike">
                        <a:solidFill>
                          <a:schemeClr val="tx2"/>
                        </a:solidFill>
                        <a:effectLst/>
                        <a:latin typeface="Arial" panose="020B0604020202020204" pitchFamily="34" charset="0"/>
                        <a:cs typeface="Arial" panose="020B0604020202020204" pitchFamily="34" charset="0"/>
                      </a:endParaRP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gridSpan="6">
                  <a:txBody>
                    <a:bodyPr/>
                    <a:lstStyle/>
                    <a:p>
                      <a:pPr algn="ctr" fontAlgn="b"/>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L="109728" marR="32918" marT="32918" marB="3291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algn="ctr" fontAlgn="b"/>
                      <a:endParaRPr lang="en-IN" sz="1400" b="0" i="0" u="none" strike="noStrike">
                        <a:solidFill>
                          <a:srgbClr val="000000"/>
                        </a:solidFill>
                        <a:effectLst/>
                        <a:latin typeface="Arial Narrow" panose="020B0606020202030204" pitchFamily="34" charset="0"/>
                      </a:endParaRPr>
                    </a:p>
                  </a:txBody>
                  <a:tcPr marR="27432" marT="27432" marB="2743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algn="ctr" fontAlgn="b"/>
                      <a:endParaRPr lang="en-US" sz="1400" b="0" i="0" u="none" strike="noStrike">
                        <a:solidFill>
                          <a:srgbClr val="000000"/>
                        </a:solidFill>
                        <a:effectLst/>
                        <a:latin typeface="Arial Narrow" panose="020B0606020202030204" pitchFamily="34" charset="0"/>
                      </a:endParaRPr>
                    </a:p>
                  </a:txBody>
                  <a:tcPr marR="27432" marT="27432" marB="27432">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algn="ctr" fontAlgn="b"/>
                      <a:endParaRPr lang="en-IN" sz="1400" b="0" i="0" u="none" strike="noStrike">
                        <a:solidFill>
                          <a:srgbClr val="000000"/>
                        </a:solidFill>
                        <a:effectLst/>
                        <a:latin typeface="Arial Narrow" panose="020B0606020202030204" pitchFamily="34" charset="0"/>
                      </a:endParaRPr>
                    </a:p>
                  </a:txBody>
                  <a:tcPr marR="27432" marT="27432" marB="2743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algn="ctr" fontAlgn="b"/>
                      <a:endParaRPr lang="en-US" sz="1400" b="0" i="0" u="none" strike="noStrike">
                        <a:solidFill>
                          <a:srgbClr val="000000"/>
                        </a:solidFill>
                        <a:effectLst/>
                        <a:latin typeface="Arial Narrow" panose="020B0606020202030204" pitchFamily="34" charset="0"/>
                      </a:endParaRPr>
                    </a:p>
                  </a:txBody>
                  <a:tcPr marR="27432" marT="27432" marB="27432">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pPr algn="ctr" fontAlgn="b"/>
                      <a:endParaRPr lang="en-US" sz="1400" b="0" i="0" u="none" strike="noStrike">
                        <a:solidFill>
                          <a:srgbClr val="000000"/>
                        </a:solidFill>
                        <a:effectLst/>
                        <a:latin typeface="Arial Narrow" panose="020B0606020202030204" pitchFamily="34" charset="0"/>
                      </a:endParaRPr>
                    </a:p>
                  </a:txBody>
                  <a:tcPr marR="27432" marT="27432" marB="27432">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08189079"/>
                  </a:ext>
                </a:extLst>
              </a:tr>
            </a:tbl>
          </a:graphicData>
        </a:graphic>
      </p:graphicFrame>
      <p:grpSp>
        <p:nvGrpSpPr>
          <p:cNvPr id="8" name="Group 7">
            <a:extLst>
              <a:ext uri="{FF2B5EF4-FFF2-40B4-BE49-F238E27FC236}">
                <a16:creationId xmlns:a16="http://schemas.microsoft.com/office/drawing/2014/main" id="{699021D8-4D51-97BB-0921-1BA6A67279FE}"/>
              </a:ext>
            </a:extLst>
          </p:cNvPr>
          <p:cNvGrpSpPr/>
          <p:nvPr/>
        </p:nvGrpSpPr>
        <p:grpSpPr>
          <a:xfrm>
            <a:off x="770514" y="2580463"/>
            <a:ext cx="12618720" cy="527730"/>
            <a:chOff x="861551" y="2140632"/>
            <a:chExt cx="12240392" cy="439775"/>
          </a:xfrm>
        </p:grpSpPr>
        <p:sp>
          <p:nvSpPr>
            <p:cNvPr id="9" name="ee4pHeader1">
              <a:extLst>
                <a:ext uri="{FF2B5EF4-FFF2-40B4-BE49-F238E27FC236}">
                  <a16:creationId xmlns:a16="http://schemas.microsoft.com/office/drawing/2014/main" id="{662F4798-DDF0-D27D-65C0-8D86A71A5D4F}"/>
                </a:ext>
              </a:extLst>
            </p:cNvPr>
            <p:cNvSpPr>
              <a:spLocks noChangeArrowheads="1"/>
            </p:cNvSpPr>
            <p:nvPr>
              <p:custDataLst>
                <p:tags r:id="rId1"/>
              </p:custDataLst>
            </p:nvPr>
          </p:nvSpPr>
          <p:spPr bwMode="gray">
            <a:xfrm>
              <a:off x="861551" y="2140632"/>
              <a:ext cx="1717340" cy="439775"/>
            </a:xfrm>
            <a:prstGeom prst="homePlate">
              <a:avLst>
                <a:gd name="adj" fmla="val 12004"/>
              </a:avLst>
            </a:prstGeom>
            <a:solidFill>
              <a:schemeClr val="tx1"/>
            </a:solidFill>
            <a:ln w="38100" cap="rnd" algn="ctr">
              <a:noFill/>
              <a:round/>
              <a:headEnd/>
              <a:tailEnd/>
            </a:ln>
          </p:spPr>
          <p:txBody>
            <a:bodyPr lIns="0" tIns="0" rIns="0" bIns="0" anchor="ctr" anchorCtr="0"/>
            <a:lstStyle/>
            <a:p>
              <a:pPr algn="ctr" eaLnBrk="0" hangingPunct="0"/>
              <a:r>
                <a:rPr lang="en-US" sz="2400" b="1">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2023</a:t>
              </a:r>
            </a:p>
          </p:txBody>
        </p:sp>
        <p:sp>
          <p:nvSpPr>
            <p:cNvPr id="10" name="ee4pHeader2">
              <a:extLst>
                <a:ext uri="{FF2B5EF4-FFF2-40B4-BE49-F238E27FC236}">
                  <a16:creationId xmlns:a16="http://schemas.microsoft.com/office/drawing/2014/main" id="{CB5D1FFC-2A15-8DAB-9E81-B818381FEFA8}"/>
                </a:ext>
              </a:extLst>
            </p:cNvPr>
            <p:cNvSpPr>
              <a:spLocks noChangeArrowheads="1"/>
            </p:cNvSpPr>
            <p:nvPr>
              <p:custDataLst>
                <p:tags r:id="rId2"/>
              </p:custDataLst>
            </p:nvPr>
          </p:nvSpPr>
          <p:spPr bwMode="gray">
            <a:xfrm>
              <a:off x="7863552" y="2140632"/>
              <a:ext cx="1724792" cy="439775"/>
            </a:xfrm>
            <a:prstGeom prst="chevron">
              <a:avLst>
                <a:gd name="adj" fmla="val 12004"/>
              </a:avLst>
            </a:prstGeom>
            <a:solidFill>
              <a:schemeClr val="tx1"/>
            </a:solidFill>
            <a:ln w="38100" cap="rnd" algn="ctr">
              <a:noFill/>
              <a:round/>
              <a:headEnd/>
              <a:tailEnd/>
            </a:ln>
          </p:spPr>
          <p:txBody>
            <a:bodyPr lIns="0" tIns="0" rIns="0" bIns="0" anchor="ctr" anchorCtr="0"/>
            <a:lstStyle/>
            <a:p>
              <a:pPr algn="ctr" eaLnBrk="0" hangingPunct="0"/>
              <a:r>
                <a:rPr lang="en-US" sz="2400" b="1">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2027</a:t>
              </a:r>
            </a:p>
          </p:txBody>
        </p:sp>
        <p:sp>
          <p:nvSpPr>
            <p:cNvPr id="11" name="ee4pHeader2">
              <a:extLst>
                <a:ext uri="{FF2B5EF4-FFF2-40B4-BE49-F238E27FC236}">
                  <a16:creationId xmlns:a16="http://schemas.microsoft.com/office/drawing/2014/main" id="{1FCBF08C-C568-2B26-D388-732EB8C341C6}"/>
                </a:ext>
              </a:extLst>
            </p:cNvPr>
            <p:cNvSpPr>
              <a:spLocks noChangeArrowheads="1"/>
            </p:cNvSpPr>
            <p:nvPr>
              <p:custDataLst>
                <p:tags r:id="rId3"/>
              </p:custDataLst>
            </p:nvPr>
          </p:nvSpPr>
          <p:spPr bwMode="gray">
            <a:xfrm>
              <a:off x="6112628" y="2140632"/>
              <a:ext cx="1718917" cy="439775"/>
            </a:xfrm>
            <a:prstGeom prst="chevron">
              <a:avLst>
                <a:gd name="adj" fmla="val 12004"/>
              </a:avLst>
            </a:prstGeom>
            <a:solidFill>
              <a:schemeClr val="tx2"/>
            </a:solidFill>
            <a:ln w="38100" cap="rnd" algn="ctr">
              <a:noFill/>
              <a:round/>
              <a:headEnd/>
              <a:tailEnd/>
            </a:ln>
          </p:spPr>
          <p:txBody>
            <a:bodyPr lIns="0" tIns="0" rIns="0" bIns="0" anchor="ctr" anchorCtr="0"/>
            <a:lstStyle/>
            <a:p>
              <a:pPr algn="ctr" eaLnBrk="0" hangingPunct="0"/>
              <a:r>
                <a:rPr lang="en-US" sz="2400" b="1">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2026</a:t>
              </a:r>
            </a:p>
          </p:txBody>
        </p:sp>
        <p:sp>
          <p:nvSpPr>
            <p:cNvPr id="12" name="ee4pHeader2">
              <a:extLst>
                <a:ext uri="{FF2B5EF4-FFF2-40B4-BE49-F238E27FC236}">
                  <a16:creationId xmlns:a16="http://schemas.microsoft.com/office/drawing/2014/main" id="{5D24DEAA-15A8-0106-6A62-4DA5A5AC5963}"/>
                </a:ext>
              </a:extLst>
            </p:cNvPr>
            <p:cNvSpPr>
              <a:spLocks noChangeArrowheads="1"/>
            </p:cNvSpPr>
            <p:nvPr>
              <p:custDataLst>
                <p:tags r:id="rId4"/>
              </p:custDataLst>
            </p:nvPr>
          </p:nvSpPr>
          <p:spPr bwMode="gray">
            <a:xfrm>
              <a:off x="2610898" y="2140632"/>
              <a:ext cx="1720298" cy="439775"/>
            </a:xfrm>
            <a:prstGeom prst="chevron">
              <a:avLst>
                <a:gd name="adj" fmla="val 12004"/>
              </a:avLst>
            </a:prstGeom>
            <a:solidFill>
              <a:schemeClr val="tx2"/>
            </a:solidFill>
            <a:ln w="38100" cap="rnd" algn="ctr">
              <a:noFill/>
              <a:round/>
              <a:headEnd/>
              <a:tailEnd/>
            </a:ln>
          </p:spPr>
          <p:txBody>
            <a:bodyPr lIns="0" tIns="0" rIns="0" bIns="0" anchor="ctr" anchorCtr="0"/>
            <a:lstStyle/>
            <a:p>
              <a:pPr algn="ctr" eaLnBrk="0" hangingPunct="0"/>
              <a:r>
                <a:rPr lang="en-US" sz="2400" b="1">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2024</a:t>
              </a:r>
            </a:p>
          </p:txBody>
        </p:sp>
        <p:sp>
          <p:nvSpPr>
            <p:cNvPr id="13" name="ee4pHeader2">
              <a:extLst>
                <a:ext uri="{FF2B5EF4-FFF2-40B4-BE49-F238E27FC236}">
                  <a16:creationId xmlns:a16="http://schemas.microsoft.com/office/drawing/2014/main" id="{7311A466-FDDF-F658-EA11-14DF36780A2C}"/>
                </a:ext>
              </a:extLst>
            </p:cNvPr>
            <p:cNvSpPr>
              <a:spLocks noChangeArrowheads="1"/>
            </p:cNvSpPr>
            <p:nvPr>
              <p:custDataLst>
                <p:tags r:id="rId5"/>
              </p:custDataLst>
            </p:nvPr>
          </p:nvSpPr>
          <p:spPr bwMode="gray">
            <a:xfrm>
              <a:off x="4363203" y="2140632"/>
              <a:ext cx="1717418" cy="439775"/>
            </a:xfrm>
            <a:prstGeom prst="chevron">
              <a:avLst>
                <a:gd name="adj" fmla="val 12004"/>
              </a:avLst>
            </a:prstGeom>
            <a:solidFill>
              <a:schemeClr val="tx1"/>
            </a:solidFill>
            <a:ln w="38100" cap="rnd" algn="ctr">
              <a:noFill/>
              <a:round/>
              <a:headEnd/>
              <a:tailEnd/>
            </a:ln>
          </p:spPr>
          <p:txBody>
            <a:bodyPr lIns="0" tIns="0" rIns="0" bIns="0" anchor="ctr" anchorCtr="0"/>
            <a:lstStyle/>
            <a:p>
              <a:pPr algn="ctr" eaLnBrk="0" hangingPunct="0"/>
              <a:r>
                <a:rPr lang="en-US" sz="2400" b="1" dirty="0">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2025</a:t>
              </a:r>
            </a:p>
          </p:txBody>
        </p:sp>
        <p:sp>
          <p:nvSpPr>
            <p:cNvPr id="14" name="ee4pHeader2">
              <a:extLst>
                <a:ext uri="{FF2B5EF4-FFF2-40B4-BE49-F238E27FC236}">
                  <a16:creationId xmlns:a16="http://schemas.microsoft.com/office/drawing/2014/main" id="{607B2D79-D813-DC0A-4F70-1A6444192875}"/>
                </a:ext>
              </a:extLst>
            </p:cNvPr>
            <p:cNvSpPr>
              <a:spLocks noChangeArrowheads="1"/>
            </p:cNvSpPr>
            <p:nvPr>
              <p:custDataLst>
                <p:tags r:id="rId6"/>
              </p:custDataLst>
            </p:nvPr>
          </p:nvSpPr>
          <p:spPr bwMode="gray">
            <a:xfrm>
              <a:off x="9620351" y="2140632"/>
              <a:ext cx="1724792" cy="439775"/>
            </a:xfrm>
            <a:prstGeom prst="chevron">
              <a:avLst>
                <a:gd name="adj" fmla="val 12004"/>
              </a:avLst>
            </a:prstGeom>
            <a:solidFill>
              <a:schemeClr val="tx2"/>
            </a:solidFill>
            <a:ln w="38100" cap="rnd" algn="ctr">
              <a:noFill/>
              <a:round/>
              <a:headEnd/>
              <a:tailEnd/>
            </a:ln>
          </p:spPr>
          <p:txBody>
            <a:bodyPr lIns="0" tIns="0" rIns="0" bIns="0" anchor="ctr" anchorCtr="0"/>
            <a:lstStyle/>
            <a:p>
              <a:pPr algn="ctr" eaLnBrk="0" hangingPunct="0"/>
              <a:r>
                <a:rPr lang="en-US" sz="2400" b="1">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2028</a:t>
              </a:r>
            </a:p>
          </p:txBody>
        </p:sp>
        <p:sp>
          <p:nvSpPr>
            <p:cNvPr id="15" name="ee4pHeader2">
              <a:extLst>
                <a:ext uri="{FF2B5EF4-FFF2-40B4-BE49-F238E27FC236}">
                  <a16:creationId xmlns:a16="http://schemas.microsoft.com/office/drawing/2014/main" id="{8539F0E6-BD60-7FDB-E4D5-649CE0BA1020}"/>
                </a:ext>
              </a:extLst>
            </p:cNvPr>
            <p:cNvSpPr>
              <a:spLocks noChangeArrowheads="1"/>
            </p:cNvSpPr>
            <p:nvPr>
              <p:custDataLst>
                <p:tags r:id="rId7"/>
              </p:custDataLst>
            </p:nvPr>
          </p:nvSpPr>
          <p:spPr bwMode="gray">
            <a:xfrm>
              <a:off x="11377151" y="2140632"/>
              <a:ext cx="1724792" cy="439775"/>
            </a:xfrm>
            <a:prstGeom prst="chevron">
              <a:avLst>
                <a:gd name="adj" fmla="val 12004"/>
              </a:avLst>
            </a:prstGeom>
            <a:solidFill>
              <a:schemeClr val="tx1"/>
            </a:solidFill>
            <a:ln w="38100" cap="rnd" algn="ctr">
              <a:noFill/>
              <a:round/>
              <a:headEnd/>
              <a:tailEnd/>
            </a:ln>
          </p:spPr>
          <p:txBody>
            <a:bodyPr lIns="0" tIns="0" rIns="0" bIns="0" anchor="ctr" anchorCtr="0"/>
            <a:lstStyle/>
            <a:p>
              <a:pPr algn="ctr" eaLnBrk="0" hangingPunct="0"/>
              <a:r>
                <a:rPr lang="en-US" sz="2400" b="1">
                  <a:solidFill>
                    <a:schemeClr val="bg1"/>
                  </a:solidFill>
                  <a:latin typeface="Arial Narrow" panose="020B0604020202020204" pitchFamily="34" charset="0"/>
                  <a:cs typeface="Arial Narrow" panose="020B0604020202020204" pitchFamily="34" charset="0"/>
                  <a:sym typeface="Trebuchet MS" panose="020B0603020202020204" pitchFamily="34" charset="0"/>
                </a:rPr>
                <a:t>2029</a:t>
              </a:r>
            </a:p>
          </p:txBody>
        </p:sp>
      </p:grpSp>
      <p:cxnSp>
        <p:nvCxnSpPr>
          <p:cNvPr id="16" name="Straight Connector 15">
            <a:extLst>
              <a:ext uri="{FF2B5EF4-FFF2-40B4-BE49-F238E27FC236}">
                <a16:creationId xmlns:a16="http://schemas.microsoft.com/office/drawing/2014/main" id="{CFA14E20-9469-BD07-D04F-45E58D6662A6}"/>
              </a:ext>
            </a:extLst>
          </p:cNvPr>
          <p:cNvCxnSpPr>
            <a:cxnSpLocks/>
          </p:cNvCxnSpPr>
          <p:nvPr/>
        </p:nvCxnSpPr>
        <p:spPr>
          <a:xfrm>
            <a:off x="2861425" y="6861606"/>
            <a:ext cx="10189029"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1A78821-9E18-610C-3AE7-AFE19FFA59D6}"/>
              </a:ext>
            </a:extLst>
          </p:cNvPr>
          <p:cNvSpPr txBox="1"/>
          <p:nvPr/>
        </p:nvSpPr>
        <p:spPr>
          <a:xfrm>
            <a:off x="4663528" y="6676941"/>
            <a:ext cx="6954147" cy="313932"/>
          </a:xfrm>
          <a:prstGeom prst="rect">
            <a:avLst/>
          </a:prstGeom>
          <a:solidFill>
            <a:schemeClr val="bg1"/>
          </a:solidFill>
        </p:spPr>
        <p:txBody>
          <a:bodyPr wrap="none">
            <a:spAutoFit/>
          </a:bodyPr>
          <a:lstStyle/>
          <a:p>
            <a:pPr algn="ctr"/>
            <a:r>
              <a:rPr lang="en-US">
                <a:solidFill>
                  <a:schemeClr val="tx2"/>
                </a:solidFill>
                <a:cs typeface="Arial" panose="020B0604020202020204" pitchFamily="34" charset="0"/>
              </a:rPr>
              <a:t>2024 - 2030: Limits Medicare Part D premium growth to no more than 6% per year </a:t>
            </a:r>
          </a:p>
        </p:txBody>
      </p:sp>
      <p:sp>
        <p:nvSpPr>
          <p:cNvPr id="18" name="Text Placeholder 17">
            <a:extLst>
              <a:ext uri="{FF2B5EF4-FFF2-40B4-BE49-F238E27FC236}">
                <a16:creationId xmlns:a16="http://schemas.microsoft.com/office/drawing/2014/main" id="{BFC85932-0BB7-0560-AAD7-063F9FE8C772}"/>
              </a:ext>
            </a:extLst>
          </p:cNvPr>
          <p:cNvSpPr txBox="1">
            <a:spLocks noGrp="1"/>
          </p:cNvSpPr>
          <p:nvPr>
            <p:ph type="body" sz="quarter" idx="13"/>
          </p:nvPr>
        </p:nvSpPr>
        <p:spPr>
          <a:xfrm>
            <a:off x="594363" y="7272764"/>
            <a:ext cx="13432155" cy="348616"/>
          </a:xfrm>
          <a:prstGeom prst="rect">
            <a:avLst/>
          </a:prstGeom>
          <a:noFill/>
        </p:spPr>
        <p:txBody>
          <a:bodyPr wrap="square" rtlCol="0" anchor="ctr">
            <a:noAutofit/>
          </a:bodyPr>
          <a:lstStyle/>
          <a:p>
            <a:pPr algn="ctr"/>
            <a:r>
              <a:rPr lang="en-US" sz="1200" dirty="0">
                <a:solidFill>
                  <a:schemeClr val="accent1">
                    <a:lumMod val="50000"/>
                    <a:lumOff val="50000"/>
                  </a:schemeClr>
                </a:solidFill>
                <a:cs typeface="Arial" panose="020B0604020202020204" pitchFamily="34" charset="0"/>
              </a:rPr>
              <a:t>Source: </a:t>
            </a:r>
            <a:r>
              <a:rPr lang="en-US" sz="1080" dirty="0">
                <a:solidFill>
                  <a:schemeClr val="accent1">
                    <a:lumMod val="50000"/>
                    <a:lumOff val="50000"/>
                  </a:schemeClr>
                </a:solidFill>
                <a:cs typeface="Arial" panose="020B0604020202020204" pitchFamily="34" charset="0"/>
                <a:hlinkClick r:id="rId10">
                  <a:extLst>
                    <a:ext uri="{A12FA001-AC4F-418D-AE19-62706E023703}">
                      <ahyp:hlinkClr xmlns:ahyp="http://schemas.microsoft.com/office/drawing/2018/hyperlinkcolor" val="tx"/>
                    </a:ext>
                  </a:extLst>
                </a:hlinkClick>
              </a:rPr>
              <a:t>Kaiser Family Foundation, Explaining the Prescription Drug Provisions in the Inflation Reduction Act | KFF</a:t>
            </a:r>
            <a:endParaRPr lang="en-US" sz="1200" dirty="0">
              <a:solidFill>
                <a:schemeClr val="accent1">
                  <a:lumMod val="50000"/>
                  <a:lumOff val="50000"/>
                </a:schemeClr>
              </a:solidFill>
              <a:cs typeface="Arial" panose="020B0604020202020204" pitchFamily="34" charset="0"/>
            </a:endParaRPr>
          </a:p>
        </p:txBody>
      </p:sp>
      <p:sp>
        <p:nvSpPr>
          <p:cNvPr id="2" name="Rectangle 1">
            <a:extLst>
              <a:ext uri="{FF2B5EF4-FFF2-40B4-BE49-F238E27FC236}">
                <a16:creationId xmlns:a16="http://schemas.microsoft.com/office/drawing/2014/main" id="{05EC20A3-5C8B-C15A-5FD4-A5CF4F12675F}"/>
              </a:ext>
            </a:extLst>
          </p:cNvPr>
          <p:cNvSpPr/>
          <p:nvPr/>
        </p:nvSpPr>
        <p:spPr>
          <a:xfrm>
            <a:off x="6185437" y="3301814"/>
            <a:ext cx="1803498" cy="3124997"/>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04"/>
          </a:p>
        </p:txBody>
      </p:sp>
    </p:spTree>
    <p:extLst>
      <p:ext uri="{BB962C8B-B14F-4D97-AF65-F5344CB8AC3E}">
        <p14:creationId xmlns:p14="http://schemas.microsoft.com/office/powerpoint/2010/main" val="21113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89EF1-3ECC-C9F2-8532-6A258424B2C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6A31D0-BD7D-847C-56E3-1D554C8BCB4D}"/>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dirty="0">
              <a:ln>
                <a:noFill/>
              </a:ln>
              <a:solidFill>
                <a:srgbClr val="0094D7"/>
              </a:solidFill>
              <a:effectLst/>
              <a:uLnTx/>
              <a:uFillTx/>
              <a:latin typeface="Arial" panose="020B0604020202020204" pitchFamily="34" charset="0"/>
              <a:ea typeface="Helvetica Neue Thin"/>
            </a:endParaRPr>
          </a:p>
        </p:txBody>
      </p:sp>
      <p:sp>
        <p:nvSpPr>
          <p:cNvPr id="9" name="Text Placeholder 8">
            <a:extLst>
              <a:ext uri="{FF2B5EF4-FFF2-40B4-BE49-F238E27FC236}">
                <a16:creationId xmlns:a16="http://schemas.microsoft.com/office/drawing/2014/main" id="{5AD9B9B3-0184-AE6C-B095-5D3C45644B31}"/>
              </a:ext>
            </a:extLst>
          </p:cNvPr>
          <p:cNvSpPr>
            <a:spLocks noGrp="1"/>
          </p:cNvSpPr>
          <p:nvPr>
            <p:ph type="body" sz="quarter" idx="14"/>
          </p:nvPr>
        </p:nvSpPr>
        <p:spPr>
          <a:xfrm>
            <a:off x="536231" y="217916"/>
            <a:ext cx="11563911" cy="1127760"/>
          </a:xfrm>
        </p:spPr>
        <p:txBody>
          <a:bodyPr vert="horz" lIns="91440" tIns="45720" rIns="91440" bIns="45720" rtlCol="0" anchor="b">
            <a:noAutofit/>
          </a:bodyPr>
          <a:lstStyle/>
          <a:p>
            <a:pPr>
              <a:spcBef>
                <a:spcPts val="900"/>
              </a:spcBef>
            </a:pPr>
            <a:r>
              <a:rPr lang="en-US" dirty="0">
                <a:latin typeface="Arial Narrow"/>
              </a:rPr>
              <a:t>2026 UPDATES: GROUP MEDICARE ADVANTAGE PLANS</a:t>
            </a:r>
          </a:p>
        </p:txBody>
      </p:sp>
      <p:sp>
        <p:nvSpPr>
          <p:cNvPr id="6" name="TextBox 5">
            <a:extLst>
              <a:ext uri="{FF2B5EF4-FFF2-40B4-BE49-F238E27FC236}">
                <a16:creationId xmlns:a16="http://schemas.microsoft.com/office/drawing/2014/main" id="{222E2944-DB1D-6212-9DF8-018C471E3C8E}"/>
              </a:ext>
            </a:extLst>
          </p:cNvPr>
          <p:cNvSpPr txBox="1"/>
          <p:nvPr/>
        </p:nvSpPr>
        <p:spPr>
          <a:xfrm>
            <a:off x="135398" y="146137"/>
            <a:ext cx="400833" cy="910225"/>
          </a:xfrm>
          <a:prstGeom prst="rect">
            <a:avLst/>
          </a:prstGeom>
        </p:spPr>
        <p:txBody>
          <a:bodyPr wrap="square" rtlCol="0">
            <a:normAutofit/>
          </a:bodyPr>
          <a:lstStyle/>
          <a:p>
            <a:pPr marL="0" marR="0" lvl="0" indent="0" algn="l" defTabSz="728981"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2F92"/>
              </a:solidFill>
              <a:effectLst/>
              <a:uLnTx/>
              <a:uFillTx/>
              <a:latin typeface="Arial"/>
              <a:ea typeface="MS PGothic" panose="020B0600070205080204" pitchFamily="34" charset="-128"/>
            </a:endParaRPr>
          </a:p>
        </p:txBody>
      </p:sp>
      <p:graphicFrame>
        <p:nvGraphicFramePr>
          <p:cNvPr id="12" name="Table 9">
            <a:extLst>
              <a:ext uri="{FF2B5EF4-FFF2-40B4-BE49-F238E27FC236}">
                <a16:creationId xmlns:a16="http://schemas.microsoft.com/office/drawing/2014/main" id="{CA3346AE-8A12-8D51-1BF5-978A15423025}"/>
              </a:ext>
            </a:extLst>
          </p:cNvPr>
          <p:cNvGraphicFramePr>
            <a:graphicFrameLocks noGrp="1"/>
          </p:cNvGraphicFramePr>
          <p:nvPr/>
        </p:nvGraphicFramePr>
        <p:xfrm>
          <a:off x="847069" y="1683879"/>
          <a:ext cx="12816513" cy="3554327"/>
        </p:xfrm>
        <a:graphic>
          <a:graphicData uri="http://schemas.openxmlformats.org/drawingml/2006/table">
            <a:tbl>
              <a:tblPr firstRow="1" bandRow="1">
                <a:tableStyleId>{B301B821-A1FF-4177-AEE7-76D212191A09}</a:tableStyleId>
              </a:tblPr>
              <a:tblGrid>
                <a:gridCol w="3577375">
                  <a:extLst>
                    <a:ext uri="{9D8B030D-6E8A-4147-A177-3AD203B41FA5}">
                      <a16:colId xmlns:a16="http://schemas.microsoft.com/office/drawing/2014/main" val="3743099190"/>
                    </a:ext>
                  </a:extLst>
                </a:gridCol>
                <a:gridCol w="2906891">
                  <a:extLst>
                    <a:ext uri="{9D8B030D-6E8A-4147-A177-3AD203B41FA5}">
                      <a16:colId xmlns:a16="http://schemas.microsoft.com/office/drawing/2014/main" val="1889251353"/>
                    </a:ext>
                  </a:extLst>
                </a:gridCol>
                <a:gridCol w="3182230">
                  <a:extLst>
                    <a:ext uri="{9D8B030D-6E8A-4147-A177-3AD203B41FA5}">
                      <a16:colId xmlns:a16="http://schemas.microsoft.com/office/drawing/2014/main" val="1595654630"/>
                    </a:ext>
                  </a:extLst>
                </a:gridCol>
                <a:gridCol w="3150017">
                  <a:extLst>
                    <a:ext uri="{9D8B030D-6E8A-4147-A177-3AD203B41FA5}">
                      <a16:colId xmlns:a16="http://schemas.microsoft.com/office/drawing/2014/main" val="1779116708"/>
                    </a:ext>
                  </a:extLst>
                </a:gridCol>
              </a:tblGrid>
              <a:tr h="389545">
                <a:tc>
                  <a:txBody>
                    <a:bodyPr/>
                    <a:lstStyle/>
                    <a:p>
                      <a:pPr marL="0" marR="0" algn="l">
                        <a:buNone/>
                      </a:pPr>
                      <a:r>
                        <a:rPr lang="en-US" sz="1600" b="1" dirty="0">
                          <a:solidFill>
                            <a:schemeClr val="bg1"/>
                          </a:solidFill>
                          <a:effectLst/>
                          <a:latin typeface="+mn-lt"/>
                          <a:ea typeface="Times New Roman" panose="02020603050405020304" pitchFamily="18" charset="0"/>
                          <a:cs typeface="Times New Roman" panose="02020603050405020304" pitchFamily="18" charset="0"/>
                        </a:rPr>
                        <a:t>Benefit</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b="1" dirty="0">
                          <a:solidFill>
                            <a:schemeClr val="bg1"/>
                          </a:solidFill>
                          <a:effectLst/>
                          <a:latin typeface="+mn-lt"/>
                          <a:ea typeface="Times New Roman" panose="02020603050405020304" pitchFamily="18" charset="0"/>
                          <a:cs typeface="Times New Roman" panose="02020603050405020304" pitchFamily="18" charset="0"/>
                        </a:rPr>
                        <a:t>Plan(s) affected</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b="1" dirty="0">
                          <a:solidFill>
                            <a:schemeClr val="bg1"/>
                          </a:solidFill>
                          <a:effectLst/>
                          <a:latin typeface="+mn-lt"/>
                          <a:ea typeface="Times New Roman" panose="02020603050405020304" pitchFamily="18" charset="0"/>
                          <a:cs typeface="Times New Roman" panose="02020603050405020304" pitchFamily="18" charset="0"/>
                        </a:rPr>
                        <a:t>Current benefit</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b="1" dirty="0">
                          <a:solidFill>
                            <a:schemeClr val="bg1"/>
                          </a:solidFill>
                          <a:effectLst/>
                          <a:latin typeface="+mn-lt"/>
                          <a:ea typeface="Times New Roman" panose="02020603050405020304" pitchFamily="18" charset="0"/>
                          <a:cs typeface="Times New Roman" panose="02020603050405020304" pitchFamily="18" charset="0"/>
                        </a:rPr>
                        <a:t>2026 benefit</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935095"/>
                  </a:ext>
                </a:extLst>
              </a:tr>
              <a:tr h="552210">
                <a:tc>
                  <a:txBody>
                    <a:bodyPr/>
                    <a:lstStyle/>
                    <a:p>
                      <a:pPr marL="0" marR="0" algn="l" defTabSz="1097280" rtl="0" eaLnBrk="1" latinLnBrk="0" hangingPunct="1">
                        <a:buNone/>
                      </a:pPr>
                      <a:r>
                        <a:rPr lang="en-US" sz="1600" b="1" kern="1200" dirty="0">
                          <a:solidFill>
                            <a:srgbClr val="002060"/>
                          </a:solidFill>
                          <a:effectLst/>
                          <a:latin typeface="+mn-lt"/>
                          <a:ea typeface="Times New Roman" panose="02020603050405020304" pitchFamily="18" charset="0"/>
                          <a:cs typeface="Times New Roman" panose="02020603050405020304" pitchFamily="18" charset="0"/>
                        </a:rPr>
                        <a:t>OP Hospital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Select (MAPD)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$75</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FF0000"/>
                          </a:solidFill>
                          <a:effectLst/>
                          <a:latin typeface="+mn-lt"/>
                          <a:ea typeface="Times New Roman" panose="02020603050405020304" pitchFamily="18" charset="0"/>
                          <a:cs typeface="Times New Roman" panose="02020603050405020304" pitchFamily="18" charset="0"/>
                        </a:rPr>
                        <a:t>$150</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FF0000"/>
                          </a:solidFill>
                          <a:effectLst/>
                          <a:latin typeface="+mn-lt"/>
                          <a:ea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589930"/>
                  </a:ext>
                </a:extLst>
              </a:tr>
              <a:tr h="495605">
                <a:tc>
                  <a:txBody>
                    <a:bodyPr/>
                    <a:lstStyle/>
                    <a:p>
                      <a:pPr marL="0" marR="0" algn="l" defTabSz="1097280" rtl="0" eaLnBrk="1" latinLnBrk="0" hangingPunct="1">
                        <a:buNone/>
                      </a:pPr>
                      <a:r>
                        <a:rPr lang="en-US" sz="1600" b="1" kern="1200" dirty="0">
                          <a:solidFill>
                            <a:srgbClr val="002060"/>
                          </a:solidFill>
                          <a:effectLst/>
                          <a:latin typeface="+mn-lt"/>
                          <a:ea typeface="Times New Roman" panose="02020603050405020304" pitchFamily="18" charset="0"/>
                          <a:cs typeface="Times New Roman" panose="02020603050405020304" pitchFamily="18" charset="0"/>
                        </a:rPr>
                        <a:t>OP Observation Visit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Select (MAPD)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$25</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FF0000"/>
                          </a:solidFill>
                          <a:effectLst/>
                          <a:latin typeface="+mn-lt"/>
                          <a:ea typeface="Times New Roman" panose="02020603050405020304" pitchFamily="18" charset="0"/>
                          <a:cs typeface="Times New Roman" panose="02020603050405020304" pitchFamily="18" charset="0"/>
                        </a:rPr>
                        <a:t>$150</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FF0000"/>
                          </a:solidFill>
                          <a:effectLst/>
                          <a:latin typeface="+mn-lt"/>
                          <a:ea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063649"/>
                  </a:ext>
                </a:extLst>
              </a:tr>
              <a:tr h="452062">
                <a:tc>
                  <a:txBody>
                    <a:bodyPr/>
                    <a:lstStyle/>
                    <a:p>
                      <a:pPr marL="0" marR="0" algn="l" defTabSz="1097280" rtl="0" eaLnBrk="1" latinLnBrk="0" hangingPunct="1">
                        <a:buNone/>
                      </a:pPr>
                      <a:r>
                        <a:rPr lang="en-US" sz="1600" b="1" kern="1200" dirty="0">
                          <a:solidFill>
                            <a:srgbClr val="002060"/>
                          </a:solidFill>
                          <a:effectLst/>
                          <a:latin typeface="+mn-lt"/>
                          <a:ea typeface="Times New Roman" panose="02020603050405020304" pitchFamily="18" charset="0"/>
                          <a:cs typeface="Times New Roman" panose="02020603050405020304" pitchFamily="18" charset="0"/>
                        </a:rPr>
                        <a:t>Ambulatory Surgical Center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 Select (MAPD)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002060"/>
                          </a:solidFill>
                          <a:effectLst/>
                          <a:latin typeface="+mn-lt"/>
                          <a:ea typeface="Times New Roman" panose="02020603050405020304" pitchFamily="18" charset="0"/>
                          <a:cs typeface="Times New Roman" panose="02020603050405020304" pitchFamily="18" charset="0"/>
                        </a:rPr>
                        <a:t>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kern="1200" dirty="0">
                          <a:solidFill>
                            <a:srgbClr val="FF0000"/>
                          </a:solidFill>
                          <a:effectLst/>
                          <a:latin typeface="+mn-lt"/>
                          <a:ea typeface="Times New Roman" panose="02020603050405020304" pitchFamily="18" charset="0"/>
                          <a:cs typeface="Times New Roman" panose="02020603050405020304" pitchFamily="18" charset="0"/>
                        </a:rPr>
                        <a:t>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351383"/>
                  </a:ext>
                </a:extLst>
              </a:tr>
              <a:tr h="314515">
                <a:tc>
                  <a:txBody>
                    <a:bodyPr/>
                    <a:lstStyle/>
                    <a:p>
                      <a:pPr marL="0" marR="0" algn="l">
                        <a:buNone/>
                      </a:pPr>
                      <a:r>
                        <a:rPr lang="en-US" sz="1600" b="1" dirty="0">
                          <a:solidFill>
                            <a:srgbClr val="002060"/>
                          </a:solidFill>
                          <a:effectLst/>
                          <a:latin typeface="+mn-lt"/>
                          <a:ea typeface="Times New Roman" panose="02020603050405020304" pitchFamily="18" charset="0"/>
                          <a:cs typeface="Times New Roman" panose="02020603050405020304" pitchFamily="18" charset="0"/>
                        </a:rPr>
                        <a:t>Telehealth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dirty="0">
                          <a:solidFill>
                            <a:srgbClr val="002060"/>
                          </a:solidFill>
                          <a:effectLst/>
                          <a:latin typeface="+mn-lt"/>
                          <a:ea typeface="Times New Roman" panose="02020603050405020304" pitchFamily="18" charset="0"/>
                          <a:cs typeface="Times New Roman" panose="02020603050405020304" pitchFamily="18" charset="0"/>
                        </a:rPr>
                        <a:t>All MA and MAPD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dirty="0">
                          <a:solidFill>
                            <a:srgbClr val="002060"/>
                          </a:solidFill>
                          <a:effectLst/>
                          <a:latin typeface="+mn-lt"/>
                          <a:ea typeface="Times New Roman" panose="02020603050405020304" pitchFamily="18" charset="0"/>
                        </a:rPr>
                        <a:t>Covered per public health emergency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dirty="0">
                          <a:solidFill>
                            <a:srgbClr val="00B050"/>
                          </a:solidFill>
                          <a:effectLst/>
                          <a:latin typeface="+mn-lt"/>
                          <a:ea typeface="Times New Roman" panose="02020603050405020304" pitchFamily="18" charset="0"/>
                          <a:cs typeface="Times New Roman" panose="02020603050405020304" pitchFamily="18" charset="0"/>
                        </a:rPr>
                        <a:t>Additional plan 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360167"/>
                  </a:ext>
                </a:extLst>
              </a:tr>
              <a:tr h="847646">
                <a:tc>
                  <a:txBody>
                    <a:bodyPr/>
                    <a:lstStyle/>
                    <a:p>
                      <a:pPr marL="0" marR="0" algn="l">
                        <a:buNone/>
                      </a:pPr>
                      <a:r>
                        <a:rPr lang="en-US" sz="1600" b="1" dirty="0">
                          <a:solidFill>
                            <a:srgbClr val="002060"/>
                          </a:solidFill>
                          <a:effectLst/>
                          <a:latin typeface="+mn-lt"/>
                          <a:ea typeface="Times New Roman" panose="02020603050405020304" pitchFamily="18" charset="0"/>
                          <a:cs typeface="Times New Roman" panose="02020603050405020304" pitchFamily="18" charset="0"/>
                        </a:rPr>
                        <a:t>Part D catastrophic coverage threshold</a:t>
                      </a:r>
                    </a:p>
                    <a:p>
                      <a:pPr marL="0" marR="0" algn="l">
                        <a:buNone/>
                      </a:pPr>
                      <a:r>
                        <a:rPr lang="en-US" sz="1600" b="1" dirty="0">
                          <a:solidFill>
                            <a:srgbClr val="002060"/>
                          </a:solidFill>
                          <a:effectLst/>
                          <a:latin typeface="+mn-lt"/>
                          <a:ea typeface="Times New Roman" panose="02020603050405020304" pitchFamily="18" charset="0"/>
                          <a:cs typeface="Times New Roman" panose="02020603050405020304" pitchFamily="18" charset="0"/>
                        </a:rPr>
                        <a:t> </a:t>
                      </a:r>
                    </a:p>
                    <a:p>
                      <a:pPr marL="0" marR="0" algn="l">
                        <a:buNone/>
                      </a:pPr>
                      <a:r>
                        <a:rPr lang="en-US" sz="1600" b="0" dirty="0">
                          <a:solidFill>
                            <a:srgbClr val="002060"/>
                          </a:solidFill>
                          <a:effectLst/>
                          <a:latin typeface="+mn-lt"/>
                          <a:ea typeface="Times New Roman" panose="02020603050405020304" pitchFamily="18" charset="0"/>
                          <a:cs typeface="Times New Roman" panose="02020603050405020304" pitchFamily="18" charset="0"/>
                        </a:rPr>
                        <a:t>(Determined by Inflation Reduction 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dirty="0">
                          <a:solidFill>
                            <a:srgbClr val="002060"/>
                          </a:solidFill>
                          <a:effectLst/>
                          <a:latin typeface="+mn-lt"/>
                          <a:ea typeface="Times New Roman" panose="02020603050405020304" pitchFamily="18" charset="0"/>
                          <a:cs typeface="Times New Roman" panose="02020603050405020304" pitchFamily="18" charset="0"/>
                        </a:rPr>
                        <a:t>All MAPD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dirty="0">
                          <a:solidFill>
                            <a:srgbClr val="002060"/>
                          </a:solidFill>
                          <a:effectLst/>
                          <a:latin typeface="+mn-lt"/>
                          <a:ea typeface="Times New Roman" panose="02020603050405020304" pitchFamily="18"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buNone/>
                      </a:pPr>
                      <a:r>
                        <a:rPr lang="en-US" sz="1600" dirty="0">
                          <a:solidFill>
                            <a:srgbClr val="FF0000"/>
                          </a:solidFill>
                          <a:effectLst/>
                          <a:latin typeface="+mn-lt"/>
                          <a:ea typeface="Times New Roman" panose="02020603050405020304" pitchFamily="18" charset="0"/>
                          <a:cs typeface="Times New Roman" panose="02020603050405020304" pitchFamily="18" charset="0"/>
                        </a:rPr>
                        <a:t>$2,100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926292"/>
                  </a:ext>
                </a:extLst>
              </a:tr>
            </a:tbl>
          </a:graphicData>
        </a:graphic>
      </p:graphicFrame>
    </p:spTree>
    <p:extLst>
      <p:ext uri="{BB962C8B-B14F-4D97-AF65-F5344CB8AC3E}">
        <p14:creationId xmlns:p14="http://schemas.microsoft.com/office/powerpoint/2010/main" val="315773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2A81-FE47-89D7-5235-0E02AC7B10C1}"/>
              </a:ext>
            </a:extLst>
          </p:cNvPr>
          <p:cNvSpPr>
            <a:spLocks noGrp="1"/>
          </p:cNvSpPr>
          <p:nvPr>
            <p:ph type="title"/>
          </p:nvPr>
        </p:nvSpPr>
        <p:spPr>
          <a:xfrm>
            <a:off x="589280" y="177801"/>
            <a:ext cx="11158221" cy="1226821"/>
          </a:xfrm>
        </p:spPr>
        <p:txBody>
          <a:bodyPr/>
          <a:lstStyle/>
          <a:p>
            <a:pPr>
              <a:defRPr/>
            </a:pPr>
            <a:r>
              <a:rPr lang="en-US" sz="4000" dirty="0">
                <a:solidFill>
                  <a:schemeClr val="tx1"/>
                </a:solidFill>
                <a:latin typeface="Arial Narrow" panose="020B0606020202030204" pitchFamily="34" charset="0"/>
                <a:ea typeface="+mn-ea"/>
                <a:cs typeface="+mn-cs"/>
              </a:rPr>
              <a:t>2026 </a:t>
            </a:r>
            <a:r>
              <a:rPr lang="en-US" sz="4000" cap="all" dirty="0">
                <a:solidFill>
                  <a:schemeClr val="tx1"/>
                </a:solidFill>
                <a:latin typeface="Arial Narrow" panose="020B0606020202030204" pitchFamily="34" charset="0"/>
                <a:ea typeface="+mn-ea"/>
                <a:cs typeface="+mn-cs"/>
              </a:rPr>
              <a:t>Group Medicare Renewal</a:t>
            </a:r>
            <a:br>
              <a:rPr lang="en-US" sz="4000" dirty="0">
                <a:solidFill>
                  <a:schemeClr val="tx1"/>
                </a:solidFill>
                <a:latin typeface="Arial Narrow" panose="020B0606020202030204" pitchFamily="34" charset="0"/>
                <a:ea typeface="+mn-ea"/>
                <a:cs typeface="+mn-cs"/>
              </a:rPr>
            </a:br>
            <a:r>
              <a:rPr lang="en-US" sz="2800" dirty="0">
                <a:solidFill>
                  <a:schemeClr val="tx1"/>
                </a:solidFill>
                <a:latin typeface="Arial Narrow" panose="020B0606020202030204" pitchFamily="34" charset="0"/>
                <a:ea typeface="+mn-ea"/>
                <a:cs typeface="+mn-cs"/>
              </a:rPr>
              <a:t>PUBLIC EMPLOYEES INSURANCE PROGRAM</a:t>
            </a:r>
          </a:p>
        </p:txBody>
      </p:sp>
      <p:sp>
        <p:nvSpPr>
          <p:cNvPr id="45059" name="Slide Number Placeholder 3">
            <a:extLst>
              <a:ext uri="{FF2B5EF4-FFF2-40B4-BE49-F238E27FC236}">
                <a16:creationId xmlns:a16="http://schemas.microsoft.com/office/drawing/2014/main" id="{3820E280-8233-A013-64E6-A8DCEA6C76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BC13B5-C9A6-48F3-9803-F9A1399939EF}" type="slidenum">
              <a:rPr lang="en-US" altLang="en-US" smtClean="0"/>
              <a:pPr/>
              <a:t>32</a:t>
            </a:fld>
            <a:endParaRPr lang="en-US" altLang="en-US" sz="2880">
              <a:solidFill>
                <a:schemeClr val="tx2"/>
              </a:solidFill>
            </a:endParaRPr>
          </a:p>
        </p:txBody>
      </p:sp>
      <p:graphicFrame>
        <p:nvGraphicFramePr>
          <p:cNvPr id="6" name="Table 5">
            <a:extLst>
              <a:ext uri="{FF2B5EF4-FFF2-40B4-BE49-F238E27FC236}">
                <a16:creationId xmlns:a16="http://schemas.microsoft.com/office/drawing/2014/main" id="{A2C3B589-3827-0243-0D3E-C28D929023D3}"/>
              </a:ext>
            </a:extLst>
          </p:cNvPr>
          <p:cNvGraphicFramePr>
            <a:graphicFrameLocks noGrp="1"/>
          </p:cNvGraphicFramePr>
          <p:nvPr>
            <p:extLst>
              <p:ext uri="{D42A27DB-BD31-4B8C-83A1-F6EECF244321}">
                <p14:modId xmlns:p14="http://schemas.microsoft.com/office/powerpoint/2010/main" val="103433955"/>
              </p:ext>
            </p:extLst>
          </p:nvPr>
        </p:nvGraphicFramePr>
        <p:xfrm>
          <a:off x="589280" y="1973088"/>
          <a:ext cx="9103359" cy="1720026"/>
        </p:xfrm>
        <a:graphic>
          <a:graphicData uri="http://schemas.openxmlformats.org/drawingml/2006/table">
            <a:tbl>
              <a:tblPr firstRow="1" bandRow="1">
                <a:tableStyleId>{073A0DAA-6AF3-43AB-8588-CEC1D06C72B9}</a:tableStyleId>
              </a:tblPr>
              <a:tblGrid>
                <a:gridCol w="3836897">
                  <a:extLst>
                    <a:ext uri="{9D8B030D-6E8A-4147-A177-3AD203B41FA5}">
                      <a16:colId xmlns:a16="http://schemas.microsoft.com/office/drawing/2014/main" val="20000"/>
                    </a:ext>
                  </a:extLst>
                </a:gridCol>
                <a:gridCol w="2633231">
                  <a:extLst>
                    <a:ext uri="{9D8B030D-6E8A-4147-A177-3AD203B41FA5}">
                      <a16:colId xmlns:a16="http://schemas.microsoft.com/office/drawing/2014/main" val="644370735"/>
                    </a:ext>
                  </a:extLst>
                </a:gridCol>
                <a:gridCol w="2633231">
                  <a:extLst>
                    <a:ext uri="{9D8B030D-6E8A-4147-A177-3AD203B41FA5}">
                      <a16:colId xmlns:a16="http://schemas.microsoft.com/office/drawing/2014/main" val="3500251597"/>
                    </a:ext>
                  </a:extLst>
                </a:gridCol>
              </a:tblGrid>
              <a:tr h="835426">
                <a:tc>
                  <a:txBody>
                    <a:bodyPr/>
                    <a:lstStyle/>
                    <a:p>
                      <a:r>
                        <a:rPr lang="en-US" sz="1600" kern="1200" dirty="0">
                          <a:solidFill>
                            <a:schemeClr val="bg1"/>
                          </a:solidFill>
                          <a:latin typeface="Arial" pitchFamily="34" charset="0"/>
                        </a:rPr>
                        <a:t>Group Medicare Advantage Select Rx 2 MAPD (PPO)</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lumOff val="10000"/>
                      </a:schemeClr>
                    </a:solidFill>
                  </a:tcPr>
                </a:tc>
                <a:tc>
                  <a:txBody>
                    <a:bodyPr/>
                    <a:lstStyle/>
                    <a:p>
                      <a:pPr algn="ctr"/>
                      <a:r>
                        <a:rPr lang="en-US" sz="1600" dirty="0">
                          <a:latin typeface="Arial" panose="020B0604020202020204" pitchFamily="34" charset="0"/>
                          <a:cs typeface="Arial" panose="020B0604020202020204" pitchFamily="34" charset="0"/>
                        </a:rPr>
                        <a:t>2025</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lumOff val="10000"/>
                      </a:schemeClr>
                    </a:solidFill>
                  </a:tcPr>
                </a:tc>
                <a:tc>
                  <a:txBody>
                    <a:bodyPr/>
                    <a:lstStyle/>
                    <a:p>
                      <a:pPr algn="ctr"/>
                      <a:r>
                        <a:rPr lang="en-US" sz="1600" dirty="0">
                          <a:latin typeface="Arial" panose="020B0604020202020204" pitchFamily="34" charset="0"/>
                          <a:cs typeface="Arial" panose="020B0604020202020204" pitchFamily="34" charset="0"/>
                        </a:rPr>
                        <a:t>2026</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0000"/>
                        <a:lumOff val="10000"/>
                      </a:schemeClr>
                    </a:solidFill>
                  </a:tcPr>
                </a:tc>
                <a:extLst>
                  <a:ext uri="{0D108BD9-81ED-4DB2-BD59-A6C34878D82A}">
                    <a16:rowId xmlns:a16="http://schemas.microsoft.com/office/drawing/2014/main" val="10000"/>
                  </a:ext>
                </a:extLst>
              </a:tr>
              <a:tr h="884600">
                <a:tc>
                  <a:txBody>
                    <a:bodyPr/>
                    <a:lstStyle/>
                    <a:p>
                      <a:r>
                        <a:rPr lang="en-US" sz="1600" kern="1200" dirty="0">
                          <a:solidFill>
                            <a:srgbClr val="003A69"/>
                          </a:solidFill>
                          <a:latin typeface="Arial" pitchFamily="34" charset="0"/>
                        </a:rPr>
                        <a:t>T</a:t>
                      </a:r>
                    </a:p>
                    <a:p>
                      <a:r>
                        <a:rPr lang="en-US" sz="1600" kern="1200" dirty="0">
                          <a:solidFill>
                            <a:srgbClr val="003A69"/>
                          </a:solidFill>
                          <a:latin typeface="Arial" pitchFamily="34" charset="0"/>
                        </a:rPr>
                        <a:t>Total monthly premium per member</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US" sz="1800" b="0" kern="1200" dirty="0">
                        <a:solidFill>
                          <a:srgbClr val="003A69"/>
                        </a:solidFill>
                        <a:latin typeface="Arial" pitchFamily="34" charset="0"/>
                      </a:endParaRPr>
                    </a:p>
                    <a:p>
                      <a:pPr algn="ctr"/>
                      <a:r>
                        <a:rPr lang="en-US" sz="1800" b="0" kern="1200" dirty="0">
                          <a:solidFill>
                            <a:srgbClr val="003A69"/>
                          </a:solidFill>
                          <a:latin typeface="Arial" pitchFamily="34" charset="0"/>
                        </a:rPr>
                        <a:t>$280.00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endParaRPr lang="en-US" sz="1800" b="1" kern="1200" dirty="0">
                        <a:solidFill>
                          <a:srgbClr val="003A69"/>
                        </a:solidFill>
                        <a:latin typeface="Arial" pitchFamily="34" charset="0"/>
                      </a:endParaRPr>
                    </a:p>
                    <a:p>
                      <a:pPr algn="ctr"/>
                      <a:r>
                        <a:rPr lang="en-US" sz="1800" b="1" kern="1200" dirty="0">
                          <a:solidFill>
                            <a:srgbClr val="003A69"/>
                          </a:solidFill>
                          <a:latin typeface="Arial" pitchFamily="34" charset="0"/>
                        </a:rPr>
                        <a:t>$289.50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45082" name="TextBox 8">
            <a:extLst>
              <a:ext uri="{FF2B5EF4-FFF2-40B4-BE49-F238E27FC236}">
                <a16:creationId xmlns:a16="http://schemas.microsoft.com/office/drawing/2014/main" id="{C0B3C6F3-7F10-68D4-EF38-F959FBC4DB74}"/>
              </a:ext>
            </a:extLst>
          </p:cNvPr>
          <p:cNvSpPr txBox="1">
            <a:spLocks noChangeArrowheads="1"/>
          </p:cNvSpPr>
          <p:nvPr/>
        </p:nvSpPr>
        <p:spPr bwMode="auto">
          <a:xfrm>
            <a:off x="1143000" y="5824221"/>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2A81-FE47-89D7-5235-0E02AC7B10C1}"/>
              </a:ext>
            </a:extLst>
          </p:cNvPr>
          <p:cNvSpPr>
            <a:spLocks noGrp="1"/>
          </p:cNvSpPr>
          <p:nvPr>
            <p:ph type="title"/>
          </p:nvPr>
        </p:nvSpPr>
        <p:spPr>
          <a:xfrm>
            <a:off x="589280" y="177801"/>
            <a:ext cx="11158221" cy="1226821"/>
          </a:xfrm>
        </p:spPr>
        <p:txBody>
          <a:bodyPr/>
          <a:lstStyle/>
          <a:p>
            <a:pPr>
              <a:defRPr/>
            </a:pPr>
            <a:r>
              <a:rPr lang="en-US" sz="4000" dirty="0">
                <a:solidFill>
                  <a:schemeClr val="tx1"/>
                </a:solidFill>
                <a:latin typeface="Arial Narrow" panose="020B0606020202030204" pitchFamily="34" charset="0"/>
                <a:ea typeface="+mn-ea"/>
                <a:cs typeface="+mn-cs"/>
              </a:rPr>
              <a:t>2026 </a:t>
            </a:r>
            <a:r>
              <a:rPr lang="en-US" sz="4000" cap="all" dirty="0">
                <a:solidFill>
                  <a:schemeClr val="tx1"/>
                </a:solidFill>
                <a:latin typeface="Arial Narrow" panose="020B0606020202030204" pitchFamily="34" charset="0"/>
                <a:ea typeface="+mn-ea"/>
                <a:cs typeface="+mn-cs"/>
              </a:rPr>
              <a:t>Group Medicare Renewal</a:t>
            </a:r>
            <a:br>
              <a:rPr lang="en-US" sz="4000" dirty="0">
                <a:solidFill>
                  <a:schemeClr val="tx1"/>
                </a:solidFill>
                <a:latin typeface="Arial Narrow" panose="020B0606020202030204" pitchFamily="34" charset="0"/>
                <a:ea typeface="+mn-ea"/>
                <a:cs typeface="+mn-cs"/>
              </a:rPr>
            </a:br>
            <a:r>
              <a:rPr lang="en-US" sz="2800" dirty="0">
                <a:solidFill>
                  <a:schemeClr val="tx1"/>
                </a:solidFill>
                <a:latin typeface="Arial Narrow" panose="020B0606020202030204" pitchFamily="34" charset="0"/>
                <a:ea typeface="+mn-ea"/>
                <a:cs typeface="+mn-cs"/>
              </a:rPr>
              <a:t>PUBLIC EMPLOYEES INSURANCE PROGRAM</a:t>
            </a:r>
          </a:p>
        </p:txBody>
      </p:sp>
      <p:sp>
        <p:nvSpPr>
          <p:cNvPr id="45059" name="Slide Number Placeholder 3">
            <a:extLst>
              <a:ext uri="{FF2B5EF4-FFF2-40B4-BE49-F238E27FC236}">
                <a16:creationId xmlns:a16="http://schemas.microsoft.com/office/drawing/2014/main" id="{3820E280-8233-A013-64E6-A8DCEA6C76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BC13B5-C9A6-48F3-9803-F9A1399939EF}" type="slidenum">
              <a:rPr lang="en-US" altLang="en-US" smtClean="0"/>
              <a:pPr/>
              <a:t>33</a:t>
            </a:fld>
            <a:endParaRPr lang="en-US" altLang="en-US" sz="2880">
              <a:solidFill>
                <a:schemeClr val="tx2"/>
              </a:solidFill>
            </a:endParaRPr>
          </a:p>
        </p:txBody>
      </p:sp>
      <p:graphicFrame>
        <p:nvGraphicFramePr>
          <p:cNvPr id="6" name="Table 5">
            <a:extLst>
              <a:ext uri="{FF2B5EF4-FFF2-40B4-BE49-F238E27FC236}">
                <a16:creationId xmlns:a16="http://schemas.microsoft.com/office/drawing/2014/main" id="{A2C3B589-3827-0243-0D3E-C28D929023D3}"/>
              </a:ext>
            </a:extLst>
          </p:cNvPr>
          <p:cNvGraphicFramePr>
            <a:graphicFrameLocks noGrp="1"/>
          </p:cNvGraphicFramePr>
          <p:nvPr>
            <p:extLst>
              <p:ext uri="{D42A27DB-BD31-4B8C-83A1-F6EECF244321}">
                <p14:modId xmlns:p14="http://schemas.microsoft.com/office/powerpoint/2010/main" val="2678442093"/>
              </p:ext>
            </p:extLst>
          </p:nvPr>
        </p:nvGraphicFramePr>
        <p:xfrm>
          <a:off x="509319" y="1723453"/>
          <a:ext cx="9581789" cy="2868214"/>
        </p:xfrm>
        <a:graphic>
          <a:graphicData uri="http://schemas.openxmlformats.org/drawingml/2006/table">
            <a:tbl>
              <a:tblPr firstRow="1" bandRow="1">
                <a:tableStyleId>{073A0DAA-6AF3-43AB-8588-CEC1D06C72B9}</a:tableStyleId>
              </a:tblPr>
              <a:tblGrid>
                <a:gridCol w="3808169">
                  <a:extLst>
                    <a:ext uri="{9D8B030D-6E8A-4147-A177-3AD203B41FA5}">
                      <a16:colId xmlns:a16="http://schemas.microsoft.com/office/drawing/2014/main" val="20000"/>
                    </a:ext>
                  </a:extLst>
                </a:gridCol>
                <a:gridCol w="2886810">
                  <a:extLst>
                    <a:ext uri="{9D8B030D-6E8A-4147-A177-3AD203B41FA5}">
                      <a16:colId xmlns:a16="http://schemas.microsoft.com/office/drawing/2014/main" val="3180906862"/>
                    </a:ext>
                  </a:extLst>
                </a:gridCol>
                <a:gridCol w="2886810">
                  <a:extLst>
                    <a:ext uri="{9D8B030D-6E8A-4147-A177-3AD203B41FA5}">
                      <a16:colId xmlns:a16="http://schemas.microsoft.com/office/drawing/2014/main" val="1430784012"/>
                    </a:ext>
                  </a:extLst>
                </a:gridCol>
              </a:tblGrid>
              <a:tr h="782896">
                <a:tc>
                  <a:txBody>
                    <a:bodyPr/>
                    <a:lstStyle/>
                    <a:p>
                      <a:r>
                        <a:rPr lang="en-US" sz="1600" kern="1200" dirty="0">
                          <a:solidFill>
                            <a:schemeClr val="bg1"/>
                          </a:solidFill>
                          <a:latin typeface="Arial" pitchFamily="34" charset="0"/>
                        </a:rPr>
                        <a:t>Group Platinum Blue Plan C with Group MedicareBlue Rx (PDP)</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50"/>
                    </a:solidFill>
                  </a:tcPr>
                </a:tc>
                <a:tc>
                  <a:txBody>
                    <a:bodyPr/>
                    <a:lstStyle/>
                    <a:p>
                      <a:pPr algn="ctr"/>
                      <a:r>
                        <a:rPr lang="en-US" sz="1600" dirty="0">
                          <a:latin typeface="Arial" panose="020B0604020202020204" pitchFamily="34" charset="0"/>
                          <a:cs typeface="Arial" panose="020B0604020202020204" pitchFamily="34" charset="0"/>
                        </a:rPr>
                        <a:t>2025</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50"/>
                    </a:solidFill>
                  </a:tcPr>
                </a:tc>
                <a:tc>
                  <a:txBody>
                    <a:bodyPr/>
                    <a:lstStyle/>
                    <a:p>
                      <a:pPr algn="ctr"/>
                      <a:r>
                        <a:rPr lang="en-US" sz="1600" dirty="0">
                          <a:latin typeface="Arial" panose="020B0604020202020204" pitchFamily="34" charset="0"/>
                          <a:cs typeface="Arial" panose="020B0604020202020204" pitchFamily="34" charset="0"/>
                        </a:rPr>
                        <a:t>2026</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609545">
                <a:tc>
                  <a:txBody>
                    <a:bodyPr/>
                    <a:lstStyle/>
                    <a:p>
                      <a:r>
                        <a:rPr lang="en-US" sz="1600" kern="1200" dirty="0">
                          <a:solidFill>
                            <a:srgbClr val="003A69"/>
                          </a:solidFill>
                          <a:latin typeface="Arial" pitchFamily="34" charset="0"/>
                        </a:rPr>
                        <a:t>Group Medicare Platinum Blue Plan C</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$118.50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1" kern="1200" dirty="0">
                          <a:solidFill>
                            <a:srgbClr val="003A69"/>
                          </a:solidFill>
                          <a:latin typeface="Arial" pitchFamily="34" charset="0"/>
                        </a:rPr>
                        <a:t>$132.50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6228">
                <a:tc>
                  <a:txBody>
                    <a:bodyPr/>
                    <a:lstStyle/>
                    <a:p>
                      <a:r>
                        <a:rPr lang="en-US" sz="1600" kern="1200" dirty="0">
                          <a:solidFill>
                            <a:srgbClr val="003A69"/>
                          </a:solidFill>
                          <a:latin typeface="Arial" pitchFamily="34" charset="0"/>
                        </a:rPr>
                        <a:t>Group MedicareBlue RX (PDP)</a:t>
                      </a:r>
                      <a:br>
                        <a:rPr lang="en-US" sz="1600" kern="1200" dirty="0">
                          <a:solidFill>
                            <a:srgbClr val="003A69"/>
                          </a:solidFill>
                          <a:latin typeface="Arial" pitchFamily="34" charset="0"/>
                        </a:rPr>
                      </a:br>
                      <a:r>
                        <a:rPr lang="en-US" sz="1600" b="1" kern="1200" dirty="0">
                          <a:solidFill>
                            <a:srgbClr val="003A69"/>
                          </a:solidFill>
                          <a:latin typeface="Arial" pitchFamily="34" charset="0"/>
                        </a:rPr>
                        <a:t>$10/$25/$60/25%</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$203.50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1" kern="1200" dirty="0">
                          <a:solidFill>
                            <a:srgbClr val="003A69"/>
                          </a:solidFill>
                          <a:latin typeface="Arial" pitchFamily="34" charset="0"/>
                        </a:rPr>
                        <a:t>$249.50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9545">
                <a:tc>
                  <a:txBody>
                    <a:bodyPr/>
                    <a:lstStyle/>
                    <a:p>
                      <a:r>
                        <a:rPr lang="en-US" sz="1600" kern="1200" dirty="0">
                          <a:solidFill>
                            <a:srgbClr val="003A69"/>
                          </a:solidFill>
                          <a:latin typeface="Arial" pitchFamily="34" charset="0"/>
                        </a:rPr>
                        <a:t>Total monthly premium per member</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$322.00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1" kern="1200" dirty="0">
                          <a:solidFill>
                            <a:srgbClr val="003A69"/>
                          </a:solidFill>
                          <a:latin typeface="Arial" pitchFamily="34" charset="0"/>
                        </a:rPr>
                        <a:t>$382.00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45082" name="TextBox 8">
            <a:extLst>
              <a:ext uri="{FF2B5EF4-FFF2-40B4-BE49-F238E27FC236}">
                <a16:creationId xmlns:a16="http://schemas.microsoft.com/office/drawing/2014/main" id="{C0B3C6F3-7F10-68D4-EF38-F959FBC4DB74}"/>
              </a:ext>
            </a:extLst>
          </p:cNvPr>
          <p:cNvSpPr txBox="1">
            <a:spLocks noChangeArrowheads="1"/>
          </p:cNvSpPr>
          <p:nvPr/>
        </p:nvSpPr>
        <p:spPr bwMode="auto">
          <a:xfrm>
            <a:off x="1143000" y="5824221"/>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ltLang="en-US" sz="2400"/>
          </a:p>
        </p:txBody>
      </p:sp>
      <p:graphicFrame>
        <p:nvGraphicFramePr>
          <p:cNvPr id="3" name="Table 2">
            <a:extLst>
              <a:ext uri="{FF2B5EF4-FFF2-40B4-BE49-F238E27FC236}">
                <a16:creationId xmlns:a16="http://schemas.microsoft.com/office/drawing/2014/main" id="{E27545AE-A5C5-3960-6F85-364A722641DE}"/>
              </a:ext>
            </a:extLst>
          </p:cNvPr>
          <p:cNvGraphicFramePr>
            <a:graphicFrameLocks noGrp="1"/>
          </p:cNvGraphicFramePr>
          <p:nvPr>
            <p:extLst>
              <p:ext uri="{D42A27DB-BD31-4B8C-83A1-F6EECF244321}">
                <p14:modId xmlns:p14="http://schemas.microsoft.com/office/powerpoint/2010/main" val="3205778649"/>
              </p:ext>
            </p:extLst>
          </p:nvPr>
        </p:nvGraphicFramePr>
        <p:xfrm>
          <a:off x="509319" y="4753119"/>
          <a:ext cx="9581789" cy="2868214"/>
        </p:xfrm>
        <a:graphic>
          <a:graphicData uri="http://schemas.openxmlformats.org/drawingml/2006/table">
            <a:tbl>
              <a:tblPr firstRow="1" bandRow="1">
                <a:tableStyleId>{073A0DAA-6AF3-43AB-8588-CEC1D06C72B9}</a:tableStyleId>
              </a:tblPr>
              <a:tblGrid>
                <a:gridCol w="3971169">
                  <a:extLst>
                    <a:ext uri="{9D8B030D-6E8A-4147-A177-3AD203B41FA5}">
                      <a16:colId xmlns:a16="http://schemas.microsoft.com/office/drawing/2014/main" val="20000"/>
                    </a:ext>
                  </a:extLst>
                </a:gridCol>
                <a:gridCol w="2805310">
                  <a:extLst>
                    <a:ext uri="{9D8B030D-6E8A-4147-A177-3AD203B41FA5}">
                      <a16:colId xmlns:a16="http://schemas.microsoft.com/office/drawing/2014/main" val="3726095646"/>
                    </a:ext>
                  </a:extLst>
                </a:gridCol>
                <a:gridCol w="2805310">
                  <a:extLst>
                    <a:ext uri="{9D8B030D-6E8A-4147-A177-3AD203B41FA5}">
                      <a16:colId xmlns:a16="http://schemas.microsoft.com/office/drawing/2014/main" val="920454424"/>
                    </a:ext>
                  </a:extLst>
                </a:gridCol>
              </a:tblGrid>
              <a:tr h="841772">
                <a:tc>
                  <a:txBody>
                    <a:bodyPr/>
                    <a:lstStyle/>
                    <a:p>
                      <a:r>
                        <a:rPr lang="en-US" sz="1600" kern="1200" dirty="0">
                          <a:solidFill>
                            <a:schemeClr val="bg1"/>
                          </a:solidFill>
                          <a:latin typeface="Arial" pitchFamily="34" charset="0"/>
                        </a:rPr>
                        <a:t>Group Platinum Blue Plan C with Group MedicareBlue Rx (PDP)</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50"/>
                    </a:solidFill>
                  </a:tcPr>
                </a:tc>
                <a:tc>
                  <a:txBody>
                    <a:bodyPr/>
                    <a:lstStyle/>
                    <a:p>
                      <a:pPr algn="ctr"/>
                      <a:r>
                        <a:rPr lang="en-US" sz="1600" dirty="0">
                          <a:latin typeface="Arial" panose="020B0604020202020204" pitchFamily="34" charset="0"/>
                          <a:cs typeface="Arial" panose="020B0604020202020204" pitchFamily="34" charset="0"/>
                        </a:rPr>
                        <a:t>2025</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50"/>
                    </a:solidFill>
                  </a:tcPr>
                </a:tc>
                <a:tc>
                  <a:txBody>
                    <a:bodyPr/>
                    <a:lstStyle/>
                    <a:p>
                      <a:pPr algn="ctr"/>
                      <a:r>
                        <a:rPr lang="en-US" sz="1600" dirty="0">
                          <a:latin typeface="Arial" panose="020B0604020202020204" pitchFamily="34" charset="0"/>
                          <a:cs typeface="Arial" panose="020B0604020202020204" pitchFamily="34" charset="0"/>
                        </a:rPr>
                        <a:t>2026</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92335">
                <a:tc>
                  <a:txBody>
                    <a:bodyPr/>
                    <a:lstStyle/>
                    <a:p>
                      <a:r>
                        <a:rPr lang="en-US" sz="1600" kern="1200" dirty="0">
                          <a:solidFill>
                            <a:srgbClr val="003A69"/>
                          </a:solidFill>
                          <a:latin typeface="Arial" pitchFamily="34" charset="0"/>
                        </a:rPr>
                        <a:t>Group Medicare Platinum Blue Plan C</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$118.50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1" kern="1200" dirty="0">
                          <a:solidFill>
                            <a:srgbClr val="003A69"/>
                          </a:solidFill>
                          <a:latin typeface="Arial" pitchFamily="34" charset="0"/>
                        </a:rPr>
                        <a:t>$132.50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41772">
                <a:tc>
                  <a:txBody>
                    <a:bodyPr/>
                    <a:lstStyle/>
                    <a:p>
                      <a:r>
                        <a:rPr lang="en-US" sz="1600" kern="1200" dirty="0">
                          <a:solidFill>
                            <a:srgbClr val="003A69"/>
                          </a:solidFill>
                          <a:latin typeface="Arial" pitchFamily="34" charset="0"/>
                        </a:rPr>
                        <a:t>Group MedicareBlue RX (PDP)</a:t>
                      </a:r>
                      <a:br>
                        <a:rPr lang="en-US" sz="1600" kern="1200" dirty="0">
                          <a:solidFill>
                            <a:srgbClr val="003A69"/>
                          </a:solidFill>
                          <a:latin typeface="Arial" pitchFamily="34" charset="0"/>
                        </a:rPr>
                      </a:br>
                      <a:r>
                        <a:rPr lang="en-US" sz="1600" b="1" kern="1200" dirty="0">
                          <a:solidFill>
                            <a:srgbClr val="003A69"/>
                          </a:solidFill>
                          <a:latin typeface="Arial" pitchFamily="34" charset="0"/>
                        </a:rPr>
                        <a:t>$5/$10/20%/45%/33%</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$175.00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1" kern="1200" dirty="0">
                          <a:solidFill>
                            <a:srgbClr val="003A69"/>
                          </a:solidFill>
                          <a:latin typeface="Arial" pitchFamily="34" charset="0"/>
                        </a:rPr>
                        <a:t>$216.00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2335">
                <a:tc>
                  <a:txBody>
                    <a:bodyPr/>
                    <a:lstStyle/>
                    <a:p>
                      <a:r>
                        <a:rPr lang="en-US" sz="1600" kern="1200" dirty="0">
                          <a:solidFill>
                            <a:srgbClr val="003A69"/>
                          </a:solidFill>
                          <a:latin typeface="Arial" pitchFamily="34" charset="0"/>
                        </a:rPr>
                        <a:t>Total monthly premium per member</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0" kern="1200" dirty="0">
                          <a:solidFill>
                            <a:srgbClr val="003A69"/>
                          </a:solidFill>
                          <a:latin typeface="Arial" pitchFamily="34" charset="0"/>
                        </a:rPr>
                        <a:t>$293.50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sz="1600" b="1" kern="1200" dirty="0">
                          <a:solidFill>
                            <a:srgbClr val="003A69"/>
                          </a:solidFill>
                          <a:latin typeface="Arial" pitchFamily="34" charset="0"/>
                        </a:rPr>
                        <a:t>$348.50</a:t>
                      </a:r>
                    </a:p>
                  </a:txBody>
                  <a:tcPr marL="91438" marR="91438" marT="45683" marB="4568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224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E6B9020D-1C4B-4F9B-AC9F-A9B118D13D4F}" type="slidenum">
              <a:rPr kumimoji="0" lang="en-US" altLang="en-US"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p:txBody>
          <a:bodyPr vert="horz" lIns="91440" tIns="45720" rIns="91440" bIns="45720" rtlCol="0" anchor="t">
            <a:noAutofit/>
          </a:bodyPr>
          <a:lstStyle/>
          <a:p>
            <a:r>
              <a:rPr lang="en-US" dirty="0">
                <a:latin typeface="Arial Narrow"/>
              </a:rPr>
              <a:t>2026 MEDICARE RENEWAL COMMUNICATIONS</a:t>
            </a: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3" y="7627621"/>
            <a:ext cx="12053119" cy="369367"/>
          </a:xfrm>
        </p:spPr>
        <p:txBody>
          <a:bodyPr wrap="square" lIns="91440" tIns="45720" rIns="91440" bIns="45720" rtlCol="0" anchor="b" anchorCtr="0">
            <a:noAutofit/>
          </a:bodyPr>
          <a:lstStyle/>
          <a:p>
            <a:pPr>
              <a:defRPr/>
            </a:pPr>
            <a:r>
              <a:rPr lang="en-US" sz="1200" dirty="0"/>
              <a:t>Annual Notice of Changes: Required by the Centers for Medicare &amp; Medicaid Services (CMS) that outlines coverage information and changes related to the member’s benefits.</a:t>
            </a:r>
          </a:p>
          <a:p>
            <a:pPr>
              <a:defRPr/>
            </a:pPr>
            <a:r>
              <a:rPr lang="en-US" sz="1200" dirty="0"/>
              <a:t>Members must check the Group MedicareBlue Rx / Group Medicare Advantage (PPO) Formulary for any changes to their drug coverage.</a:t>
            </a:r>
          </a:p>
        </p:txBody>
      </p:sp>
      <p:graphicFrame>
        <p:nvGraphicFramePr>
          <p:cNvPr id="9" name="Table 8">
            <a:extLst>
              <a:ext uri="{FF2B5EF4-FFF2-40B4-BE49-F238E27FC236}">
                <a16:creationId xmlns:a16="http://schemas.microsoft.com/office/drawing/2014/main" id="{3BA9FCCD-24DD-BC0B-E541-0764A32FB02D}"/>
              </a:ext>
            </a:extLst>
          </p:cNvPr>
          <p:cNvGraphicFramePr>
            <a:graphicFrameLocks noGrp="1"/>
          </p:cNvGraphicFramePr>
          <p:nvPr>
            <p:extLst>
              <p:ext uri="{D42A27DB-BD31-4B8C-83A1-F6EECF244321}">
                <p14:modId xmlns:p14="http://schemas.microsoft.com/office/powerpoint/2010/main" val="876733683"/>
              </p:ext>
            </p:extLst>
          </p:nvPr>
        </p:nvGraphicFramePr>
        <p:xfrm>
          <a:off x="609600" y="2028825"/>
          <a:ext cx="13525505" cy="3183782"/>
        </p:xfrm>
        <a:graphic>
          <a:graphicData uri="http://schemas.openxmlformats.org/drawingml/2006/table">
            <a:tbl>
              <a:tblPr firstRow="1" bandRow="1">
                <a:tableStyleId>{5C22544A-7EE6-4342-B048-85BDC9FD1C3A}</a:tableStyleId>
              </a:tblPr>
              <a:tblGrid>
                <a:gridCol w="4075134">
                  <a:extLst>
                    <a:ext uri="{9D8B030D-6E8A-4147-A177-3AD203B41FA5}">
                      <a16:colId xmlns:a16="http://schemas.microsoft.com/office/drawing/2014/main" val="287321725"/>
                    </a:ext>
                  </a:extLst>
                </a:gridCol>
                <a:gridCol w="3557392">
                  <a:extLst>
                    <a:ext uri="{9D8B030D-6E8A-4147-A177-3AD203B41FA5}">
                      <a16:colId xmlns:a16="http://schemas.microsoft.com/office/drawing/2014/main" val="4142227541"/>
                    </a:ext>
                  </a:extLst>
                </a:gridCol>
                <a:gridCol w="5892979">
                  <a:extLst>
                    <a:ext uri="{9D8B030D-6E8A-4147-A177-3AD203B41FA5}">
                      <a16:colId xmlns:a16="http://schemas.microsoft.com/office/drawing/2014/main" val="766838268"/>
                    </a:ext>
                  </a:extLst>
                </a:gridCol>
              </a:tblGrid>
              <a:tr h="770206">
                <a:tc>
                  <a:txBody>
                    <a:bodyPr/>
                    <a:lstStyle/>
                    <a:p>
                      <a:pPr marL="0" algn="l" defTabSz="457118" rtl="0" eaLnBrk="1" latinLnBrk="0" hangingPunct="1"/>
                      <a:r>
                        <a:rPr lang="en-US" sz="1800" b="1" i="0" kern="1200">
                          <a:solidFill>
                            <a:schemeClr val="bg1"/>
                          </a:solidFill>
                          <a:latin typeface="Arial Narrow"/>
                          <a:ea typeface="+mn-ea"/>
                          <a:cs typeface="Arial Narrow" panose="020B0604020202020204" pitchFamily="34" charset="0"/>
                        </a:rPr>
                        <a:t>TYPE</a:t>
                      </a:r>
                    </a:p>
                  </a:txBody>
                  <a:tcPr marL="109728" marR="109728" marT="54754" marB="5475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l" defTabSz="457118" rtl="0" eaLnBrk="1" latinLnBrk="0" hangingPunct="1"/>
                      <a:r>
                        <a:rPr lang="en-US" sz="1800" b="1" i="0" kern="1200">
                          <a:solidFill>
                            <a:schemeClr val="bg1"/>
                          </a:solidFill>
                          <a:latin typeface="Arial Narrow"/>
                          <a:ea typeface="+mn-ea"/>
                          <a:cs typeface="Arial Narrow" panose="020B0604020202020204" pitchFamily="34" charset="0"/>
                        </a:rPr>
                        <a:t>WHEN</a:t>
                      </a:r>
                    </a:p>
                  </a:txBody>
                  <a:tcPr marL="109728" marR="109728" marT="54754" marB="5475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l" defTabSz="457118" rtl="0" eaLnBrk="1" latinLnBrk="0" hangingPunct="1"/>
                      <a:r>
                        <a:rPr lang="en-US" sz="1800" b="1" i="0" kern="1200">
                          <a:solidFill>
                            <a:schemeClr val="bg1"/>
                          </a:solidFill>
                          <a:latin typeface="Arial Narrow"/>
                          <a:ea typeface="+mn-ea"/>
                          <a:cs typeface="Arial Narrow" panose="020B0604020202020204" pitchFamily="34" charset="0"/>
                        </a:rPr>
                        <a:t>R</a:t>
                      </a:r>
                      <a:r>
                        <a:rPr lang="en-US" sz="1800" b="1" i="0" kern="1200" baseline="0">
                          <a:solidFill>
                            <a:schemeClr val="bg1"/>
                          </a:solidFill>
                          <a:latin typeface="Arial Narrow"/>
                          <a:ea typeface="+mn-ea"/>
                          <a:cs typeface="Arial Narrow" panose="020B0604020202020204" pitchFamily="34" charset="0"/>
                        </a:rPr>
                        <a:t>ETIREE WILL RECEIVE</a:t>
                      </a:r>
                      <a:endParaRPr lang="en-US" sz="1800" b="1" i="0" kern="1200">
                        <a:solidFill>
                          <a:schemeClr val="bg1"/>
                        </a:solidFill>
                        <a:latin typeface="Arial Narrow"/>
                        <a:ea typeface="+mn-ea"/>
                        <a:cs typeface="Arial Narrow" panose="020B0604020202020204" pitchFamily="34" charset="0"/>
                      </a:endParaRPr>
                    </a:p>
                  </a:txBody>
                  <a:tcPr marL="109728" marR="109728" marT="54754" marB="5475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02920">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2"/>
                          </a:solidFill>
                          <a:latin typeface="Arial"/>
                          <a:ea typeface="+mn-ea"/>
                          <a:cs typeface="Arial"/>
                        </a:rPr>
                        <a:t>Medical</a:t>
                      </a:r>
                      <a:endParaRPr lang="en-US" sz="1600" b="1" kern="1200" dirty="0">
                        <a:solidFill>
                          <a:schemeClr val="tx2"/>
                        </a:solidFill>
                        <a:latin typeface="Arial"/>
                        <a:ea typeface="+mn-ea"/>
                        <a:cs typeface="Arial"/>
                      </a:endParaRPr>
                    </a:p>
                    <a:p>
                      <a:pPr marL="0" marR="0" indent="0" algn="l" defTabSz="457118"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Arial"/>
                          <a:ea typeface="+mn-ea"/>
                          <a:cs typeface="Arial"/>
                        </a:rPr>
                        <a:t>Group </a:t>
                      </a:r>
                      <a:r>
                        <a:rPr lang="en-US" sz="1600" b="0" kern="1200" baseline="0" dirty="0">
                          <a:solidFill>
                            <a:schemeClr val="tx2"/>
                          </a:solidFill>
                          <a:latin typeface="Arial"/>
                          <a:ea typeface="+mn-ea"/>
                          <a:cs typeface="Arial"/>
                        </a:rPr>
                        <a:t>Medicare Advantage (PPO) medical with Part D coverage, Group Platinum Blue (Cost)</a:t>
                      </a:r>
                      <a:endParaRPr lang="en-US" sz="1600" b="0" kern="1200" dirty="0">
                        <a:solidFill>
                          <a:srgbClr val="FF2F92"/>
                        </a:solidFill>
                        <a:latin typeface="Arial"/>
                        <a:ea typeface="+mn-ea"/>
                        <a:cs typeface="Arial"/>
                      </a:endParaRP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Arial"/>
                          <a:ea typeface="+mn-ea"/>
                          <a:cs typeface="Arial"/>
                        </a:rPr>
                        <a:t>15 days prior to either your Open Enrollment start date or your next plan year effective date</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lgn="l" defTabSz="457118" rtl="0" eaLnBrk="1" latinLnBrk="0" hangingPunct="1">
                        <a:buClr>
                          <a:schemeClr val="accent2"/>
                        </a:buClr>
                        <a:buFont typeface="Arial" panose="020B0604020202020204" pitchFamily="34" charset="0"/>
                        <a:buChar char="•"/>
                        <a:tabLst/>
                      </a:pPr>
                      <a:r>
                        <a:rPr lang="en-US" sz="1600" b="0" kern="1200">
                          <a:solidFill>
                            <a:schemeClr val="tx2"/>
                          </a:solidFill>
                          <a:latin typeface="Arial"/>
                          <a:ea typeface="+mn-ea"/>
                          <a:cs typeface="Arial"/>
                        </a:rPr>
                        <a:t>Annual Notice of Changes</a:t>
                      </a:r>
                    </a:p>
                    <a:p>
                      <a:pPr marL="174625" indent="-174625" algn="l" defTabSz="457118" rtl="0" eaLnBrk="1" latinLnBrk="0" hangingPunct="1">
                        <a:buClr>
                          <a:schemeClr val="accent2"/>
                        </a:buClr>
                        <a:buFont typeface="Arial" panose="020B0604020202020204" pitchFamily="34" charset="0"/>
                        <a:buChar char="•"/>
                        <a:tabLst/>
                      </a:pPr>
                      <a:r>
                        <a:rPr lang="en-US" sz="1600" b="0" kern="1200" baseline="0">
                          <a:solidFill>
                            <a:schemeClr val="tx2"/>
                          </a:solidFill>
                          <a:latin typeface="Arial"/>
                          <a:ea typeface="+mn-ea"/>
                          <a:cs typeface="Arial"/>
                        </a:rPr>
                        <a:t>Important Plan Documents flyer with applicable information on how to locate the Evidence of Coverage, Provider Directory, Pharmacy Directory, Formulary</a:t>
                      </a:r>
                      <a:endParaRPr lang="en-US" sz="1600" b="0" kern="1200">
                        <a:solidFill>
                          <a:schemeClr val="tx2"/>
                        </a:solidFill>
                        <a:latin typeface="Arial"/>
                        <a:ea typeface="+mn-ea"/>
                        <a:cs typeface="Arial"/>
                      </a:endParaRP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50292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1" kern="1200">
                          <a:solidFill>
                            <a:schemeClr val="tx2"/>
                          </a:solidFill>
                          <a:latin typeface="Arial"/>
                          <a:ea typeface="+mn-ea"/>
                          <a:cs typeface="Arial"/>
                        </a:rPr>
                        <a:t>Prescription</a:t>
                      </a:r>
                      <a:r>
                        <a:rPr lang="en-US" sz="1600" b="1" kern="1200" baseline="0">
                          <a:solidFill>
                            <a:schemeClr val="tx2"/>
                          </a:solidFill>
                          <a:latin typeface="Arial"/>
                          <a:ea typeface="+mn-ea"/>
                          <a:cs typeface="Arial"/>
                        </a:rPr>
                        <a:t> drug</a:t>
                      </a:r>
                      <a:endParaRPr lang="en-US" sz="1600" b="1" kern="1200">
                        <a:solidFill>
                          <a:schemeClr val="tx2"/>
                        </a:solidFill>
                        <a:latin typeface="Arial"/>
                        <a:ea typeface="+mn-ea"/>
                        <a:cs typeface="Arial"/>
                      </a:endParaRPr>
                    </a:p>
                    <a:p>
                      <a:pPr marL="0" marR="0" indent="0" algn="l" defTabSz="457118"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Arial"/>
                          <a:ea typeface="+mn-ea"/>
                          <a:cs typeface="Arial"/>
                        </a:rPr>
                        <a:t>Group MedicareBlue Rx (PDP)</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Arial"/>
                          <a:ea typeface="+mn-ea"/>
                          <a:cs typeface="Arial"/>
                        </a:rPr>
                        <a:t>15 days prior to either your Open Enrollment start date or your next plan year effective date</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panose="020B0604020202020204" pitchFamily="34" charset="0"/>
                          <a:ea typeface="+mn-ea"/>
                          <a:cs typeface="Arial" panose="020B0604020202020204" pitchFamily="34" charset="0"/>
                        </a:rPr>
                        <a:t>Annual Notice of Changes</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a:ea typeface="+mn-ea"/>
                          <a:cs typeface="Arial"/>
                        </a:rPr>
                        <a:t>Insert on how to obtain a Pharmacy Directory, Formulary </a:t>
                      </a:r>
                      <a:r>
                        <a:rPr lang="en-US" sz="1600" b="0" kern="1200" dirty="0">
                          <a:solidFill>
                            <a:srgbClr val="003359"/>
                          </a:solidFill>
                          <a:latin typeface="Arial"/>
                          <a:ea typeface="+mn-ea"/>
                          <a:cs typeface="Arial"/>
                        </a:rPr>
                        <a:t>and Evidence of Coverage</a:t>
                      </a:r>
                    </a:p>
                    <a:p>
                      <a:pPr marL="174625" indent="-174625" algn="l" defTabSz="457118" rtl="0" eaLnBrk="1" latinLnBrk="0" hangingPunct="1">
                        <a:buClr>
                          <a:schemeClr val="accent2"/>
                        </a:buClr>
                        <a:buFont typeface="Arial" panose="020B0604020202020204" pitchFamily="34" charset="0"/>
                        <a:buChar char="•"/>
                        <a:tabLst/>
                      </a:pPr>
                      <a:r>
                        <a:rPr lang="en-US" sz="1600" b="0" kern="1200" dirty="0">
                          <a:solidFill>
                            <a:schemeClr val="tx2"/>
                          </a:solidFill>
                          <a:latin typeface="Arial"/>
                          <a:ea typeface="+mn-ea"/>
                          <a:cs typeface="Arial"/>
                        </a:rPr>
                        <a:t>Low-Income Subsidy (LIS) for qualifying members who receive Extra Help to pay for costs</a:t>
                      </a:r>
                    </a:p>
                  </a:txBody>
                  <a:tcPr marL="109728" marR="109728" marT="54754" marB="5475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bl>
          </a:graphicData>
        </a:graphic>
      </p:graphicFrame>
    </p:spTree>
    <p:extLst>
      <p:ext uri="{BB962C8B-B14F-4D97-AF65-F5344CB8AC3E}">
        <p14:creationId xmlns:p14="http://schemas.microsoft.com/office/powerpoint/2010/main" val="295272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29EF3C-AB1F-0F1D-AE85-890E97F2C494}"/>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9A980B10-2A40-48A3-B68E-FF4291541DB6}" type="slidenum">
              <a:rPr kumimoji="0" lang="en-CA" sz="1200" b="0" i="0" u="none" strike="noStrike" kern="1200" cap="none" spc="0" normalizeH="0" baseline="0" noProof="0" smtClean="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9" name="Text Placeholder 8">
            <a:extLst>
              <a:ext uri="{FF2B5EF4-FFF2-40B4-BE49-F238E27FC236}">
                <a16:creationId xmlns:a16="http://schemas.microsoft.com/office/drawing/2014/main" id="{410096D5-AF7D-50E2-26E5-679F055F3DF3}"/>
              </a:ext>
            </a:extLst>
          </p:cNvPr>
          <p:cNvSpPr>
            <a:spLocks noGrp="1"/>
          </p:cNvSpPr>
          <p:nvPr>
            <p:ph type="body" sz="quarter" idx="14"/>
          </p:nvPr>
        </p:nvSpPr>
        <p:spPr>
          <a:xfrm>
            <a:off x="505414" y="482600"/>
            <a:ext cx="9433604" cy="1127760"/>
          </a:xfrm>
        </p:spPr>
        <p:txBody>
          <a:bodyPr/>
          <a:lstStyle/>
          <a:p>
            <a:r>
              <a:rPr lang="en-US"/>
              <a:t>GROUP ENROLLMENT PROCESS</a:t>
            </a:r>
          </a:p>
        </p:txBody>
      </p:sp>
      <p:sp>
        <p:nvSpPr>
          <p:cNvPr id="11" name="Rectangle 10">
            <a:extLst>
              <a:ext uri="{FF2B5EF4-FFF2-40B4-BE49-F238E27FC236}">
                <a16:creationId xmlns:a16="http://schemas.microsoft.com/office/drawing/2014/main" id="{CCB7CC1D-741F-DBF9-DCBF-C5645CCDECE1}"/>
              </a:ext>
            </a:extLst>
          </p:cNvPr>
          <p:cNvSpPr/>
          <p:nvPr/>
        </p:nvSpPr>
        <p:spPr>
          <a:xfrm>
            <a:off x="609600" y="2287361"/>
            <a:ext cx="4283742" cy="4810852"/>
          </a:xfrm>
          <a:prstGeom prst="rect">
            <a:avLst/>
          </a:prstGeom>
          <a:ln w="25400">
            <a:solidFill>
              <a:schemeClr val="accent3"/>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12" name="TextBox 11">
            <a:extLst>
              <a:ext uri="{FF2B5EF4-FFF2-40B4-BE49-F238E27FC236}">
                <a16:creationId xmlns:a16="http://schemas.microsoft.com/office/drawing/2014/main" id="{C665E4CE-AF69-D2E5-6044-8E8472993B22}"/>
              </a:ext>
            </a:extLst>
          </p:cNvPr>
          <p:cNvSpPr txBox="1"/>
          <p:nvPr/>
        </p:nvSpPr>
        <p:spPr>
          <a:xfrm>
            <a:off x="915225" y="2491018"/>
            <a:ext cx="3678217" cy="2562240"/>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dirty="0">
                <a:solidFill>
                  <a:srgbClr val="0094D7"/>
                </a:solidFill>
                <a:latin typeface="Arial Narrow"/>
                <a:cs typeface="Arial Narrow" panose="020B0604020202020204" pitchFamily="34" charset="0"/>
              </a:rPr>
              <a:t>COMPLETE THE GROUP APPLICATION FORM</a:t>
            </a:r>
          </a:p>
          <a:p>
            <a:pPr marL="0" lvl="1" defTabSz="1097280">
              <a:spcBef>
                <a:spcPts val="900"/>
              </a:spcBef>
              <a:buClr>
                <a:schemeClr val="accent2"/>
              </a:buClr>
              <a:buSzPct val="100000"/>
              <a:defRPr/>
            </a:pPr>
            <a:r>
              <a:rPr lang="en-US" sz="1800" dirty="0">
                <a:solidFill>
                  <a:srgbClr val="003359"/>
                </a:solidFill>
              </a:rPr>
              <a:t>Each Medicare-eligible employee and spouse must complete an </a:t>
            </a:r>
            <a:r>
              <a:rPr lang="en-US" sz="1800" dirty="0">
                <a:solidFill>
                  <a:schemeClr val="tx2"/>
                </a:solidFill>
              </a:rPr>
              <a:t>application </a:t>
            </a:r>
            <a:r>
              <a:rPr lang="en-US" sz="1800" dirty="0">
                <a:solidFill>
                  <a:srgbClr val="003359"/>
                </a:solidFill>
              </a:rPr>
              <a:t>form.</a:t>
            </a:r>
          </a:p>
          <a:p>
            <a:pPr marL="0" lvl="1" defTabSz="1097280">
              <a:spcBef>
                <a:spcPts val="900"/>
              </a:spcBef>
              <a:buClr>
                <a:schemeClr val="accent2"/>
              </a:buClr>
              <a:buSzPct val="100000"/>
              <a:defRPr/>
            </a:pPr>
            <a:endParaRPr lang="en-US" sz="1800" dirty="0">
              <a:solidFill>
                <a:srgbClr val="003359"/>
              </a:solidFill>
            </a:endParaRPr>
          </a:p>
          <a:p>
            <a:pPr marL="0" lvl="1" defTabSz="1097280">
              <a:spcBef>
                <a:spcPts val="900"/>
              </a:spcBef>
              <a:buClr>
                <a:schemeClr val="accent2"/>
              </a:buClr>
              <a:buSzPct val="100000"/>
              <a:defRPr/>
            </a:pPr>
            <a:r>
              <a:rPr lang="en-US" sz="1800" dirty="0">
                <a:solidFill>
                  <a:srgbClr val="003359"/>
                </a:solidFill>
              </a:rPr>
              <a:t>You may choose different plans.</a:t>
            </a:r>
          </a:p>
        </p:txBody>
      </p:sp>
      <p:sp>
        <p:nvSpPr>
          <p:cNvPr id="13" name="Rectangle 12">
            <a:extLst>
              <a:ext uri="{FF2B5EF4-FFF2-40B4-BE49-F238E27FC236}">
                <a16:creationId xmlns:a16="http://schemas.microsoft.com/office/drawing/2014/main" id="{93309661-A264-B278-BBEC-B3ACCC2C37E0}"/>
              </a:ext>
            </a:extLst>
          </p:cNvPr>
          <p:cNvSpPr/>
          <p:nvPr/>
        </p:nvSpPr>
        <p:spPr>
          <a:xfrm>
            <a:off x="5145932" y="2287361"/>
            <a:ext cx="4283742" cy="4810852"/>
          </a:xfrm>
          <a:prstGeom prst="rect">
            <a:avLst/>
          </a:prstGeom>
          <a:ln w="25400">
            <a:solidFill>
              <a:schemeClr val="accent2"/>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14" name="TextBox 13">
            <a:extLst>
              <a:ext uri="{FF2B5EF4-FFF2-40B4-BE49-F238E27FC236}">
                <a16:creationId xmlns:a16="http://schemas.microsoft.com/office/drawing/2014/main" id="{ADC83777-0376-8421-7B43-263F74DAFF84}"/>
              </a:ext>
            </a:extLst>
          </p:cNvPr>
          <p:cNvSpPr txBox="1"/>
          <p:nvPr/>
        </p:nvSpPr>
        <p:spPr>
          <a:xfrm>
            <a:off x="5487494" y="2491018"/>
            <a:ext cx="3678217" cy="2839239"/>
          </a:xfrm>
          <a:prstGeom prst="rect">
            <a:avLst/>
          </a:prstGeom>
          <a:noFill/>
        </p:spPr>
        <p:txBody>
          <a:bodyPr wrap="square" lIns="91440" tIns="45720" rIns="91440" bIns="45720" anchor="t">
            <a:spAutoFit/>
          </a:bodyPr>
          <a:lstStyle/>
          <a:p>
            <a:pPr marL="0" lvl="1" defTabSz="1097280">
              <a:spcBef>
                <a:spcPts val="900"/>
              </a:spcBef>
              <a:buClr>
                <a:srgbClr val="003359"/>
              </a:buClr>
              <a:buSzPct val="70000"/>
              <a:defRPr/>
            </a:pPr>
            <a:r>
              <a:rPr lang="en-US" sz="2400" dirty="0">
                <a:solidFill>
                  <a:srgbClr val="0094D7"/>
                </a:solidFill>
                <a:latin typeface="Arial Narrow"/>
                <a:cs typeface="Arial Narrow" panose="020B0604020202020204" pitchFamily="34" charset="0"/>
              </a:rPr>
              <a:t>RETURN THE APPLICATION FORM(S)</a:t>
            </a:r>
          </a:p>
          <a:p>
            <a:pPr marL="0" lvl="1" defTabSz="1097280">
              <a:spcBef>
                <a:spcPts val="900"/>
              </a:spcBef>
              <a:buClr>
                <a:srgbClr val="0094D7"/>
              </a:buClr>
              <a:buSzPct val="100000"/>
              <a:defRPr/>
            </a:pPr>
            <a:r>
              <a:rPr lang="en-US" sz="1800" dirty="0">
                <a:solidFill>
                  <a:srgbClr val="003359"/>
                </a:solidFill>
              </a:rPr>
              <a:t>Return enrollment applications to Innovo Benefits Administration</a:t>
            </a:r>
          </a:p>
          <a:p>
            <a:pPr marL="0" lvl="1" defTabSz="1097280">
              <a:spcBef>
                <a:spcPts val="900"/>
              </a:spcBef>
              <a:buClr>
                <a:srgbClr val="0094D7"/>
              </a:buClr>
              <a:buSzPct val="100000"/>
              <a:defRPr/>
            </a:pPr>
            <a:endParaRPr lang="en-US" sz="1800" dirty="0">
              <a:solidFill>
                <a:srgbClr val="003359"/>
              </a:solidFill>
            </a:endParaRPr>
          </a:p>
          <a:p>
            <a:pPr marL="0" lvl="1" defTabSz="1097280">
              <a:spcBef>
                <a:spcPts val="900"/>
              </a:spcBef>
              <a:buClr>
                <a:srgbClr val="0094D7"/>
              </a:buClr>
              <a:buSzPct val="100000"/>
              <a:defRPr/>
            </a:pPr>
            <a:r>
              <a:rPr lang="en-US" sz="1800" dirty="0">
                <a:solidFill>
                  <a:srgbClr val="003359"/>
                </a:solidFill>
              </a:rPr>
              <a:t>Once applications are processed, you will begin to receive post enrollment communications.</a:t>
            </a:r>
            <a:endParaRPr lang="en-US" sz="1800" dirty="0">
              <a:solidFill>
                <a:srgbClr val="121111"/>
              </a:solidFill>
            </a:endParaRPr>
          </a:p>
        </p:txBody>
      </p:sp>
      <p:sp>
        <p:nvSpPr>
          <p:cNvPr id="15" name="Rectangle 14">
            <a:extLst>
              <a:ext uri="{FF2B5EF4-FFF2-40B4-BE49-F238E27FC236}">
                <a16:creationId xmlns:a16="http://schemas.microsoft.com/office/drawing/2014/main" id="{B8D99B4C-301E-2BBB-8E7B-04FB5D73A44D}"/>
              </a:ext>
            </a:extLst>
          </p:cNvPr>
          <p:cNvSpPr/>
          <p:nvPr/>
        </p:nvSpPr>
        <p:spPr>
          <a:xfrm>
            <a:off x="9682263" y="2287361"/>
            <a:ext cx="4283742" cy="4810852"/>
          </a:xfrm>
          <a:prstGeom prst="rect">
            <a:avLst/>
          </a:prstGeom>
          <a:ln w="25400">
            <a:solidFill>
              <a:schemeClr val="accent1"/>
            </a:solidFill>
          </a:ln>
        </p:spPr>
        <p:txBody>
          <a:bodyPr wrap="square" tIns="804672">
            <a:noAutofit/>
          </a:bodyPr>
          <a:lstStyle/>
          <a:p>
            <a:pPr marL="0" marR="0" lvl="0" indent="0" algn="ctr" defTabSz="1097280" rtl="0" eaLnBrk="1" fontAlgn="auto" latinLnBrk="0" hangingPunct="1">
              <a:lnSpc>
                <a:spcPct val="90000"/>
              </a:lnSpc>
              <a:spcBef>
                <a:spcPts val="480"/>
              </a:spcBef>
              <a:spcAft>
                <a:spcPts val="0"/>
              </a:spcAft>
              <a:buClrTx/>
              <a:buSzTx/>
              <a:buFontTx/>
              <a:buNone/>
              <a:tabLst/>
              <a:defRPr/>
            </a:pPr>
            <a:endParaRPr kumimoji="0" lang="en-CA" sz="840" b="0" i="0" u="none" strike="noStrike" kern="1200" cap="none" spc="0" normalizeH="0" baseline="0" noProof="0">
              <a:ln w="28575">
                <a:solidFill>
                  <a:srgbClr val="0094D7"/>
                </a:solidFill>
              </a:ln>
              <a:solidFill>
                <a:srgbClr val="003359"/>
              </a:solidFill>
              <a:effectLst/>
              <a:uLnTx/>
              <a:uFillTx/>
              <a:latin typeface="Arial"/>
              <a:ea typeface="Helvetica Neue Thin"/>
            </a:endParaRPr>
          </a:p>
        </p:txBody>
      </p:sp>
      <p:sp>
        <p:nvSpPr>
          <p:cNvPr id="16" name="TextBox 15">
            <a:extLst>
              <a:ext uri="{FF2B5EF4-FFF2-40B4-BE49-F238E27FC236}">
                <a16:creationId xmlns:a16="http://schemas.microsoft.com/office/drawing/2014/main" id="{6C3520D6-845A-C231-24C5-FCCB508D4BFE}"/>
              </a:ext>
            </a:extLst>
          </p:cNvPr>
          <p:cNvSpPr txBox="1"/>
          <p:nvPr/>
        </p:nvSpPr>
        <p:spPr>
          <a:xfrm>
            <a:off x="10036958" y="2491018"/>
            <a:ext cx="3678217" cy="1408078"/>
          </a:xfrm>
          <a:prstGeom prst="rect">
            <a:avLst/>
          </a:prstGeom>
          <a:noFill/>
        </p:spPr>
        <p:txBody>
          <a:bodyPr wrap="square">
            <a:spAutoFit/>
          </a:bodyPr>
          <a:lstStyle/>
          <a:p>
            <a:pPr marL="0" lvl="1" defTabSz="1097280">
              <a:spcBef>
                <a:spcPts val="900"/>
              </a:spcBef>
              <a:buClr>
                <a:srgbClr val="003359"/>
              </a:buClr>
              <a:buSzPct val="70000"/>
              <a:defRPr/>
            </a:pPr>
            <a:r>
              <a:rPr lang="en-US" sz="2400" dirty="0">
                <a:solidFill>
                  <a:srgbClr val="0094D7"/>
                </a:solidFill>
                <a:latin typeface="Arial Narrow" panose="020B0604020202020204" pitchFamily="34" charset="0"/>
                <a:cs typeface="Arial Narrow" panose="020B0604020202020204" pitchFamily="34" charset="0"/>
              </a:rPr>
              <a:t>MEDICAL ID CARDS</a:t>
            </a:r>
          </a:p>
          <a:p>
            <a:pPr marL="0" lvl="1" defTabSz="1097280">
              <a:spcBef>
                <a:spcPts val="900"/>
              </a:spcBef>
              <a:buClr>
                <a:srgbClr val="003359"/>
              </a:buClr>
              <a:buSzPct val="70000"/>
              <a:defRPr/>
            </a:pPr>
            <a:r>
              <a:rPr lang="en-US" sz="1800" dirty="0">
                <a:solidFill>
                  <a:srgbClr val="003359"/>
                </a:solidFill>
              </a:rPr>
              <a:t>New medical identification cards trigger around December 15, 2025.</a:t>
            </a:r>
          </a:p>
        </p:txBody>
      </p:sp>
      <p:sp>
        <p:nvSpPr>
          <p:cNvPr id="4" name="Isosceles Triangle 12">
            <a:extLst>
              <a:ext uri="{FF2B5EF4-FFF2-40B4-BE49-F238E27FC236}">
                <a16:creationId xmlns:a16="http://schemas.microsoft.com/office/drawing/2014/main" id="{D79808D4-BF0D-E17E-8317-7BE0E6374541}"/>
              </a:ext>
            </a:extLst>
          </p:cNvPr>
          <p:cNvSpPr/>
          <p:nvPr/>
        </p:nvSpPr>
        <p:spPr>
          <a:xfrm rot="5400000">
            <a:off x="4432897" y="2889619"/>
            <a:ext cx="1237491" cy="295784"/>
          </a:xfrm>
          <a:prstGeom prst="triangle">
            <a:avLst>
              <a:gd name="adj" fmla="val 5116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152" b="0" i="0" u="none" strike="noStrike" kern="1200" cap="none" spc="0" normalizeH="0" baseline="0" noProof="0">
              <a:ln>
                <a:noFill/>
              </a:ln>
              <a:solidFill>
                <a:srgbClr val="CACAC8"/>
              </a:solidFill>
              <a:effectLst/>
              <a:uLnTx/>
              <a:uFillTx/>
              <a:latin typeface="Arial"/>
            </a:endParaRPr>
          </a:p>
        </p:txBody>
      </p:sp>
    </p:spTree>
    <p:extLst>
      <p:ext uri="{BB962C8B-B14F-4D97-AF65-F5344CB8AC3E}">
        <p14:creationId xmlns:p14="http://schemas.microsoft.com/office/powerpoint/2010/main" val="93912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9506DA-AF77-7781-4539-3822E1872C15}"/>
              </a:ext>
            </a:extLst>
          </p:cNvPr>
          <p:cNvSpPr/>
          <p:nvPr/>
        </p:nvSpPr>
        <p:spPr>
          <a:xfrm>
            <a:off x="-1" y="1828799"/>
            <a:ext cx="14619275" cy="4909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6" name="Slide Number Placeholder 3"/>
          <p:cNvSpPr>
            <a:spLocks noGrp="1"/>
          </p:cNvSpPr>
          <p:nvPr>
            <p:ph type="sldNum" sz="quarter" idx="12"/>
          </p:nvPr>
        </p:nvSpPr>
        <p:spPr>
          <a:xfrm>
            <a:off x="13663582" y="7627621"/>
            <a:ext cx="514606" cy="438150"/>
          </a:xfrm>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rPr>
              <a:pPr marL="0" marR="0" lvl="0" indent="0" algn="r" defTabSz="36576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Helvetica Neue Thin"/>
            </a:endParaRPr>
          </a:p>
        </p:txBody>
      </p:sp>
      <p:sp>
        <p:nvSpPr>
          <p:cNvPr id="3" name="Text Placeholder 2">
            <a:extLst>
              <a:ext uri="{FF2B5EF4-FFF2-40B4-BE49-F238E27FC236}">
                <a16:creationId xmlns:a16="http://schemas.microsoft.com/office/drawing/2014/main" id="{F1642E3D-4F16-4242-A2F3-4E915828873A}"/>
              </a:ext>
            </a:extLst>
          </p:cNvPr>
          <p:cNvSpPr>
            <a:spLocks noGrp="1"/>
          </p:cNvSpPr>
          <p:nvPr>
            <p:ph type="body" sz="quarter" idx="16"/>
          </p:nvPr>
        </p:nvSpPr>
        <p:spPr>
          <a:xfrm>
            <a:off x="505414" y="2343628"/>
            <a:ext cx="4803186" cy="3384003"/>
          </a:xfrm>
        </p:spPr>
        <p:txBody>
          <a:bodyPr vert="horz" wrap="square" lIns="91440" tIns="91440" rIns="91440" bIns="91440" rtlCol="0" anchor="t">
            <a:spAutoFit/>
          </a:bodyPr>
          <a:lstStyle/>
          <a:p>
            <a:r>
              <a:rPr lang="en-US" sz="2800">
                <a:latin typeface="Arial Narrow"/>
              </a:rPr>
              <a:t>BLUE CROSS AND BLUE SHIELD</a:t>
            </a:r>
            <a:br>
              <a:rPr lang="en-US" sz="2800"/>
            </a:br>
            <a:r>
              <a:rPr lang="en-US" sz="2800">
                <a:latin typeface="Arial Narrow"/>
              </a:rPr>
              <a:t>OF MINNESOTA</a:t>
            </a:r>
          </a:p>
          <a:p>
            <a:pPr marL="0" lvl="1" indent="0">
              <a:buNone/>
            </a:pPr>
            <a:r>
              <a:rPr lang="en-US" sz="2000" b="1">
                <a:solidFill>
                  <a:schemeClr val="accent2"/>
                </a:solidFill>
                <a:latin typeface="+mj-lt"/>
              </a:rPr>
              <a:t>1-877-311-0404</a:t>
            </a:r>
            <a:r>
              <a:rPr lang="en-US" sz="2000">
                <a:latin typeface="+mj-lt"/>
              </a:rPr>
              <a:t>, TTY </a:t>
            </a:r>
            <a:r>
              <a:rPr lang="en-US" sz="2000" b="1">
                <a:solidFill>
                  <a:schemeClr val="tx1"/>
                </a:solidFill>
                <a:latin typeface="+mj-lt"/>
              </a:rPr>
              <a:t>711</a:t>
            </a:r>
            <a:r>
              <a:rPr lang="en-US" sz="2000">
                <a:latin typeface="+mj-lt"/>
              </a:rPr>
              <a:t>,</a:t>
            </a:r>
            <a:br>
              <a:rPr lang="en-US" sz="2000">
                <a:latin typeface="+mj-lt"/>
              </a:rPr>
            </a:br>
            <a:r>
              <a:rPr lang="en-US" sz="2000">
                <a:latin typeface="+mj-lt"/>
              </a:rPr>
              <a:t>8 a.m. to 8 p.m. Central Time, daily</a:t>
            </a:r>
          </a:p>
          <a:p>
            <a:pPr marL="0" lvl="1" indent="0">
              <a:buNone/>
            </a:pPr>
            <a:r>
              <a:rPr lang="en-US" sz="2000" b="1" u="sng">
                <a:solidFill>
                  <a:schemeClr val="tx1"/>
                </a:solidFill>
                <a:latin typeface="+mj-lt"/>
              </a:rPr>
              <a:t>bluecrossmn.com</a:t>
            </a:r>
          </a:p>
          <a:p>
            <a:pPr marL="0" lvl="1" indent="0">
              <a:buNone/>
            </a:pPr>
            <a:r>
              <a:rPr lang="en-US" sz="2000" b="1" u="sng">
                <a:solidFill>
                  <a:schemeClr val="tx1"/>
                </a:solidFill>
                <a:latin typeface="+mj-lt"/>
              </a:rPr>
              <a:t>YourMedicareSolutions.com</a:t>
            </a:r>
          </a:p>
          <a:p>
            <a:pPr marL="0" lvl="1" indent="0">
              <a:buNone/>
            </a:pPr>
            <a:r>
              <a:rPr lang="en-US" sz="2000" b="1" u="sng">
                <a:solidFill>
                  <a:schemeClr val="tx1"/>
                </a:solidFill>
                <a:latin typeface="+mj-lt"/>
              </a:rPr>
              <a:t>bluecrossmn.com/Advisors</a:t>
            </a:r>
          </a:p>
          <a:p>
            <a:pPr marL="0" lvl="1" indent="0">
              <a:buNone/>
            </a:pPr>
            <a:endParaRPr lang="en-US" sz="2000" b="1" u="sng">
              <a:solidFill>
                <a:schemeClr val="tx1"/>
              </a:solidFill>
              <a:latin typeface="+mj-lt"/>
            </a:endParaRPr>
          </a:p>
        </p:txBody>
      </p:sp>
      <p:sp>
        <p:nvSpPr>
          <p:cNvPr id="10" name="Text Placeholder 9">
            <a:extLst>
              <a:ext uri="{FF2B5EF4-FFF2-40B4-BE49-F238E27FC236}">
                <a16:creationId xmlns:a16="http://schemas.microsoft.com/office/drawing/2014/main" id="{44427F2E-D74E-4C1A-893B-558AE66D5BA4}"/>
              </a:ext>
            </a:extLst>
          </p:cNvPr>
          <p:cNvSpPr>
            <a:spLocks noGrp="1"/>
          </p:cNvSpPr>
          <p:nvPr>
            <p:ph type="body" sz="quarter" idx="13"/>
          </p:nvPr>
        </p:nvSpPr>
        <p:spPr/>
        <p:txBody>
          <a:bodyPr/>
          <a:lstStyle/>
          <a:p>
            <a:r>
              <a:rPr lang="en-US"/>
              <a:t>OTHER USEFUL RESOURCES </a:t>
            </a:r>
          </a:p>
        </p:txBody>
      </p:sp>
      <p:sp>
        <p:nvSpPr>
          <p:cNvPr id="11" name="Text Placeholder 2">
            <a:extLst>
              <a:ext uri="{FF2B5EF4-FFF2-40B4-BE49-F238E27FC236}">
                <a16:creationId xmlns:a16="http://schemas.microsoft.com/office/drawing/2014/main" id="{B3341E58-1F06-44DF-AAF3-278486FF391F}"/>
              </a:ext>
            </a:extLst>
          </p:cNvPr>
          <p:cNvSpPr txBox="1">
            <a:spLocks/>
          </p:cNvSpPr>
          <p:nvPr/>
        </p:nvSpPr>
        <p:spPr>
          <a:xfrm>
            <a:off x="10174951" y="2343628"/>
            <a:ext cx="4097363" cy="2457596"/>
          </a:xfrm>
          <a:prstGeom prst="rect">
            <a:avLst/>
          </a:prstGeom>
        </p:spPr>
        <p:txBody>
          <a:bodyPr vert="horz" lIns="91440" tIns="91440" rIns="91440" bIns="91440" rtlCol="0" anchor="t">
            <a:spAutoFit/>
          </a:bodyPr>
          <a:lst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0972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94D7"/>
                </a:solidFill>
                <a:effectLst/>
                <a:uLnTx/>
                <a:uFillTx/>
                <a:latin typeface="Arial Narrow"/>
                <a:ea typeface="Helvetica Neue Thin"/>
              </a:rPr>
              <a:t>SOCIAL SECURITY</a:t>
            </a: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none" strike="noStrike" kern="1200" cap="none" spc="0" normalizeH="0" baseline="0" noProof="0">
                <a:ln>
                  <a:noFill/>
                </a:ln>
                <a:solidFill>
                  <a:srgbClr val="0094D7"/>
                </a:solidFill>
                <a:effectLst/>
                <a:uLnTx/>
                <a:uFillTx/>
                <a:latin typeface="Arial"/>
                <a:ea typeface="Helvetica Neue Thin"/>
              </a:rPr>
              <a:t>1-800-772-1213</a:t>
            </a:r>
            <a:br>
              <a:rPr lang="en-US" sz="2000" b="1" i="0" u="none" strike="noStrike" kern="1200" cap="none" spc="0" normalizeH="0" baseline="0" noProof="0">
                <a:ln>
                  <a:noFill/>
                </a:ln>
                <a:effectLst/>
                <a:uLnTx/>
                <a:uFillTx/>
                <a:latin typeface="Arial"/>
                <a:ea typeface="Helvetica Neue Thin"/>
              </a:rPr>
            </a:br>
            <a:r>
              <a:rPr kumimoji="0" lang="en-US" sz="2000" b="0" i="0" u="none" strike="noStrike" kern="1200" cap="none" spc="0" normalizeH="0" baseline="0" noProof="0">
                <a:ln>
                  <a:noFill/>
                </a:ln>
                <a:solidFill>
                  <a:srgbClr val="003359"/>
                </a:solidFill>
                <a:effectLst/>
                <a:uLnTx/>
                <a:uFillTx/>
                <a:latin typeface="Arial"/>
                <a:ea typeface="Helvetica Neue Thin"/>
              </a:rPr>
              <a:t>TTY </a:t>
            </a:r>
            <a:r>
              <a:rPr kumimoji="0" lang="en-US" sz="2000" b="1" i="0" u="none" strike="noStrike" kern="1200" cap="none" spc="0" normalizeH="0" baseline="0" noProof="0">
                <a:ln>
                  <a:noFill/>
                </a:ln>
                <a:solidFill>
                  <a:srgbClr val="0094D7"/>
                </a:solidFill>
                <a:effectLst/>
                <a:uLnTx/>
                <a:uFillTx/>
                <a:latin typeface="Arial"/>
                <a:ea typeface="Helvetica Neue Thin"/>
              </a:rPr>
              <a:t>1-800-325-0778</a:t>
            </a:r>
            <a:endParaRPr lang="en-US" sz="2000" b="1" i="0" u="none" strike="noStrike" kern="1200" cap="none" spc="0" normalizeH="0" baseline="0" noProof="0">
              <a:ln>
                <a:noFill/>
              </a:ln>
              <a:solidFill>
                <a:srgbClr val="0094D7"/>
              </a:solidFill>
              <a:effectLst/>
              <a:uLnTx/>
              <a:uFillTx/>
              <a:latin typeface="Arial"/>
              <a:ea typeface="Helvetica Neue Thin"/>
            </a:endParaRPr>
          </a:p>
          <a:p>
            <a:pPr marL="0" lvl="1" indent="0">
              <a:buClr>
                <a:srgbClr val="0094D7"/>
              </a:buClr>
              <a:buNone/>
              <a:defRPr/>
            </a:pPr>
            <a:r>
              <a:rPr lang="en-US" sz="2000">
                <a:solidFill>
                  <a:srgbClr val="003359"/>
                </a:solidFill>
              </a:rPr>
              <a:t>8 a.m. to 7 p.m., Monday </a:t>
            </a:r>
            <a:r>
              <a:rPr lang="en-US" sz="2000"/>
              <a:t>through Friday</a:t>
            </a:r>
            <a:endParaRPr kumimoji="0" lang="en-US" sz="2000" b="1" i="0" u="none" strike="noStrike" kern="1200" cap="none" spc="0" normalizeH="0" baseline="0" noProof="0">
              <a:ln>
                <a:noFill/>
              </a:ln>
              <a:effectLst/>
              <a:uLnTx/>
              <a:uFillTx/>
              <a:latin typeface="Arial"/>
              <a:ea typeface="Helvetica Neue Thin"/>
            </a:endParaRP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sng" strike="noStrike" kern="1200" cap="none" spc="0" normalizeH="0" baseline="0" noProof="0">
                <a:ln>
                  <a:noFill/>
                </a:ln>
                <a:solidFill>
                  <a:srgbClr val="0094D7"/>
                </a:solidFill>
                <a:effectLst/>
                <a:uLnTx/>
                <a:uFillTx/>
                <a:latin typeface="Arial"/>
                <a:ea typeface="Helvetica Neue Thin"/>
              </a:rPr>
              <a:t>ssa.gov</a:t>
            </a:r>
            <a:endParaRPr lang="en-US" sz="2000" b="1" i="0" u="sng" strike="noStrike" kern="1200" cap="none" spc="0" normalizeH="0" baseline="0" noProof="0">
              <a:ln>
                <a:noFill/>
              </a:ln>
              <a:solidFill>
                <a:srgbClr val="0094D7"/>
              </a:solidFill>
              <a:effectLst/>
              <a:uLnTx/>
              <a:uFillTx/>
              <a:latin typeface="Arial"/>
              <a:ea typeface="Helvetica Neue Thin"/>
            </a:endParaRPr>
          </a:p>
        </p:txBody>
      </p:sp>
      <p:sp>
        <p:nvSpPr>
          <p:cNvPr id="12" name="Text Placeholder 2">
            <a:extLst>
              <a:ext uri="{FF2B5EF4-FFF2-40B4-BE49-F238E27FC236}">
                <a16:creationId xmlns:a16="http://schemas.microsoft.com/office/drawing/2014/main" id="{7ABFA8F8-493C-4BD3-8130-7AEC67311D2A}"/>
              </a:ext>
            </a:extLst>
          </p:cNvPr>
          <p:cNvSpPr txBox="1">
            <a:spLocks/>
          </p:cNvSpPr>
          <p:nvPr/>
        </p:nvSpPr>
        <p:spPr>
          <a:xfrm>
            <a:off x="5928399" y="2343628"/>
            <a:ext cx="4096512" cy="1726627"/>
          </a:xfrm>
          <a:prstGeom prst="rect">
            <a:avLst/>
          </a:prstGeom>
        </p:spPr>
        <p:txBody>
          <a:bodyPr vert="horz" lIns="91440" tIns="91440" rIns="91440" bIns="91440" rtlCol="0">
            <a:spAutoFit/>
          </a:bodyPr>
          <a:lst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0972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94D7"/>
                </a:solidFill>
                <a:effectLst/>
                <a:uLnTx/>
                <a:uFillTx/>
                <a:latin typeface="Arial Narrow" panose="020B0606020202030204" pitchFamily="34" charset="0"/>
                <a:ea typeface="Helvetica Neue Thin"/>
              </a:rPr>
              <a:t>SENIOR LINKAGE LINE</a:t>
            </a:r>
            <a:r>
              <a:rPr kumimoji="0" lang="en-US" sz="2800" b="0" i="0" u="none" strike="noStrike" kern="1200" cap="none" spc="0" normalizeH="0" baseline="30000" noProof="0">
                <a:ln>
                  <a:noFill/>
                </a:ln>
                <a:solidFill>
                  <a:srgbClr val="0094D7"/>
                </a:solidFill>
                <a:effectLst/>
                <a:uLnTx/>
                <a:uFillTx/>
                <a:latin typeface="Arial Narrow" panose="020B0606020202030204" pitchFamily="34" charset="0"/>
                <a:ea typeface="Helvetica Neue Thin"/>
              </a:rPr>
              <a:t>® </a:t>
            </a: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none" strike="noStrike" kern="1200" cap="none" spc="0" normalizeH="0" baseline="0" noProof="0">
                <a:ln>
                  <a:noFill/>
                </a:ln>
                <a:solidFill>
                  <a:srgbClr val="0094D7"/>
                </a:solidFill>
                <a:effectLst/>
                <a:uLnTx/>
                <a:uFillTx/>
                <a:latin typeface="Arial"/>
                <a:ea typeface="Helvetica Neue Thin"/>
              </a:rPr>
              <a:t>1-800-333-2433</a:t>
            </a:r>
            <a:br>
              <a:rPr kumimoji="0" lang="en-US" sz="2000" b="1" i="0" u="none" strike="noStrike" kern="1200" cap="none" spc="0" normalizeH="0" baseline="0" noProof="0">
                <a:ln>
                  <a:noFill/>
                </a:ln>
                <a:solidFill>
                  <a:srgbClr val="0094D7"/>
                </a:solidFill>
                <a:effectLst/>
                <a:uLnTx/>
                <a:uFillTx/>
                <a:latin typeface="Arial"/>
                <a:ea typeface="Helvetica Neue Thin"/>
              </a:rPr>
            </a:br>
            <a:r>
              <a:rPr kumimoji="0" lang="en-US" sz="2000" b="0" i="0" u="none" strike="noStrike" kern="1200" cap="none" spc="0" normalizeH="0" baseline="0" noProof="0">
                <a:ln>
                  <a:noFill/>
                </a:ln>
                <a:solidFill>
                  <a:srgbClr val="003359"/>
                </a:solidFill>
                <a:effectLst/>
                <a:uLnTx/>
                <a:uFillTx/>
                <a:latin typeface="Arial"/>
                <a:ea typeface="Helvetica Neue Thin"/>
              </a:rPr>
              <a:t>TTY </a:t>
            </a:r>
            <a:r>
              <a:rPr kumimoji="0" lang="en-US" sz="2000" b="1" i="0" u="none" strike="noStrike" kern="1200" cap="none" spc="0" normalizeH="0" baseline="0" noProof="0">
                <a:ln>
                  <a:noFill/>
                </a:ln>
                <a:solidFill>
                  <a:srgbClr val="0094D7"/>
                </a:solidFill>
                <a:effectLst/>
                <a:uLnTx/>
                <a:uFillTx/>
                <a:latin typeface="Arial"/>
                <a:ea typeface="Helvetica Neue Thin"/>
              </a:rPr>
              <a:t>711</a:t>
            </a:r>
          </a:p>
          <a:p>
            <a:pPr marL="0" marR="0" lvl="1" indent="0" algn="l" defTabSz="1097280" rtl="0" eaLnBrk="1" fontAlgn="auto" latinLnBrk="0" hangingPunct="1">
              <a:lnSpc>
                <a:spcPct val="100000"/>
              </a:lnSpc>
              <a:spcBef>
                <a:spcPts val="900"/>
              </a:spcBef>
              <a:spcAft>
                <a:spcPts val="0"/>
              </a:spcAft>
              <a:buClr>
                <a:srgbClr val="0094D7"/>
              </a:buClr>
              <a:buSzTx/>
              <a:buFont typeface="Arial" panose="020B0604020202020204" pitchFamily="34" charset="0"/>
              <a:buNone/>
              <a:tabLst>
                <a:tab pos="228600" algn="l"/>
              </a:tabLst>
              <a:defRPr/>
            </a:pPr>
            <a:r>
              <a:rPr kumimoji="0" lang="en-US" sz="2000" b="1" i="0" u="sng" strike="noStrike" kern="1200" cap="none" spc="0" normalizeH="0" baseline="0" noProof="0" err="1">
                <a:ln>
                  <a:noFill/>
                </a:ln>
                <a:solidFill>
                  <a:srgbClr val="0094D7"/>
                </a:solidFill>
                <a:effectLst/>
                <a:uLnTx/>
                <a:uFillTx/>
                <a:latin typeface="Arial"/>
                <a:ea typeface="Helvetica Neue Thin"/>
              </a:rPr>
              <a:t>seniorlinkageline.com</a:t>
            </a:r>
            <a:endParaRPr kumimoji="0" lang="en-US" sz="1600" b="0" i="0" u="none" strike="noStrike" kern="1200" cap="none" spc="0" normalizeH="0" baseline="0" noProof="0">
              <a:ln>
                <a:noFill/>
              </a:ln>
              <a:solidFill>
                <a:srgbClr val="003359"/>
              </a:solidFill>
              <a:effectLst/>
              <a:uLnTx/>
              <a:uFillTx/>
              <a:latin typeface="Arial"/>
              <a:ea typeface="Helvetica Neue Thin"/>
            </a:endParaRPr>
          </a:p>
        </p:txBody>
      </p:sp>
      <p:sp>
        <p:nvSpPr>
          <p:cNvPr id="13" name="Text Placeholder 2">
            <a:extLst>
              <a:ext uri="{FF2B5EF4-FFF2-40B4-BE49-F238E27FC236}">
                <a16:creationId xmlns:a16="http://schemas.microsoft.com/office/drawing/2014/main" id="{2EE19094-7F1D-34B7-8A20-0BF8922E584B}"/>
              </a:ext>
            </a:extLst>
          </p:cNvPr>
          <p:cNvSpPr txBox="1">
            <a:spLocks/>
          </p:cNvSpPr>
          <p:nvPr/>
        </p:nvSpPr>
        <p:spPr>
          <a:xfrm>
            <a:off x="5928399" y="4359826"/>
            <a:ext cx="4096512" cy="2342180"/>
          </a:xfrm>
          <a:prstGeom prst="rect">
            <a:avLst/>
          </a:prstGeom>
        </p:spPr>
        <p:txBody>
          <a:bodyPr vert="horz" lIns="91440" tIns="91440" rIns="91440" bIns="91440" rtlCol="0" anchor="t">
            <a:spAutoFit/>
          </a:bodyPr>
          <a:lstStyle>
            <a:lvl1pPr marL="0" indent="0" algn="l" defTabSz="1097280" rtl="0" eaLnBrk="1" latinLnBrk="0" hangingPunct="1">
              <a:lnSpc>
                <a:spcPct val="90000"/>
              </a:lnSpc>
              <a:spcBef>
                <a:spcPts val="900"/>
              </a:spcBef>
              <a:buFont typeface="Arial" panose="020B0604020202020204" pitchFamily="34" charset="0"/>
              <a:buNone/>
              <a:defRPr sz="2400" b="0" kern="1200">
                <a:solidFill>
                  <a:schemeClr val="tx1"/>
                </a:solidFill>
                <a:latin typeface="Arial Narrow" panose="020B0606020202030204" pitchFamily="34" charset="0"/>
                <a:ea typeface="+mn-ea"/>
                <a:cs typeface="+mn-cs"/>
              </a:defRPr>
            </a:lvl1pPr>
            <a:lvl2pPr marL="228600" indent="-228600" algn="l" defTabSz="1097280" rtl="0" eaLnBrk="1" latinLnBrk="0" hangingPunct="1">
              <a:lnSpc>
                <a:spcPct val="100000"/>
              </a:lnSpc>
              <a:spcBef>
                <a:spcPts val="900"/>
              </a:spcBef>
              <a:buClr>
                <a:schemeClr val="tx1"/>
              </a:buClr>
              <a:buFont typeface="Arial" panose="020B0604020202020204" pitchFamily="34" charset="0"/>
              <a:buChar char="•"/>
              <a:tabLst>
                <a:tab pos="228600" algn="l"/>
              </a:tabLst>
              <a:defRPr lang="en-US" sz="1600" kern="1200">
                <a:solidFill>
                  <a:schemeClr val="tx2"/>
                </a:solidFill>
                <a:latin typeface="+mn-lt"/>
                <a:ea typeface="+mn-ea"/>
                <a:cs typeface="+mn-cs"/>
              </a:defRPr>
            </a:lvl2pPr>
            <a:lvl3pPr marL="460375" indent="-23336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3pPr>
            <a:lvl4pPr marL="687388"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4pPr>
            <a:lvl5pPr marL="914400" indent="-227013" algn="l" defTabSz="1097280" rtl="0" eaLnBrk="1" latinLnBrk="0" hangingPunct="1">
              <a:lnSpc>
                <a:spcPct val="100000"/>
              </a:lnSpc>
              <a:spcBef>
                <a:spcPts val="900"/>
              </a:spcBef>
              <a:buClr>
                <a:schemeClr val="tx1"/>
              </a:buClr>
              <a:buFont typeface="Arial" panose="020B0604020202020204" pitchFamily="34" charset="0"/>
              <a:buChar char="•"/>
              <a:defRPr lang="en-US"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800">
                <a:solidFill>
                  <a:srgbClr val="0094D7"/>
                </a:solidFill>
                <a:latin typeface="Arial Narrow"/>
              </a:rPr>
              <a:t>MEDICARE HELPLINE</a:t>
            </a:r>
            <a:r>
              <a:rPr kumimoji="0" lang="en-US" sz="2800" b="0" i="0" u="none" strike="noStrike" kern="1200" cap="none" spc="0" normalizeH="0" baseline="30000" noProof="0">
                <a:ln>
                  <a:noFill/>
                </a:ln>
                <a:solidFill>
                  <a:srgbClr val="0094D7"/>
                </a:solidFill>
                <a:effectLst/>
                <a:uLnTx/>
                <a:uFillTx/>
                <a:latin typeface="Arial Narrow"/>
                <a:ea typeface="Helvetica Neue Thin"/>
              </a:rPr>
              <a:t> </a:t>
            </a:r>
          </a:p>
          <a:p>
            <a:pPr marL="0" lvl="1" indent="0">
              <a:buClr>
                <a:srgbClr val="0094D7"/>
              </a:buClr>
              <a:buNone/>
              <a:defRPr/>
            </a:pPr>
            <a:r>
              <a:rPr lang="en-US" sz="2000"/>
              <a:t>Seven days a week, 24 hours a day </a:t>
            </a:r>
            <a:br>
              <a:rPr lang="en-US" sz="2000"/>
            </a:br>
            <a:r>
              <a:rPr lang="en-US" sz="2000" b="1">
                <a:solidFill>
                  <a:srgbClr val="0094D7"/>
                </a:solidFill>
              </a:rPr>
              <a:t>1-800-633-4227</a:t>
            </a:r>
            <a:br>
              <a:rPr lang="en-US" sz="2000" b="1"/>
            </a:br>
            <a:r>
              <a:rPr lang="en-US" sz="2000">
                <a:solidFill>
                  <a:srgbClr val="003359"/>
                </a:solidFill>
              </a:rPr>
              <a:t>TTY </a:t>
            </a:r>
            <a:r>
              <a:rPr lang="en-US" sz="2000" b="1">
                <a:solidFill>
                  <a:srgbClr val="0094D7"/>
                </a:solidFill>
              </a:rPr>
              <a:t>1-877-486-2048</a:t>
            </a:r>
          </a:p>
          <a:p>
            <a:pPr marL="0" lvl="1" indent="0">
              <a:buClr>
                <a:srgbClr val="0094D7"/>
              </a:buClr>
              <a:buNone/>
            </a:pPr>
            <a:r>
              <a:rPr lang="en-US" sz="2000" b="1" u="sng">
                <a:solidFill>
                  <a:srgbClr val="0094D7"/>
                </a:solidFill>
              </a:rPr>
              <a:t>medicare.gov</a:t>
            </a:r>
          </a:p>
        </p:txBody>
      </p:sp>
    </p:spTree>
    <p:extLst>
      <p:ext uri="{BB962C8B-B14F-4D97-AF65-F5344CB8AC3E}">
        <p14:creationId xmlns:p14="http://schemas.microsoft.com/office/powerpoint/2010/main" val="20801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AE1F5B-9C1B-453A-869C-12F9188EA512}"/>
              </a:ext>
            </a:extLst>
          </p:cNvPr>
          <p:cNvSpPr/>
          <p:nvPr/>
        </p:nvSpPr>
        <p:spPr>
          <a:xfrm>
            <a:off x="0" y="0"/>
            <a:ext cx="14630400" cy="7272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AE113-B7AB-4DBA-874A-035E7FAAA8ED}"/>
              </a:ext>
            </a:extLst>
          </p:cNvPr>
          <p:cNvSpPr>
            <a:spLocks noGrp="1"/>
          </p:cNvSpPr>
          <p:nvPr>
            <p:ph type="title"/>
          </p:nvPr>
        </p:nvSpPr>
        <p:spPr>
          <a:xfrm>
            <a:off x="452212" y="4094627"/>
            <a:ext cx="10620166" cy="1319685"/>
          </a:xfrm>
          <a:effectLst/>
        </p:spPr>
        <p:txBody>
          <a:bodyPr/>
          <a:lstStyle/>
          <a:p>
            <a:r>
              <a:rPr lang="en-US"/>
              <a:t>QUESTIONS?</a:t>
            </a:r>
          </a:p>
        </p:txBody>
      </p:sp>
      <p:sp>
        <p:nvSpPr>
          <p:cNvPr id="13" name="Slide Number Placeholder 12">
            <a:extLst>
              <a:ext uri="{FF2B5EF4-FFF2-40B4-BE49-F238E27FC236}">
                <a16:creationId xmlns:a16="http://schemas.microsoft.com/office/drawing/2014/main" id="{C529A712-E049-4358-F778-984502853FD6}"/>
              </a:ext>
            </a:extLst>
          </p:cNvPr>
          <p:cNvSpPr>
            <a:spLocks noGrp="1"/>
          </p:cNvSpPr>
          <p:nvPr>
            <p:ph type="sldNum" sz="quarter" idx="12"/>
          </p:nvPr>
        </p:nvSpPr>
        <p:spPr/>
        <p:txBody>
          <a:bodyPr/>
          <a:lstStyle/>
          <a:p>
            <a:fld id="{9A980B10-2A40-48A3-B68E-FF4291541DB6}" type="slidenum">
              <a:rPr lang="en-CA" smtClean="0"/>
              <a:t>37</a:t>
            </a:fld>
            <a:endParaRPr lang="en-CA"/>
          </a:p>
        </p:txBody>
      </p:sp>
    </p:spTree>
    <p:extLst>
      <p:ext uri="{BB962C8B-B14F-4D97-AF65-F5344CB8AC3E}">
        <p14:creationId xmlns:p14="http://schemas.microsoft.com/office/powerpoint/2010/main" val="751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B721C-FA68-4F23-8FDF-BF09C5D3ADC8}"/>
              </a:ext>
            </a:extLst>
          </p:cNvPr>
          <p:cNvSpPr>
            <a:spLocks noGrp="1"/>
          </p:cNvSpPr>
          <p:nvPr>
            <p:ph type="sldNum" sz="quarter" idx="12"/>
          </p:nvPr>
        </p:nvSpPr>
        <p:spPr/>
        <p:txBody>
          <a:bodyPr/>
          <a:lstStyle/>
          <a:p>
            <a:pPr marL="0" marR="0" lvl="0" indent="0" algn="r" defTabSz="728952" rtl="0" eaLnBrk="1" fontAlgn="base" latinLnBrk="0" hangingPunct="1">
              <a:lnSpc>
                <a:spcPct val="100000"/>
              </a:lnSpc>
              <a:spcBef>
                <a:spcPct val="0"/>
              </a:spcBef>
              <a:spcAft>
                <a:spcPct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MS PGothic" panose="020B0600070205080204" pitchFamily="34" charset="-128"/>
              </a:rPr>
              <a:pPr marL="0" marR="0" lvl="0" indent="0" algn="r" defTabSz="728952"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a typeface="MS PGothic" panose="020B0600070205080204" pitchFamily="34" charset="-128"/>
            </a:endParaRPr>
          </a:p>
        </p:txBody>
      </p:sp>
      <p:sp>
        <p:nvSpPr>
          <p:cNvPr id="2" name="Text Placeholder 1">
            <a:extLst>
              <a:ext uri="{FF2B5EF4-FFF2-40B4-BE49-F238E27FC236}">
                <a16:creationId xmlns:a16="http://schemas.microsoft.com/office/drawing/2014/main" id="{F7D15E0C-601D-7790-9B45-A3B7BE817C82}"/>
              </a:ext>
            </a:extLst>
          </p:cNvPr>
          <p:cNvSpPr>
            <a:spLocks noGrp="1"/>
          </p:cNvSpPr>
          <p:nvPr>
            <p:ph type="body" sz="quarter" idx="16"/>
          </p:nvPr>
        </p:nvSpPr>
        <p:spPr>
          <a:xfrm>
            <a:off x="504825" y="1007805"/>
            <a:ext cx="13158757" cy="6873813"/>
          </a:xfrm>
        </p:spPr>
        <p:txBody>
          <a:bodyPr vert="horz" lIns="91440" tIns="365760" rIns="91440" bIns="45720" rtlCol="0" anchor="t">
            <a:normAutofit fontScale="70000" lnSpcReduction="20000"/>
          </a:bodyPr>
          <a:lstStyle/>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Blue Cross offers PPO, Cost and PDP plans with Medicare contracts. Enrollment in these Blue Cross plans depends </a:t>
            </a:r>
            <a:br>
              <a:rPr lang="en-US" dirty="0"/>
            </a:br>
            <a:r>
              <a:rPr kumimoji="0" lang="en-US"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on contract renewal. This information is not a complete description of benefits. Call </a:t>
            </a:r>
            <a:r>
              <a:rPr kumimoji="0" lang="en-US" b="1" i="0" u="none" strike="noStrike" kern="1200" cap="none" spc="0" normalizeH="0" baseline="0" noProof="0" dirty="0">
                <a:ln>
                  <a:noFill/>
                </a:ln>
                <a:solidFill>
                  <a:srgbClr val="0094D7"/>
                </a:solidFill>
                <a:effectLst/>
                <a:uLnTx/>
                <a:uFillTx/>
                <a:latin typeface="Arial" pitchFamily="34" charset="0"/>
                <a:ea typeface="MS PGothic" panose="020B0600070205080204" pitchFamily="34" charset="-128"/>
              </a:rPr>
              <a:t>1-877-662-2583 </a:t>
            </a:r>
            <a:r>
              <a:rPr kumimoji="0" lang="en-US" b="0" i="0" u="none" strike="noStrike" kern="1200" cap="none" spc="0" normalizeH="0" baseline="0" noProof="0" dirty="0">
                <a:ln>
                  <a:noFill/>
                </a:ln>
                <a:solidFill>
                  <a:srgbClr val="003767"/>
                </a:solidFill>
                <a:effectLst/>
                <a:uLnTx/>
                <a:uFillTx/>
                <a:latin typeface="Arial" pitchFamily="34" charset="0"/>
                <a:ea typeface="MS PGothic" panose="020B0600070205080204" pitchFamily="34" charset="-128"/>
              </a:rPr>
              <a:t>/ TTY </a:t>
            </a:r>
            <a:r>
              <a:rPr kumimoji="0" lang="en-US" b="1" i="0" u="none" strike="noStrike" kern="1200" cap="none" spc="0" normalizeH="0" baseline="0" noProof="0" dirty="0">
                <a:ln>
                  <a:noFill/>
                </a:ln>
                <a:solidFill>
                  <a:srgbClr val="0094D7"/>
                </a:solidFill>
                <a:effectLst/>
                <a:uLnTx/>
                <a:uFillTx/>
                <a:latin typeface="Arial" pitchFamily="34" charset="0"/>
                <a:ea typeface="MS PGothic" panose="020B0600070205080204" pitchFamily="34" charset="-128"/>
              </a:rPr>
              <a:t>711</a:t>
            </a:r>
            <a:r>
              <a:rPr kumimoji="0" lang="en-US" b="0" i="0" u="none" strike="noStrike" kern="1200" cap="none" spc="0" normalizeH="0" baseline="0" noProof="0" dirty="0">
                <a:ln>
                  <a:noFill/>
                </a:ln>
                <a:solidFill>
                  <a:srgbClr val="0094D7"/>
                </a:solidFill>
                <a:effectLst/>
                <a:uLnTx/>
                <a:uFillTx/>
                <a:latin typeface="Arial" pitchFamily="34" charset="0"/>
                <a:ea typeface="MS PGothic" panose="020B0600070205080204" pitchFamily="34" charset="-128"/>
              </a:rPr>
              <a:t> </a:t>
            </a:r>
            <a:r>
              <a:rPr kumimoji="0" lang="en-US"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for more information. </a:t>
            </a:r>
          </a:p>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b="0" i="0" u="none" strike="noStrike" kern="1200" cap="none" spc="0" normalizeH="0" baseline="0" noProof="0" dirty="0">
                <a:ln>
                  <a:noFill/>
                </a:ln>
                <a:solidFill>
                  <a:srgbClr val="003359"/>
                </a:solidFill>
                <a:effectLst/>
                <a:uLnTx/>
                <a:uFillTx/>
                <a:latin typeface="Arial" pitchFamily="34" charset="0"/>
                <a:ea typeface="MS PGothic" panose="020B0600070205080204" pitchFamily="34" charset="-128"/>
              </a:rPr>
              <a:t>Each healthcare provider is an independent contractor and not our agent. It is up to the member to confirm provider participation in their network prior to receiving services.</a:t>
            </a:r>
          </a:p>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kumimoji="0" lang="en-US" b="0" i="0" u="none" strike="noStrike" kern="1200" cap="none" spc="0" normalizeH="0" baseline="0" noProof="0" dirty="0">
                <a:ln>
                  <a:noFill/>
                </a:ln>
                <a:solidFill>
                  <a:srgbClr val="003359"/>
                </a:solidFill>
                <a:effectLst/>
                <a:uLnTx/>
                <a:uFillTx/>
                <a:latin typeface="Arial"/>
                <a:ea typeface="MS PGothic"/>
              </a:rPr>
              <a:t>Out-of-network/non-contracted providers are under no obligation to treat Blue Cross and Blue Shield of Minnesota Medicare plan members, except in emergency situations. Please call our </a:t>
            </a:r>
            <a:r>
              <a:rPr lang="en-US" dirty="0">
                <a:solidFill>
                  <a:srgbClr val="003359"/>
                </a:solidFill>
                <a:latin typeface="Arial"/>
                <a:ea typeface="MS PGothic"/>
              </a:rPr>
              <a:t>Customer</a:t>
            </a:r>
            <a:r>
              <a:rPr kumimoji="0" lang="en-US" b="0" i="0" u="none" strike="noStrike" kern="1200" cap="none" spc="0" normalizeH="0" baseline="0" noProof="0" dirty="0">
                <a:ln>
                  <a:noFill/>
                </a:ln>
                <a:solidFill>
                  <a:srgbClr val="003359"/>
                </a:solidFill>
                <a:effectLst/>
                <a:uLnTx/>
                <a:uFillTx/>
                <a:latin typeface="Arial"/>
                <a:ea typeface="MS PGothic"/>
              </a:rPr>
              <a:t> </a:t>
            </a:r>
            <a:r>
              <a:rPr lang="en-US" dirty="0">
                <a:solidFill>
                  <a:srgbClr val="003359"/>
                </a:solidFill>
                <a:latin typeface="Arial"/>
                <a:ea typeface="MS PGothic"/>
              </a:rPr>
              <a:t>Service</a:t>
            </a:r>
            <a:r>
              <a:rPr kumimoji="0" lang="en-US" b="0" i="0" u="none" strike="noStrike" kern="1200" cap="none" spc="0" normalizeH="0" baseline="0" noProof="0" dirty="0">
                <a:ln>
                  <a:noFill/>
                </a:ln>
                <a:solidFill>
                  <a:srgbClr val="003359"/>
                </a:solidFill>
                <a:effectLst/>
                <a:uLnTx/>
                <a:uFillTx/>
                <a:latin typeface="Arial"/>
                <a:ea typeface="MS PGothic"/>
              </a:rPr>
              <a:t> number or see your Evidence of Coverage for more information.</a:t>
            </a:r>
          </a:p>
          <a:p>
            <a:pPr marL="0" marR="0" lvl="0" indent="0" algn="l" defTabSz="728981" rtl="0" eaLnBrk="0" fontAlgn="base" latinLnBrk="0" hangingPunct="0">
              <a:lnSpc>
                <a:spcPct val="100000"/>
              </a:lnSpc>
              <a:spcBef>
                <a:spcPct val="60000"/>
              </a:spcBef>
              <a:spcAft>
                <a:spcPts val="960"/>
              </a:spcAft>
              <a:buClr>
                <a:srgbClr val="0094D7"/>
              </a:buClr>
              <a:buSzTx/>
              <a:buFont typeface="Arial" panose="020B0604020202020204" pitchFamily="34" charset="0"/>
              <a:buNone/>
              <a:tabLst/>
              <a:defRPr/>
            </a:pPr>
            <a:r>
              <a:rPr lang="en-US" dirty="0">
                <a:solidFill>
                  <a:schemeClr val="accent2">
                    <a:lumMod val="50000"/>
                  </a:schemeClr>
                </a:solidFill>
                <a:latin typeface="+mn-lt"/>
              </a:rPr>
              <a:t>Blue Cross® and Blue Shield® of Minnesota and Blue Plus® are nonprofit independent licensees of the Blue Cross </a:t>
            </a:r>
            <a:br>
              <a:rPr lang="en-US" dirty="0">
                <a:solidFill>
                  <a:schemeClr val="accent2">
                    <a:lumMod val="50000"/>
                  </a:schemeClr>
                </a:solidFill>
                <a:latin typeface="+mn-lt"/>
              </a:rPr>
            </a:br>
            <a:r>
              <a:rPr lang="en-US" dirty="0">
                <a:solidFill>
                  <a:schemeClr val="accent2">
                    <a:lumMod val="50000"/>
                  </a:schemeClr>
                </a:solidFill>
                <a:latin typeface="+mn-lt"/>
              </a:rPr>
              <a:t>and Blue Shield Association. Blue Cross, Blue Shield, and the cross and shield symbols are registered marks of the </a:t>
            </a:r>
            <a:br>
              <a:rPr lang="en-US" dirty="0">
                <a:solidFill>
                  <a:schemeClr val="accent2">
                    <a:lumMod val="50000"/>
                  </a:schemeClr>
                </a:solidFill>
                <a:latin typeface="+mn-lt"/>
              </a:rPr>
            </a:br>
            <a:r>
              <a:rPr lang="en-US" dirty="0">
                <a:solidFill>
                  <a:schemeClr val="accent2">
                    <a:lumMod val="50000"/>
                  </a:schemeClr>
                </a:solidFill>
                <a:latin typeface="+mn-lt"/>
              </a:rPr>
              <a:t>Blue Cross and Blue Shield Association. Platinum Blue and Group MedicareBlue Rx are service marks of the Blue Cross and Blue Shield Association. Senior Gold is a service mark of Blue Cross and Blue Shield of Minnesota. Aware is a registered mark of Blue Cross and Blue Shield of Minnesota. </a:t>
            </a:r>
            <a:br>
              <a:rPr lang="en-US" dirty="0">
                <a:solidFill>
                  <a:schemeClr val="accent2">
                    <a:lumMod val="50000"/>
                  </a:schemeClr>
                </a:solidFill>
                <a:latin typeface="+mn-lt"/>
              </a:rPr>
            </a:br>
            <a:br>
              <a:rPr lang="en-US" b="0" i="0" u="none" strike="noStrike" kern="1200" cap="none" spc="0" normalizeH="0" baseline="0" noProof="0" dirty="0">
                <a:ln>
                  <a:noFill/>
                </a:ln>
                <a:effectLst/>
                <a:uLnTx/>
                <a:uFillTx/>
                <a:latin typeface="Arial" pitchFamily="34" charset="0"/>
                <a:ea typeface="MS PGothic" panose="020B0600070205080204" pitchFamily="34" charset="-128"/>
              </a:rPr>
            </a:br>
            <a:r>
              <a:rPr kumimoji="0" lang="en-US" b="0" i="0" u="none" strike="noStrike" kern="1200" cap="none" spc="0" normalizeH="0" baseline="0" noProof="0" dirty="0">
                <a:ln>
                  <a:noFill/>
                </a:ln>
                <a:solidFill>
                  <a:srgbClr val="003359"/>
                </a:solidFill>
                <a:effectLst/>
                <a:uLnTx/>
                <a:uFillTx/>
                <a:latin typeface="Arial"/>
                <a:ea typeface="MS PGothic"/>
              </a:rPr>
              <a:t>Prime Therapeutics LLC is an independent company providing pharmacy benefit management services. </a:t>
            </a:r>
            <a:endParaRPr lang="en-US" b="0" i="0" u="none" strike="noStrike" kern="1200" cap="none" spc="0" normalizeH="0" baseline="0" noProof="0" dirty="0">
              <a:ln>
                <a:noFill/>
              </a:ln>
              <a:solidFill>
                <a:srgbClr val="003359"/>
              </a:solidFill>
              <a:effectLst/>
              <a:uLnTx/>
              <a:uFillTx/>
              <a:latin typeface="Arial"/>
              <a:ea typeface="MS PGothic"/>
            </a:endParaRPr>
          </a:p>
          <a:p>
            <a:pPr>
              <a:lnSpc>
                <a:spcPct val="120000"/>
              </a:lnSpc>
            </a:pPr>
            <a:r>
              <a:rPr lang="en-US" dirty="0">
                <a:solidFill>
                  <a:schemeClr val="accent2">
                    <a:lumMod val="50000"/>
                  </a:schemeClr>
                </a:solidFill>
                <a:effectLst/>
                <a:latin typeface="+mn-lt"/>
              </a:rPr>
              <a:t>Group MedicareBlue</a:t>
            </a:r>
            <a:r>
              <a:rPr lang="en-US" baseline="30000" dirty="0">
                <a:solidFill>
                  <a:schemeClr val="accent2">
                    <a:lumMod val="50000"/>
                  </a:schemeClr>
                </a:solidFill>
                <a:latin typeface="+mn-lt"/>
              </a:rPr>
              <a:t>SM</a:t>
            </a:r>
            <a:r>
              <a:rPr lang="en-US" dirty="0">
                <a:solidFill>
                  <a:schemeClr val="accent2">
                    <a:lumMod val="50000"/>
                  </a:schemeClr>
                </a:solidFill>
                <a:effectLst/>
                <a:latin typeface="+mn-lt"/>
              </a:rPr>
              <a:t> Rx (PDP) is a </a:t>
            </a:r>
            <a:r>
              <a:rPr lang="en-US" dirty="0">
                <a:solidFill>
                  <a:schemeClr val="tx2"/>
                </a:solidFill>
                <a:effectLst/>
                <a:latin typeface="+mn-lt"/>
              </a:rPr>
              <a:t>prescription drug plan with a Medicare contract</a:t>
            </a:r>
            <a:r>
              <a:rPr lang="en-US" dirty="0">
                <a:solidFill>
                  <a:schemeClr val="accent2">
                    <a:lumMod val="50000"/>
                  </a:schemeClr>
                </a:solidFill>
                <a:effectLst/>
                <a:latin typeface="+mn-lt"/>
              </a:rPr>
              <a:t>. Enrollment in Group MedicareBlue Rx depends on renewal of the plan sponsor’s contract with Medicare. Coverage is available to members of an employer or union group and separately issued by one of the following plans: Wellmark Blue Cross and Blue Shield of Iowa</a:t>
            </a:r>
            <a:r>
              <a:rPr lang="en-US" dirty="0">
                <a:solidFill>
                  <a:schemeClr val="accent2">
                    <a:lumMod val="50000"/>
                  </a:schemeClr>
                </a:solidFill>
                <a:latin typeface="+mn-lt"/>
              </a:rPr>
              <a:t>;*</a:t>
            </a:r>
            <a:r>
              <a:rPr lang="en-US" dirty="0">
                <a:solidFill>
                  <a:schemeClr val="accent2">
                    <a:lumMod val="50000"/>
                  </a:schemeClr>
                </a:solidFill>
                <a:effectLst/>
                <a:latin typeface="+mn-lt"/>
              </a:rPr>
              <a:t> Blue Cross and Blue Shield of Minnesota</a:t>
            </a:r>
            <a:r>
              <a:rPr lang="en-US" dirty="0">
                <a:solidFill>
                  <a:schemeClr val="accent2">
                    <a:lumMod val="50000"/>
                  </a:schemeClr>
                </a:solidFill>
                <a:latin typeface="+mn-lt"/>
              </a:rPr>
              <a:t>;*</a:t>
            </a:r>
            <a:r>
              <a:rPr lang="en-US" dirty="0">
                <a:solidFill>
                  <a:schemeClr val="accent2">
                    <a:lumMod val="50000"/>
                  </a:schemeClr>
                </a:solidFill>
                <a:effectLst/>
                <a:latin typeface="+mn-lt"/>
              </a:rPr>
              <a:t> Blue Cross and Blue Shield of Montana</a:t>
            </a:r>
            <a:r>
              <a:rPr lang="en-US" dirty="0">
                <a:solidFill>
                  <a:schemeClr val="accent2">
                    <a:lumMod val="50000"/>
                  </a:schemeClr>
                </a:solidFill>
                <a:latin typeface="+mn-lt"/>
              </a:rPr>
              <a:t>,*</a:t>
            </a:r>
            <a:r>
              <a:rPr lang="en-US" dirty="0">
                <a:solidFill>
                  <a:schemeClr val="accent2">
                    <a:lumMod val="50000"/>
                  </a:schemeClr>
                </a:solidFill>
                <a:effectLst/>
                <a:latin typeface="+mn-lt"/>
              </a:rPr>
              <a:t> a division of Health Care Service Corporation, a Mutual Legal Reserve Company; Blue Cross and Blue Shield of Nebraska</a:t>
            </a:r>
            <a:r>
              <a:rPr lang="en-US" dirty="0">
                <a:solidFill>
                  <a:schemeClr val="accent2">
                    <a:lumMod val="50000"/>
                  </a:schemeClr>
                </a:solidFill>
                <a:latin typeface="+mn-lt"/>
              </a:rPr>
              <a:t>;*</a:t>
            </a:r>
            <a:r>
              <a:rPr lang="en-US" dirty="0">
                <a:solidFill>
                  <a:schemeClr val="accent2">
                    <a:lumMod val="50000"/>
                  </a:schemeClr>
                </a:solidFill>
                <a:effectLst/>
                <a:latin typeface="+mn-lt"/>
              </a:rPr>
              <a:t> Blue Cross Blue Shield of North Dakota</a:t>
            </a:r>
            <a:r>
              <a:rPr lang="en-US" dirty="0">
                <a:solidFill>
                  <a:schemeClr val="accent2">
                    <a:lumMod val="50000"/>
                  </a:schemeClr>
                </a:solidFill>
                <a:latin typeface="+mn-lt"/>
              </a:rPr>
              <a:t>;*</a:t>
            </a:r>
            <a:r>
              <a:rPr lang="en-US" dirty="0">
                <a:solidFill>
                  <a:schemeClr val="accent2">
                    <a:lumMod val="50000"/>
                  </a:schemeClr>
                </a:solidFill>
                <a:effectLst/>
                <a:latin typeface="+mn-lt"/>
              </a:rPr>
              <a:t> Wellmark Blue Cross and Blue Shield of South Dakota</a:t>
            </a:r>
            <a:r>
              <a:rPr lang="en-US" dirty="0">
                <a:solidFill>
                  <a:schemeClr val="accent2">
                    <a:lumMod val="50000"/>
                  </a:schemeClr>
                </a:solidFill>
                <a:latin typeface="+mn-lt"/>
              </a:rPr>
              <a:t>;*</a:t>
            </a:r>
            <a:r>
              <a:rPr lang="en-US" dirty="0">
                <a:solidFill>
                  <a:schemeClr val="accent2">
                    <a:lumMod val="50000"/>
                  </a:schemeClr>
                </a:solidFill>
                <a:effectLst/>
                <a:latin typeface="+mn-lt"/>
              </a:rPr>
              <a:t> and Blue Cross Blue Shield of Wyoming</a:t>
            </a:r>
            <a:r>
              <a:rPr lang="en-US" dirty="0">
                <a:solidFill>
                  <a:schemeClr val="accent2">
                    <a:lumMod val="50000"/>
                  </a:schemeClr>
                </a:solidFill>
                <a:latin typeface="+mn-lt"/>
              </a:rPr>
              <a:t>.*</a:t>
            </a:r>
            <a:endParaRPr lang="en-US" dirty="0">
              <a:solidFill>
                <a:schemeClr val="accent2">
                  <a:lumMod val="50000"/>
                </a:schemeClr>
              </a:solidFill>
              <a:effectLst/>
              <a:latin typeface="+mn-lt"/>
            </a:endParaRPr>
          </a:p>
          <a:p>
            <a:br>
              <a:rPr lang="en-US" dirty="0">
                <a:solidFill>
                  <a:schemeClr val="accent2">
                    <a:lumMod val="50000"/>
                  </a:schemeClr>
                </a:solidFill>
                <a:effectLst/>
                <a:latin typeface="+mn-lt"/>
              </a:rPr>
            </a:br>
            <a:r>
              <a:rPr lang="en-US" dirty="0">
                <a:solidFill>
                  <a:schemeClr val="accent2">
                    <a:lumMod val="50000"/>
                  </a:schemeClr>
                </a:solidFill>
                <a:effectLst/>
                <a:latin typeface="+mn-lt"/>
              </a:rPr>
              <a:t>*Independent licensees of the Blue Cross and Blue Shield Association</a:t>
            </a:r>
            <a:r>
              <a:rPr lang="en-US" dirty="0">
                <a:solidFill>
                  <a:schemeClr val="accent2">
                    <a:lumMod val="50000"/>
                  </a:schemeClr>
                </a:solidFill>
                <a:latin typeface="+mn-lt"/>
              </a:rPr>
              <a:t>.</a:t>
            </a:r>
            <a:endParaRPr lang="en-US" sz="2800" dirty="0">
              <a:solidFill>
                <a:schemeClr val="accent2">
                  <a:lumMod val="50000"/>
                </a:schemeClr>
              </a:solidFill>
              <a:effectLst/>
              <a:latin typeface="+mn-lt"/>
            </a:endParaRPr>
          </a:p>
        </p:txBody>
      </p:sp>
      <p:sp>
        <p:nvSpPr>
          <p:cNvPr id="3" name="Text Placeholder 2">
            <a:extLst>
              <a:ext uri="{FF2B5EF4-FFF2-40B4-BE49-F238E27FC236}">
                <a16:creationId xmlns:a16="http://schemas.microsoft.com/office/drawing/2014/main" id="{7FEB9540-F41A-4DA7-B38C-3F02801368EF}"/>
              </a:ext>
            </a:extLst>
          </p:cNvPr>
          <p:cNvSpPr>
            <a:spLocks noGrp="1"/>
          </p:cNvSpPr>
          <p:nvPr>
            <p:ph type="body" sz="quarter" idx="13"/>
          </p:nvPr>
        </p:nvSpPr>
        <p:spPr/>
        <p:txBody>
          <a:bodyPr/>
          <a:lstStyle/>
          <a:p>
            <a:r>
              <a:rPr lang="en-US"/>
              <a:t>IMPORTANT INFORMATION</a:t>
            </a:r>
          </a:p>
        </p:txBody>
      </p:sp>
      <p:sp>
        <p:nvSpPr>
          <p:cNvPr id="7" name="Text Box 38">
            <a:extLst>
              <a:ext uri="{FF2B5EF4-FFF2-40B4-BE49-F238E27FC236}">
                <a16:creationId xmlns:a16="http://schemas.microsoft.com/office/drawing/2014/main" id="{398E240D-224D-4A14-A966-F1EC10F4A6BC}"/>
              </a:ext>
            </a:extLst>
          </p:cNvPr>
          <p:cNvSpPr txBox="1">
            <a:spLocks noChangeArrowheads="1"/>
          </p:cNvSpPr>
          <p:nvPr/>
        </p:nvSpPr>
        <p:spPr bwMode="auto">
          <a:xfrm>
            <a:off x="14100342" y="7548882"/>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rPr>
              <a:t> </a:t>
            </a:r>
          </a:p>
        </p:txBody>
      </p:sp>
      <p:sp>
        <p:nvSpPr>
          <p:cNvPr id="8" name="TextBox 9">
            <a:extLst>
              <a:ext uri="{FF2B5EF4-FFF2-40B4-BE49-F238E27FC236}">
                <a16:creationId xmlns:a16="http://schemas.microsoft.com/office/drawing/2014/main" id="{FDA53937-381E-48DA-A7DA-1B15C75FDD08}"/>
              </a:ext>
            </a:extLst>
          </p:cNvPr>
          <p:cNvSpPr txBox="1">
            <a:spLocks noChangeArrowheads="1"/>
          </p:cNvSpPr>
          <p:nvPr/>
        </p:nvSpPr>
        <p:spPr bwMode="auto">
          <a:xfrm>
            <a:off x="0" y="347982"/>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2" name="TextBox 9">
            <a:extLst>
              <a:ext uri="{FF2B5EF4-FFF2-40B4-BE49-F238E27FC236}">
                <a16:creationId xmlns:a16="http://schemas.microsoft.com/office/drawing/2014/main" id="{E83A526E-6964-41FA-9E53-539FBC51BDBA}"/>
              </a:ext>
            </a:extLst>
          </p:cNvPr>
          <p:cNvSpPr txBox="1">
            <a:spLocks noChangeArrowheads="1"/>
          </p:cNvSpPr>
          <p:nvPr/>
        </p:nvSpPr>
        <p:spPr bwMode="auto">
          <a:xfrm>
            <a:off x="0" y="198091"/>
            <a:ext cx="1463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28952" rtl="0" eaLnBrk="0" fontAlgn="base" latinLnBrk="0" hangingPunct="0">
              <a:lnSpc>
                <a:spcPct val="100000"/>
              </a:lnSpc>
              <a:spcBef>
                <a:spcPct val="0"/>
              </a:spcBef>
              <a:spcAft>
                <a:spcPct val="0"/>
              </a:spcAft>
              <a:buClrTx/>
              <a:buSzTx/>
              <a:buFontTx/>
              <a:buNone/>
              <a:tabLst/>
              <a:defRPr/>
            </a:pPr>
            <a:endParaRPr kumimoji="0" lang="en-US" altLang="en-US" sz="5760" b="0"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endParaRPr>
          </a:p>
        </p:txBody>
      </p:sp>
      <p:sp>
        <p:nvSpPr>
          <p:cNvPr id="13" name="Text Box 38">
            <a:extLst>
              <a:ext uri="{FF2B5EF4-FFF2-40B4-BE49-F238E27FC236}">
                <a16:creationId xmlns:a16="http://schemas.microsoft.com/office/drawing/2014/main" id="{A3317DAD-C006-47BC-B3A3-B5523D142B01}"/>
              </a:ext>
            </a:extLst>
          </p:cNvPr>
          <p:cNvSpPr txBox="1">
            <a:spLocks noChangeArrowheads="1"/>
          </p:cNvSpPr>
          <p:nvPr/>
        </p:nvSpPr>
        <p:spPr bwMode="auto">
          <a:xfrm>
            <a:off x="14178188" y="7542551"/>
            <a:ext cx="530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728952"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2F92"/>
                </a:solidFill>
                <a:effectLst/>
                <a:uLnTx/>
                <a:uFillTx/>
                <a:latin typeface="Arial" panose="020B0604020202020204" pitchFamily="34" charset="0"/>
                <a:ea typeface="MS PGothic" panose="020B0600070205080204" pitchFamily="34" charset="-128"/>
              </a:rPr>
              <a:t>  </a:t>
            </a:r>
          </a:p>
        </p:txBody>
      </p:sp>
    </p:spTree>
    <p:extLst>
      <p:ext uri="{BB962C8B-B14F-4D97-AF65-F5344CB8AC3E}">
        <p14:creationId xmlns:p14="http://schemas.microsoft.com/office/powerpoint/2010/main" val="217718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hite-haired man with moustache in gray vest, jacket, and pants and gardening gloves pruning bushes in early spring">
            <a:extLst>
              <a:ext uri="{FF2B5EF4-FFF2-40B4-BE49-F238E27FC236}">
                <a16:creationId xmlns:a16="http://schemas.microsoft.com/office/drawing/2014/main" id="{9C00FCA5-ACFB-F666-8A26-B4720FE43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941" r="14941" b="1538"/>
          <a:stretch/>
        </p:blipFill>
        <p:spPr>
          <a:xfrm flipH="1">
            <a:off x="6829424" y="0"/>
            <a:ext cx="7800975" cy="7302674"/>
          </a:xfrm>
          <a:prstGeom prst="rect">
            <a:avLst/>
          </a:prstGeom>
        </p:spPr>
      </p:pic>
      <p:sp>
        <p:nvSpPr>
          <p:cNvPr id="4" name="Rectangle 3">
            <a:extLst>
              <a:ext uri="{FF2B5EF4-FFF2-40B4-BE49-F238E27FC236}">
                <a16:creationId xmlns:a16="http://schemas.microsoft.com/office/drawing/2014/main" id="{9FFADD72-5E42-48AC-9A31-E425FB99C593}"/>
              </a:ext>
            </a:extLst>
          </p:cNvPr>
          <p:cNvSpPr/>
          <p:nvPr/>
        </p:nvSpPr>
        <p:spPr>
          <a:xfrm>
            <a:off x="0" y="0"/>
            <a:ext cx="6708267" cy="7302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3" name="Title 2">
            <a:extLst>
              <a:ext uri="{FF2B5EF4-FFF2-40B4-BE49-F238E27FC236}">
                <a16:creationId xmlns:a16="http://schemas.microsoft.com/office/drawing/2014/main" id="{31E04FA9-88BF-4A79-878B-2DCD9F7BE2FA}"/>
              </a:ext>
            </a:extLst>
          </p:cNvPr>
          <p:cNvSpPr>
            <a:spLocks noGrp="1"/>
          </p:cNvSpPr>
          <p:nvPr>
            <p:ph type="title"/>
          </p:nvPr>
        </p:nvSpPr>
        <p:spPr>
          <a:xfrm>
            <a:off x="452212" y="4094627"/>
            <a:ext cx="6248626" cy="1319685"/>
          </a:xfrm>
          <a:effectLst/>
        </p:spPr>
        <p:txBody>
          <a:bodyPr>
            <a:normAutofit/>
          </a:bodyPr>
          <a:lstStyle/>
          <a:p>
            <a:r>
              <a:rPr lang="en-US">
                <a:solidFill>
                  <a:schemeClr val="tx2"/>
                </a:solidFill>
              </a:rPr>
              <a:t>THANK YOU.</a:t>
            </a:r>
          </a:p>
        </p:txBody>
      </p:sp>
    </p:spTree>
    <p:extLst>
      <p:ext uri="{BB962C8B-B14F-4D97-AF65-F5344CB8AC3E}">
        <p14:creationId xmlns:p14="http://schemas.microsoft.com/office/powerpoint/2010/main" val="8092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8B8180-BFF9-8768-DF45-0C77EE7EAD27}"/>
              </a:ext>
            </a:extLst>
          </p:cNvPr>
          <p:cNvSpPr>
            <a:spLocks noGrp="1"/>
          </p:cNvSpPr>
          <p:nvPr>
            <p:ph type="sldNum" sz="quarter" idx="12"/>
          </p:nvPr>
        </p:nvSpPr>
        <p:spPr/>
        <p:txBody>
          <a:bodyPr/>
          <a:lstStyle/>
          <a:p>
            <a:fld id="{9A980B10-2A40-48A3-B68E-FF4291541DB6}" type="slidenum">
              <a:rPr lang="en-CA" smtClean="0"/>
              <a:t>4</a:t>
            </a:fld>
            <a:endParaRPr lang="en-CA" dirty="0"/>
          </a:p>
        </p:txBody>
      </p:sp>
      <p:sp>
        <p:nvSpPr>
          <p:cNvPr id="4" name="Text Placeholder 3">
            <a:extLst>
              <a:ext uri="{FF2B5EF4-FFF2-40B4-BE49-F238E27FC236}">
                <a16:creationId xmlns:a16="http://schemas.microsoft.com/office/drawing/2014/main" id="{637843E0-6D72-1B7D-BA2F-06D93EFA832E}"/>
              </a:ext>
            </a:extLst>
          </p:cNvPr>
          <p:cNvSpPr>
            <a:spLocks noGrp="1"/>
          </p:cNvSpPr>
          <p:nvPr>
            <p:ph type="body" sz="quarter" idx="14"/>
          </p:nvPr>
        </p:nvSpPr>
        <p:spPr/>
        <p:txBody>
          <a:bodyPr/>
          <a:lstStyle/>
          <a:p>
            <a:r>
              <a:rPr lang="en-US" dirty="0"/>
              <a:t>PUBLIC EMPLOYEES INSURANCE PROGRAM</a:t>
            </a:r>
            <a:endParaRPr lang="en-US" dirty="0">
              <a:solidFill>
                <a:srgbClr val="FF2F92"/>
              </a:solidFill>
            </a:endParaRPr>
          </a:p>
          <a:p>
            <a:r>
              <a:rPr lang="en-US" dirty="0"/>
              <a:t>GROUP MEDICARE COVERAGE</a:t>
            </a:r>
          </a:p>
        </p:txBody>
      </p:sp>
      <p:graphicFrame>
        <p:nvGraphicFramePr>
          <p:cNvPr id="7" name="Table 6">
            <a:extLst>
              <a:ext uri="{FF2B5EF4-FFF2-40B4-BE49-F238E27FC236}">
                <a16:creationId xmlns:a16="http://schemas.microsoft.com/office/drawing/2014/main" id="{F366D1C9-E070-1A97-EADB-1F23CBD3254B}"/>
              </a:ext>
            </a:extLst>
          </p:cNvPr>
          <p:cNvGraphicFramePr>
            <a:graphicFrameLocks noGrp="1"/>
          </p:cNvGraphicFramePr>
          <p:nvPr>
            <p:extLst>
              <p:ext uri="{D42A27DB-BD31-4B8C-83A1-F6EECF244321}">
                <p14:modId xmlns:p14="http://schemas.microsoft.com/office/powerpoint/2010/main" val="3800611425"/>
              </p:ext>
            </p:extLst>
          </p:nvPr>
        </p:nvGraphicFramePr>
        <p:xfrm>
          <a:off x="609600" y="2028825"/>
          <a:ext cx="11074401" cy="4515498"/>
        </p:xfrm>
        <a:graphic>
          <a:graphicData uri="http://schemas.openxmlformats.org/drawingml/2006/table">
            <a:tbl>
              <a:tblPr firstRow="1" bandRow="1">
                <a:tableStyleId>{5C22544A-7EE6-4342-B048-85BDC9FD1C3A}</a:tableStyleId>
              </a:tblPr>
              <a:tblGrid>
                <a:gridCol w="3691467">
                  <a:extLst>
                    <a:ext uri="{9D8B030D-6E8A-4147-A177-3AD203B41FA5}">
                      <a16:colId xmlns:a16="http://schemas.microsoft.com/office/drawing/2014/main" val="287321725"/>
                    </a:ext>
                  </a:extLst>
                </a:gridCol>
                <a:gridCol w="3691467">
                  <a:extLst>
                    <a:ext uri="{9D8B030D-6E8A-4147-A177-3AD203B41FA5}">
                      <a16:colId xmlns:a16="http://schemas.microsoft.com/office/drawing/2014/main" val="4142227541"/>
                    </a:ext>
                  </a:extLst>
                </a:gridCol>
                <a:gridCol w="3691467">
                  <a:extLst>
                    <a:ext uri="{9D8B030D-6E8A-4147-A177-3AD203B41FA5}">
                      <a16:colId xmlns:a16="http://schemas.microsoft.com/office/drawing/2014/main" val="3862225163"/>
                    </a:ext>
                  </a:extLst>
                </a:gridCol>
              </a:tblGrid>
              <a:tr h="770206">
                <a:tc gridSpan="3">
                  <a:txBody>
                    <a:bodyPr/>
                    <a:lstStyle/>
                    <a:p>
                      <a:pPr>
                        <a:lnSpc>
                          <a:spcPct val="90000"/>
                        </a:lnSpc>
                      </a:pPr>
                      <a:r>
                        <a:rPr lang="en-US" sz="2400" b="1" i="0" dirty="0">
                          <a:solidFill>
                            <a:schemeClr val="bg1"/>
                          </a:solidFill>
                          <a:latin typeface="Arial Narrow" panose="020B0604020202020204" pitchFamily="34" charset="0"/>
                          <a:cs typeface="Arial Narrow" panose="020B0604020202020204" pitchFamily="34" charset="0"/>
                        </a:rPr>
                        <a:t>GROUP MEDICARE PLAN OPTIONS</a:t>
                      </a:r>
                      <a:endParaRPr lang="en-US" sz="2400" b="1" i="0" dirty="0">
                        <a:solidFill>
                          <a:srgbClr val="FF2F92"/>
                        </a:solidFill>
                        <a:latin typeface="Arial Narrow" panose="020B0604020202020204" pitchFamily="34" charset="0"/>
                        <a:cs typeface="Arial Narrow" panose="020B060402020202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nSpc>
                          <a:spcPct val="90000"/>
                        </a:lnSpc>
                      </a:pPr>
                      <a:endParaRPr lang="en-US" sz="2000" b="1" dirty="0">
                        <a:solidFill>
                          <a:srgbClr val="FF2F92"/>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nSpc>
                          <a:spcPct val="90000"/>
                        </a:lnSpc>
                      </a:pPr>
                      <a:endParaRPr lang="en-US" sz="2000" b="1" dirty="0">
                        <a:solidFill>
                          <a:schemeClr val="bg1"/>
                        </a:solidFill>
                        <a:latin typeface="Arial Narrow" panose="020B0606020202030204" pitchFamily="34" charset="0"/>
                      </a:endParaRPr>
                    </a:p>
                  </a:txBody>
                  <a:tcPr marR="45720"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539496">
                <a:tc>
                  <a:txBody>
                    <a:bodyPr/>
                    <a:lstStyle/>
                    <a:p>
                      <a:pPr algn="l">
                        <a:lnSpc>
                          <a:spcPct val="120000"/>
                        </a:lnSpc>
                        <a:buFont typeface="Arial" panose="020B0604020202020204" pitchFamily="34" charset="0"/>
                        <a:buNone/>
                      </a:pPr>
                      <a:r>
                        <a:rPr lang="en-US" altLang="en-US" sz="2000" b="1" i="0" dirty="0">
                          <a:solidFill>
                            <a:schemeClr val="bg1"/>
                          </a:solidFill>
                          <a:latin typeface="Arial Narrow" panose="020B0604020202020204" pitchFamily="34" charset="0"/>
                          <a:cs typeface="Arial Narrow" panose="020B0604020202020204" pitchFamily="34" charset="0"/>
                        </a:rPr>
                        <a:t>MEDICARE ADVANTAGE PLANS</a:t>
                      </a:r>
                      <a:endParaRPr lang="en-US" altLang="en-US" sz="2000" b="1" i="0" dirty="0">
                        <a:solidFill>
                          <a:srgbClr val="FF2F92"/>
                        </a:solidFill>
                        <a:latin typeface="Arial Narrow" panose="020B0604020202020204" pitchFamily="34" charset="0"/>
                        <a:cs typeface="Arial Narrow" panose="020B0604020202020204" pitchFamily="34" charset="0"/>
                      </a:endParaRPr>
                    </a:p>
                  </a:txBody>
                  <a:tcPr marL="146301" marR="146301" marT="73171" marB="73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en-US" sz="2000" b="1" i="0" dirty="0">
                          <a:solidFill>
                            <a:schemeClr val="bg1"/>
                          </a:solidFill>
                          <a:latin typeface="Arial Narrow" panose="020B0604020202020204" pitchFamily="34" charset="0"/>
                          <a:cs typeface="Arial Narrow" panose="020B0604020202020204" pitchFamily="34" charset="0"/>
                        </a:rPr>
                        <a:t>MEDICARE COST PLANS</a:t>
                      </a:r>
                      <a:endParaRPr kumimoji="0" lang="en-US" sz="2000" b="1" i="0" u="none" strike="noStrike" cap="none" normalizeH="0" baseline="0" dirty="0">
                        <a:ln>
                          <a:noFill/>
                        </a:ln>
                        <a:solidFill>
                          <a:srgbClr val="FF2F92"/>
                        </a:solidFill>
                        <a:effectLst/>
                        <a:latin typeface="Arial Narrow" panose="020B0604020202020204" pitchFamily="34" charset="0"/>
                        <a:ea typeface="SimSun" pitchFamily="2" charset="-122"/>
                        <a:cs typeface="Arial Narrow" panose="020B0604020202020204" pitchFamily="34" charset="0"/>
                      </a:endParaRPr>
                    </a:p>
                  </a:txBody>
                  <a:tcPr marL="146301" marR="146301" marT="73171" marB="73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en-US" sz="2000" b="1" i="0" kern="1200" dirty="0">
                          <a:solidFill>
                            <a:schemeClr val="bg1"/>
                          </a:solidFill>
                          <a:latin typeface="Arial Narrow" panose="020B0604020202020204" pitchFamily="34" charset="0"/>
                          <a:ea typeface="+mn-ea"/>
                          <a:cs typeface="Arial Narrow" panose="020B0604020202020204" pitchFamily="34" charset="0"/>
                        </a:rPr>
                        <a:t>PAR</a:t>
                      </a:r>
                      <a:r>
                        <a:rPr lang="en-US" altLang="en-US" sz="2000" b="1" i="0" dirty="0">
                          <a:solidFill>
                            <a:schemeClr val="bg1"/>
                          </a:solidFill>
                          <a:latin typeface="Arial Narrow" panose="020B0604020202020204" pitchFamily="34" charset="0"/>
                          <a:cs typeface="Arial Narrow" panose="020B0604020202020204" pitchFamily="34" charset="0"/>
                        </a:rPr>
                        <a:t>T D PRESCRIPTION DRUG COVERAGE</a:t>
                      </a:r>
                      <a:endParaRPr kumimoji="0" lang="en-US" sz="2000" b="1" i="0" u="none" strike="noStrike" cap="none" normalizeH="0" baseline="0" dirty="0">
                        <a:ln>
                          <a:noFill/>
                        </a:ln>
                        <a:solidFill>
                          <a:srgbClr val="FF2F92"/>
                        </a:solidFill>
                        <a:effectLst/>
                        <a:latin typeface="Arial Narrow" panose="020B0604020202020204" pitchFamily="34" charset="0"/>
                        <a:ea typeface="SimSun" pitchFamily="2" charset="-122"/>
                        <a:cs typeface="Arial Narrow" panose="020B0604020202020204" pitchFamily="34" charset="0"/>
                      </a:endParaRPr>
                    </a:p>
                  </a:txBody>
                  <a:tcPr marL="146301" marR="146301" marT="73171" marB="73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57479717"/>
                  </a:ext>
                </a:extLst>
              </a:tr>
              <a:tr h="2989350">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800" b="0" dirty="0">
                          <a:solidFill>
                            <a:srgbClr val="003359"/>
                          </a:solidFill>
                          <a:latin typeface="Arial" panose="020B0604020202020204" pitchFamily="34" charset="0"/>
                          <a:cs typeface="Arial" panose="020B0604020202020204" pitchFamily="34" charset="0"/>
                        </a:rPr>
                        <a:t>Group Medicare Advantage Select Rx 2 Plan (MAPD)</a:t>
                      </a:r>
                    </a:p>
                    <a:p>
                      <a:pPr marL="0" marR="0" lvl="0" indent="0" algn="l" defTabSz="457118" rtl="0" eaLnBrk="1" fontAlgn="auto" latinLnBrk="0" hangingPunct="1">
                        <a:lnSpc>
                          <a:spcPct val="100000"/>
                        </a:lnSpc>
                        <a:spcBef>
                          <a:spcPts val="0"/>
                        </a:spcBef>
                        <a:spcAft>
                          <a:spcPts val="0"/>
                        </a:spcAft>
                        <a:buClrTx/>
                        <a:buSzTx/>
                        <a:buFontTx/>
                        <a:buNone/>
                        <a:tabLst/>
                        <a:defRPr/>
                      </a:pPr>
                      <a:endParaRPr lang="en-US" sz="1800" b="0" dirty="0">
                        <a:solidFill>
                          <a:srgbClr val="003359"/>
                        </a:solidFill>
                        <a:latin typeface="Arial" panose="020B0604020202020204" pitchFamily="34" charset="0"/>
                        <a:cs typeface="Arial" panose="020B0604020202020204" pitchFamily="34" charset="0"/>
                      </a:endParaRPr>
                    </a:p>
                    <a:p>
                      <a:pPr marL="0" marR="0" lvl="0" indent="0" algn="l" defTabSz="457118" rtl="0" eaLnBrk="1" fontAlgn="auto" latinLnBrk="0" hangingPunct="1">
                        <a:lnSpc>
                          <a:spcPct val="100000"/>
                        </a:lnSpc>
                        <a:spcBef>
                          <a:spcPts val="0"/>
                        </a:spcBef>
                        <a:spcAft>
                          <a:spcPts val="0"/>
                        </a:spcAft>
                        <a:buClrTx/>
                        <a:buSzTx/>
                        <a:buFontTx/>
                        <a:buNone/>
                        <a:tabLst/>
                        <a:defRPr/>
                      </a:pPr>
                      <a:r>
                        <a:rPr lang="en-US" sz="1800" b="0" dirty="0">
                          <a:solidFill>
                            <a:srgbClr val="003359"/>
                          </a:solidFill>
                          <a:latin typeface="Arial" panose="020B0604020202020204" pitchFamily="34" charset="0"/>
                          <a:cs typeface="Arial" panose="020B0604020202020204" pitchFamily="34" charset="0"/>
                        </a:rPr>
                        <a:t>(Integrated medical and prescription drug)</a:t>
                      </a:r>
                      <a:endParaRPr lang="en-US" sz="1800" b="0" dirty="0">
                        <a:solidFill>
                          <a:srgbClr val="FF2F92"/>
                        </a:solidFill>
                        <a:latin typeface="Arial" panose="020B0604020202020204" pitchFamily="34" charset="0"/>
                        <a:cs typeface="Arial" panose="020B0604020202020204" pitchFamily="34" charset="0"/>
                      </a:endParaRPr>
                    </a:p>
                  </a:txBody>
                  <a:tcPr marR="4572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rPr>
                        <a:t>Group Platinum Blue Plan C (Cost)</a:t>
                      </a:r>
                      <a:endParaRPr kumimoji="0" lang="en-US" sz="1800" b="0" i="0" u="none" strike="noStrike" kern="1200" cap="none" spc="0" normalizeH="0" baseline="0" noProof="0" dirty="0">
                        <a:ln>
                          <a:noFill/>
                        </a:ln>
                        <a:solidFill>
                          <a:srgbClr val="FF2F92"/>
                        </a:solidFill>
                        <a:effectLst/>
                        <a:uLnTx/>
                        <a:uFillTx/>
                        <a:latin typeface="Arial" panose="020B0604020202020204" pitchFamily="34" charset="0"/>
                        <a:ea typeface="Helvetica Neue Thin"/>
                        <a:cs typeface="Arial" panose="020B0604020202020204" pitchFamily="34" charset="0"/>
                      </a:endParaRPr>
                    </a:p>
                  </a:txBody>
                  <a:tcPr marR="4572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rPr>
                        <a:t>Group MedicareBlue Rx (PDP)</a:t>
                      </a:r>
                    </a:p>
                    <a:p>
                      <a:pPr marL="0" marR="0" lvl="0" indent="0" algn="l" defTabSz="4571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endParaRPr>
                    </a:p>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rPr>
                        <a:t>Choice of Part D drug plans:</a:t>
                      </a:r>
                    </a:p>
                    <a:p>
                      <a:pPr marL="0" marR="0" lvl="0" indent="0" algn="l" defTabSz="45711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endParaRPr>
                    </a:p>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rPr>
                        <a:t>Option 1: $10/$25/$60/25%</a:t>
                      </a:r>
                    </a:p>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59"/>
                          </a:solidFill>
                          <a:effectLst/>
                          <a:uLnTx/>
                          <a:uFillTx/>
                          <a:latin typeface="Arial" panose="020B0604020202020204" pitchFamily="34" charset="0"/>
                          <a:ea typeface="Helvetica Neue Thin"/>
                          <a:cs typeface="Arial" panose="020B0604020202020204" pitchFamily="34" charset="0"/>
                        </a:rPr>
                        <a:t>Option 2: $5?410/20%/40%/33%</a:t>
                      </a:r>
                      <a:endParaRPr kumimoji="0" lang="en-US" sz="1800" b="0" i="0" u="none" strike="noStrike" kern="1200" cap="none" spc="0" normalizeH="0" baseline="0" noProof="0" dirty="0">
                        <a:ln>
                          <a:noFill/>
                        </a:ln>
                        <a:solidFill>
                          <a:srgbClr val="FF2F92"/>
                        </a:solidFill>
                        <a:effectLst/>
                        <a:uLnTx/>
                        <a:uFillTx/>
                        <a:latin typeface="Arial" panose="020B0604020202020204" pitchFamily="34" charset="0"/>
                        <a:ea typeface="Helvetica Neue Thin"/>
                        <a:cs typeface="Arial" panose="020B0604020202020204" pitchFamily="34" charset="0"/>
                      </a:endParaRPr>
                    </a:p>
                  </a:txBody>
                  <a:tcPr marR="4572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bl>
          </a:graphicData>
        </a:graphic>
      </p:graphicFrame>
    </p:spTree>
    <p:extLst>
      <p:ext uri="{BB962C8B-B14F-4D97-AF65-F5344CB8AC3E}">
        <p14:creationId xmlns:p14="http://schemas.microsoft.com/office/powerpoint/2010/main" val="38727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0B6C-2802-9430-C2F9-BCDF2D22BB2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C9447A7-6A16-1A71-8733-7C1581B30FB2}"/>
              </a:ext>
            </a:extLst>
          </p:cNvPr>
          <p:cNvSpPr/>
          <p:nvPr/>
        </p:nvSpPr>
        <p:spPr>
          <a:xfrm>
            <a:off x="609600" y="2262831"/>
            <a:ext cx="6501397" cy="4213939"/>
          </a:xfrm>
          <a:prstGeom prst="rect">
            <a:avLst/>
          </a:prstGeom>
          <a:ln w="25400">
            <a:solidFill>
              <a:schemeClr val="accent2"/>
            </a:solidFill>
          </a:ln>
        </p:spPr>
        <p:txBody>
          <a:bodyPr wrap="square" lIns="365760" tIns="822960" rIns="365760" bIns="182880">
            <a:noAutofit/>
          </a:bodyPr>
          <a:lstStyle/>
          <a:p>
            <a:pPr marL="0" lvl="1" defTabSz="1097280">
              <a:spcBef>
                <a:spcPts val="900"/>
              </a:spcBef>
              <a:buClr>
                <a:srgbClr val="003359"/>
              </a:buClr>
              <a:buSzPct val="70000"/>
              <a:defRPr/>
            </a:pPr>
            <a:r>
              <a:rPr lang="en-US" sz="2400" dirty="0">
                <a:latin typeface="Arial Narrow" panose="020B0606020202030204" pitchFamily="34" charset="0"/>
              </a:rPr>
              <a:t>RETIREE</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Be identified as an eligible plan participant by your employer </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Be entitled to Medicare Part A and enrolled in Medicare Part B</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Continue to pay Part B premium	</a:t>
            </a:r>
          </a:p>
          <a:p>
            <a:pPr marL="180975" lvl="1" indent="-180975" defTabSz="1097280">
              <a:spcBef>
                <a:spcPts val="900"/>
              </a:spcBef>
              <a:buClr>
                <a:schemeClr val="accent2"/>
              </a:buClr>
              <a:buSzPct val="100000"/>
              <a:buFont typeface="Arial" panose="020B0604020202020204" pitchFamily="34" charset="0"/>
              <a:buChar char="•"/>
              <a:defRPr/>
            </a:pPr>
            <a:r>
              <a:rPr lang="en-US" sz="2000" dirty="0">
                <a:solidFill>
                  <a:srgbClr val="003359"/>
                </a:solidFill>
              </a:rPr>
              <a:t>Must be a permanent resident of the </a:t>
            </a:r>
            <a:br>
              <a:rPr lang="en-US" sz="2000" dirty="0">
                <a:solidFill>
                  <a:srgbClr val="003359"/>
                </a:solidFill>
              </a:rPr>
            </a:br>
            <a:r>
              <a:rPr lang="en-US" sz="2000" dirty="0">
                <a:solidFill>
                  <a:srgbClr val="003359"/>
                </a:solidFill>
              </a:rPr>
              <a:t>United States or United States territories</a:t>
            </a:r>
          </a:p>
          <a:p>
            <a:pPr marL="0" lvl="1" defTabSz="1097280">
              <a:spcBef>
                <a:spcPts val="900"/>
              </a:spcBef>
              <a:buClr>
                <a:srgbClr val="003359"/>
              </a:buClr>
              <a:buSzPct val="70000"/>
              <a:defRPr/>
            </a:pPr>
            <a:endParaRPr lang="en-US" sz="2000" dirty="0">
              <a:solidFill>
                <a:srgbClr val="003359"/>
              </a:solidFill>
            </a:endParaRPr>
          </a:p>
        </p:txBody>
      </p:sp>
      <p:sp>
        <p:nvSpPr>
          <p:cNvPr id="18" name="Rectangle 17">
            <a:extLst>
              <a:ext uri="{FF2B5EF4-FFF2-40B4-BE49-F238E27FC236}">
                <a16:creationId xmlns:a16="http://schemas.microsoft.com/office/drawing/2014/main" id="{A6AD36FD-7185-10B6-FA59-C538FECAE04D}"/>
              </a:ext>
            </a:extLst>
          </p:cNvPr>
          <p:cNvSpPr/>
          <p:nvPr/>
        </p:nvSpPr>
        <p:spPr>
          <a:xfrm>
            <a:off x="7581729" y="2258945"/>
            <a:ext cx="6501397" cy="4213939"/>
          </a:xfrm>
          <a:prstGeom prst="rect">
            <a:avLst/>
          </a:prstGeom>
          <a:ln w="25400">
            <a:solidFill>
              <a:schemeClr val="accent3"/>
            </a:solidFill>
          </a:ln>
        </p:spPr>
        <p:txBody>
          <a:bodyPr wrap="square" lIns="365760" tIns="822960" rIns="365760" bIns="182880">
            <a:noAutofit/>
          </a:bodyPr>
          <a:lstStyle/>
          <a:p>
            <a:pPr marL="0" lvl="1" defTabSz="1097280">
              <a:spcBef>
                <a:spcPts val="900"/>
              </a:spcBef>
              <a:buClr>
                <a:srgbClr val="003359"/>
              </a:buClr>
              <a:buSzPct val="70000"/>
              <a:defRPr/>
            </a:pPr>
            <a:r>
              <a:rPr lang="en-US" sz="2400">
                <a:latin typeface="Arial Narrow" panose="020B0606020202030204" pitchFamily="34" charset="0"/>
              </a:rPr>
              <a:t>EMPLOYER GROUP / UNION</a:t>
            </a:r>
          </a:p>
          <a:p>
            <a:pPr marL="180975" lvl="1" indent="-180975" defTabSz="1097280">
              <a:spcBef>
                <a:spcPts val="900"/>
              </a:spcBef>
              <a:buClr>
                <a:schemeClr val="accent2"/>
              </a:buClr>
              <a:buSzPct val="100000"/>
              <a:buFont typeface="Arial" panose="020B0604020202020204" pitchFamily="34" charset="0"/>
              <a:buChar char="•"/>
              <a:defRPr/>
            </a:pPr>
            <a:r>
              <a:rPr lang="en-US" sz="2000">
                <a:solidFill>
                  <a:srgbClr val="003359"/>
                </a:solidFill>
              </a:rPr>
              <a:t>Must be headquartered in Minnesota </a:t>
            </a:r>
          </a:p>
        </p:txBody>
      </p:sp>
      <p:sp>
        <p:nvSpPr>
          <p:cNvPr id="3" name="Slide Number Placeholder 2">
            <a:extLst>
              <a:ext uri="{FF2B5EF4-FFF2-40B4-BE49-F238E27FC236}">
                <a16:creationId xmlns:a16="http://schemas.microsoft.com/office/drawing/2014/main" id="{4ED53632-283E-8C45-B0F0-F6D7315B1B25}"/>
              </a:ext>
            </a:extLst>
          </p:cNvPr>
          <p:cNvSpPr>
            <a:spLocks noGrp="1"/>
          </p:cNvSpPr>
          <p:nvPr>
            <p:ph type="sldNum" sz="quarter" idx="12"/>
          </p:nvPr>
        </p:nvSpPr>
        <p:spPr/>
        <p:txBody>
          <a:bodyPr/>
          <a:lstStyle/>
          <a:p>
            <a:fld id="{9A980B10-2A40-48A3-B68E-FF4291541DB6}" type="slidenum">
              <a:rPr lang="en-CA" smtClean="0"/>
              <a:t>5</a:t>
            </a:fld>
            <a:endParaRPr lang="en-CA"/>
          </a:p>
        </p:txBody>
      </p:sp>
      <p:sp>
        <p:nvSpPr>
          <p:cNvPr id="13" name="Footer Placeholder 4">
            <a:extLst>
              <a:ext uri="{FF2B5EF4-FFF2-40B4-BE49-F238E27FC236}">
                <a16:creationId xmlns:a16="http://schemas.microsoft.com/office/drawing/2014/main" id="{F0556B77-52B9-0760-AAAF-D57F9F37BC84}"/>
              </a:ext>
            </a:extLst>
          </p:cNvPr>
          <p:cNvSpPr>
            <a:spLocks noGrp="1"/>
          </p:cNvSpPr>
          <p:nvPr>
            <p:ph type="ftr" sz="quarter" idx="3"/>
          </p:nvPr>
        </p:nvSpPr>
        <p:spPr>
          <a:xfrm>
            <a:off x="530466" y="7632898"/>
            <a:ext cx="9278666" cy="238830"/>
          </a:xfrm>
        </p:spPr>
        <p:txBody>
          <a:bodyPr wrap="square" lIns="91440" tIns="45720" rIns="91440" bIns="45720" rtlCol="0" anchor="b" anchorCtr="0">
            <a:noAutofit/>
          </a:bodyPr>
          <a:lstStyle/>
          <a:p>
            <a:pPr defTabSz="728952">
              <a:defRPr/>
            </a:pPr>
            <a:r>
              <a:rPr lang="en-US" altLang="en-US" sz="1200">
                <a:solidFill>
                  <a:srgbClr val="7F7F7F"/>
                </a:solidFill>
                <a:cs typeface="Arial"/>
              </a:rPr>
              <a:t>Retirees disenrolling from a group plan may not be eligible to reenroll at a later date. Retirees should check with their benefit administrator with any questions prior to disenrolli</a:t>
            </a:r>
            <a:r>
              <a:rPr lang="en-US" altLang="en-US" sz="1200">
                <a:solidFill>
                  <a:schemeClr val="bg1">
                    <a:lumMod val="49000"/>
                  </a:schemeClr>
                </a:solidFill>
                <a:cs typeface="Arial"/>
              </a:rPr>
              <a:t>ng.</a:t>
            </a:r>
            <a:endParaRPr lang="en-US" altLang="en-US" sz="1200">
              <a:solidFill>
                <a:schemeClr val="bg1">
                  <a:lumMod val="49000"/>
                </a:schemeClr>
              </a:solidFill>
              <a:cs typeface="Arial" panose="020B0604020202020204" pitchFamily="34" charset="0"/>
            </a:endParaRPr>
          </a:p>
        </p:txBody>
      </p:sp>
      <p:sp>
        <p:nvSpPr>
          <p:cNvPr id="4" name="Text Placeholder 3">
            <a:extLst>
              <a:ext uri="{FF2B5EF4-FFF2-40B4-BE49-F238E27FC236}">
                <a16:creationId xmlns:a16="http://schemas.microsoft.com/office/drawing/2014/main" id="{F5AB69FD-1F2F-07DF-A18B-EDD8C4DE6DDB}"/>
              </a:ext>
            </a:extLst>
          </p:cNvPr>
          <p:cNvSpPr>
            <a:spLocks noGrp="1"/>
          </p:cNvSpPr>
          <p:nvPr>
            <p:ph type="body" sz="quarter" idx="13"/>
          </p:nvPr>
        </p:nvSpPr>
        <p:spPr/>
        <p:txBody>
          <a:bodyPr/>
          <a:lstStyle/>
          <a:p>
            <a:r>
              <a:rPr lang="en-US"/>
              <a:t>GROUP MEDICARE ADVANTAGE</a:t>
            </a:r>
          </a:p>
        </p:txBody>
      </p:sp>
      <p:sp>
        <p:nvSpPr>
          <p:cNvPr id="2" name="Text Placeholder 1">
            <a:extLst>
              <a:ext uri="{FF2B5EF4-FFF2-40B4-BE49-F238E27FC236}">
                <a16:creationId xmlns:a16="http://schemas.microsoft.com/office/drawing/2014/main" id="{1649AFE4-D6E7-550E-F575-796D5A424475}"/>
              </a:ext>
            </a:extLst>
          </p:cNvPr>
          <p:cNvSpPr>
            <a:spLocks noGrp="1"/>
          </p:cNvSpPr>
          <p:nvPr>
            <p:ph type="body" sz="quarter" idx="17"/>
          </p:nvPr>
        </p:nvSpPr>
        <p:spPr/>
        <p:txBody>
          <a:bodyPr/>
          <a:lstStyle/>
          <a:p>
            <a:r>
              <a:rPr lang="en-US"/>
              <a:t>Eligibility requirements</a:t>
            </a:r>
          </a:p>
        </p:txBody>
      </p:sp>
      <p:sp>
        <p:nvSpPr>
          <p:cNvPr id="6" name="Rectangle 5">
            <a:extLst>
              <a:ext uri="{FF2B5EF4-FFF2-40B4-BE49-F238E27FC236}">
                <a16:creationId xmlns:a16="http://schemas.microsoft.com/office/drawing/2014/main" id="{501B62D7-DAAD-B5F3-51A3-046C622AA83A}"/>
              </a:ext>
            </a:extLst>
          </p:cNvPr>
          <p:cNvSpPr/>
          <p:nvPr/>
        </p:nvSpPr>
        <p:spPr>
          <a:xfrm>
            <a:off x="2951277" y="2036265"/>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6627B9-E3E4-1BD4-6E87-964806FCBADE}"/>
              </a:ext>
            </a:extLst>
          </p:cNvPr>
          <p:cNvSpPr/>
          <p:nvPr/>
        </p:nvSpPr>
        <p:spPr>
          <a:xfrm>
            <a:off x="9923406" y="2032379"/>
            <a:ext cx="1818042" cy="76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03D61C9-4F72-907A-61E9-379E04F6543A}"/>
              </a:ext>
            </a:extLst>
          </p:cNvPr>
          <p:cNvSpPr/>
          <p:nvPr/>
        </p:nvSpPr>
        <p:spPr>
          <a:xfrm>
            <a:off x="3273843" y="1755156"/>
            <a:ext cx="1160581" cy="116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sp>
        <p:nvSpPr>
          <p:cNvPr id="17" name="Oval 16">
            <a:extLst>
              <a:ext uri="{FF2B5EF4-FFF2-40B4-BE49-F238E27FC236}">
                <a16:creationId xmlns:a16="http://schemas.microsoft.com/office/drawing/2014/main" id="{FBFB60FF-D043-D0BC-53A3-8121B4E3823B}"/>
              </a:ext>
            </a:extLst>
          </p:cNvPr>
          <p:cNvSpPr/>
          <p:nvPr/>
        </p:nvSpPr>
        <p:spPr>
          <a:xfrm>
            <a:off x="10269418" y="1751270"/>
            <a:ext cx="1160581" cy="1160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76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white"/>
              </a:solidFill>
              <a:effectLst/>
              <a:uLnTx/>
              <a:uFillTx/>
              <a:latin typeface="Arial"/>
              <a:ea typeface="Helvetica Neue Thin"/>
            </a:endParaRPr>
          </a:p>
        </p:txBody>
      </p:sp>
      <p:pic>
        <p:nvPicPr>
          <p:cNvPr id="20" name="Graphic 19">
            <a:extLst>
              <a:ext uri="{FF2B5EF4-FFF2-40B4-BE49-F238E27FC236}">
                <a16:creationId xmlns:a16="http://schemas.microsoft.com/office/drawing/2014/main" id="{9B15E9AC-D3D7-C520-94F4-653F9BBBBFC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9073" y="1888432"/>
            <a:ext cx="864877" cy="864877"/>
          </a:xfrm>
          <a:prstGeom prst="rect">
            <a:avLst/>
          </a:prstGeom>
        </p:spPr>
      </p:pic>
      <p:pic>
        <p:nvPicPr>
          <p:cNvPr id="21" name="Graphic 20">
            <a:extLst>
              <a:ext uri="{FF2B5EF4-FFF2-40B4-BE49-F238E27FC236}">
                <a16:creationId xmlns:a16="http://schemas.microsoft.com/office/drawing/2014/main" id="{E481B293-DA75-6DC8-8141-754C2C0C34D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99572" y="1888432"/>
            <a:ext cx="864877" cy="864877"/>
          </a:xfrm>
          <a:prstGeom prst="rect">
            <a:avLst/>
          </a:prstGeom>
        </p:spPr>
      </p:pic>
    </p:spTree>
    <p:extLst>
      <p:ext uri="{BB962C8B-B14F-4D97-AF65-F5344CB8AC3E}">
        <p14:creationId xmlns:p14="http://schemas.microsoft.com/office/powerpoint/2010/main" val="193117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16548-A0E5-76B0-042D-9E09E42593E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4757F8F-4E49-A0D0-715D-BB01561FDCC6}"/>
              </a:ext>
            </a:extLst>
          </p:cNvPr>
          <p:cNvSpPr/>
          <p:nvPr/>
        </p:nvSpPr>
        <p:spPr>
          <a:xfrm>
            <a:off x="536231" y="1634776"/>
            <a:ext cx="13527455" cy="517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823F5614-BD1D-FA95-D02C-AF1A199FAA63}"/>
              </a:ext>
            </a:extLst>
          </p:cNvPr>
          <p:cNvSpPr>
            <a:spLocks noGrp="1"/>
          </p:cNvSpPr>
          <p:nvPr>
            <p:ph type="body" sz="quarter" idx="16"/>
          </p:nvPr>
        </p:nvSpPr>
        <p:spPr>
          <a:xfrm>
            <a:off x="577127" y="1631908"/>
            <a:ext cx="7414478" cy="5014646"/>
          </a:xfrm>
        </p:spPr>
        <p:txBody>
          <a:bodyPr vert="horz" lIns="91440" tIns="365760" rIns="91440" bIns="45720" rtlCol="0" anchor="t">
            <a:normAutofit/>
          </a:bodyPr>
          <a:lstStyle/>
          <a:p>
            <a:pPr marL="274320" lvl="0" indent="-274320" defTabSz="728981" eaLnBrk="0" fontAlgn="base" hangingPunct="0">
              <a:lnSpc>
                <a:spcPct val="100000"/>
              </a:lnSpc>
              <a:spcBef>
                <a:spcPts val="0"/>
              </a:spcBef>
              <a:spcAft>
                <a:spcPts val="960"/>
              </a:spcAft>
              <a:buClr>
                <a:srgbClr val="0094D7"/>
              </a:buClr>
              <a:buFont typeface="Arial" panose="020B0604020202020204" pitchFamily="34" charset="0"/>
              <a:buChar char="•"/>
              <a:defRPr/>
            </a:pPr>
            <a:r>
              <a:rPr lang="en-US" sz="2800" dirty="0">
                <a:solidFill>
                  <a:srgbClr val="003359"/>
                </a:solidFill>
                <a:latin typeface="Arial"/>
                <a:ea typeface="MS PGothic"/>
              </a:rPr>
              <a:t>Access to 98% of doctors in Minnesota</a:t>
            </a:r>
            <a:r>
              <a:rPr lang="en-US" sz="2800" baseline="30000" dirty="0">
                <a:solidFill>
                  <a:schemeClr val="tx2"/>
                </a:solidFill>
                <a:latin typeface="Arial"/>
                <a:ea typeface="MS PGothic"/>
              </a:rPr>
              <a:t>*</a:t>
            </a:r>
            <a:endParaRPr lang="en-US" sz="2800" dirty="0">
              <a:solidFill>
                <a:schemeClr val="tx2"/>
              </a:solidFill>
              <a:latin typeface="Arial"/>
              <a:ea typeface="MS PGothic"/>
            </a:endParaRPr>
          </a:p>
          <a:p>
            <a:pPr marL="274320" lvl="0" indent="-274320" defTabSz="728981" eaLnBrk="0" fontAlgn="base" hangingPunct="0">
              <a:lnSpc>
                <a:spcPct val="100000"/>
              </a:lnSpc>
              <a:spcBef>
                <a:spcPts val="0"/>
              </a:spcBef>
              <a:spcAft>
                <a:spcPts val="960"/>
              </a:spcAft>
              <a:buClr>
                <a:srgbClr val="0094D7"/>
              </a:buClr>
              <a:buFont typeface="Arial" panose="020B0604020202020204" pitchFamily="34" charset="0"/>
              <a:buChar char="•"/>
              <a:defRPr/>
            </a:pPr>
            <a:r>
              <a:rPr lang="en-US" sz="2800" dirty="0">
                <a:solidFill>
                  <a:srgbClr val="003359"/>
                </a:solidFill>
                <a:latin typeface="Arial"/>
                <a:ea typeface="MS PGothic"/>
              </a:rPr>
              <a:t>National provider access to any Medicare-contracted provider that accepts Medicare assignment </a:t>
            </a:r>
          </a:p>
          <a:p>
            <a:pPr marL="274320" lvl="0" indent="-274320" defTabSz="728981" eaLnBrk="0" fontAlgn="base" hangingPunct="0">
              <a:lnSpc>
                <a:spcPct val="100000"/>
              </a:lnSpc>
              <a:spcBef>
                <a:spcPts val="0"/>
              </a:spcBef>
              <a:spcAft>
                <a:spcPts val="960"/>
              </a:spcAft>
              <a:buClr>
                <a:srgbClr val="0094D7"/>
              </a:buClr>
              <a:buFont typeface="Arial" panose="020B0604020202020204" pitchFamily="34" charset="0"/>
              <a:buChar char="•"/>
              <a:defRPr/>
            </a:pPr>
            <a:r>
              <a:rPr lang="en-US" sz="2800" dirty="0">
                <a:solidFill>
                  <a:srgbClr val="003359"/>
                </a:solidFill>
                <a:latin typeface="Arial"/>
                <a:ea typeface="MS PGothic"/>
              </a:rPr>
              <a:t>Extras and options not covered by Medicare</a:t>
            </a:r>
          </a:p>
          <a:p>
            <a:pPr marL="274320" lvl="0" indent="-274320" defTabSz="728981" eaLnBrk="0" fontAlgn="base" hangingPunct="0">
              <a:lnSpc>
                <a:spcPct val="100000"/>
              </a:lnSpc>
              <a:spcBef>
                <a:spcPts val="0"/>
              </a:spcBef>
              <a:spcAft>
                <a:spcPts val="960"/>
              </a:spcAft>
              <a:buClr>
                <a:srgbClr val="0094D7"/>
              </a:buClr>
              <a:buFont typeface="Arial" panose="020B0604020202020204" pitchFamily="34" charset="0"/>
              <a:buChar char="•"/>
              <a:defRPr/>
            </a:pPr>
            <a:r>
              <a:rPr lang="en-US" sz="2800" dirty="0">
                <a:solidFill>
                  <a:srgbClr val="003359"/>
                </a:solidFill>
                <a:latin typeface="Arial"/>
                <a:ea typeface="MS PGothic"/>
              </a:rPr>
              <a:t>No referrals needed</a:t>
            </a:r>
          </a:p>
          <a:p>
            <a:pPr marL="274320" lvl="0" indent="-274320" defTabSz="728981" eaLnBrk="0" fontAlgn="base" hangingPunct="0">
              <a:lnSpc>
                <a:spcPct val="100000"/>
              </a:lnSpc>
              <a:spcBef>
                <a:spcPts val="0"/>
              </a:spcBef>
              <a:spcAft>
                <a:spcPts val="960"/>
              </a:spcAft>
              <a:buClr>
                <a:srgbClr val="0094D7"/>
              </a:buClr>
              <a:buFont typeface="Arial" panose="020B0604020202020204" pitchFamily="34" charset="0"/>
              <a:buChar char="•"/>
              <a:defRPr/>
            </a:pPr>
            <a:r>
              <a:rPr lang="en-US" sz="2800" dirty="0">
                <a:solidFill>
                  <a:srgbClr val="003359"/>
                </a:solidFill>
                <a:latin typeface="Arial"/>
                <a:ea typeface="MS PGothic"/>
              </a:rPr>
              <a:t>Worldwide emergency and urgent care benefits</a:t>
            </a:r>
          </a:p>
          <a:p>
            <a:pPr marL="274320" indent="-274320" defTabSz="728981" eaLnBrk="0" fontAlgn="base" hangingPunct="0">
              <a:lnSpc>
                <a:spcPct val="100000"/>
              </a:lnSpc>
              <a:spcBef>
                <a:spcPts val="0"/>
              </a:spcBef>
              <a:spcAft>
                <a:spcPts val="960"/>
              </a:spcAft>
              <a:buClr>
                <a:srgbClr val="0094D7"/>
              </a:buClr>
              <a:buFont typeface="Arial" panose="020B0604020202020204" pitchFamily="34" charset="0"/>
              <a:buChar char="•"/>
              <a:defRPr/>
            </a:pPr>
            <a:r>
              <a:rPr lang="en-US" sz="2800" dirty="0">
                <a:solidFill>
                  <a:srgbClr val="003359"/>
                </a:solidFill>
                <a:latin typeface="Arial"/>
                <a:ea typeface="MS PGothic"/>
              </a:rPr>
              <a:t>Annual contract plans</a:t>
            </a:r>
          </a:p>
        </p:txBody>
      </p:sp>
      <p:sp>
        <p:nvSpPr>
          <p:cNvPr id="3" name="Slide Number Placeholder 2">
            <a:extLst>
              <a:ext uri="{FF2B5EF4-FFF2-40B4-BE49-F238E27FC236}">
                <a16:creationId xmlns:a16="http://schemas.microsoft.com/office/drawing/2014/main" id="{FE860CD0-4F5E-97B7-BBA4-7831A95796A2}"/>
              </a:ext>
            </a:extLst>
          </p:cNvPr>
          <p:cNvSpPr>
            <a:spLocks noGrp="1"/>
          </p:cNvSpPr>
          <p:nvPr>
            <p:ph type="sldNum" sz="quarter" idx="12"/>
          </p:nvPr>
        </p:nvSpPr>
        <p:spPr/>
        <p:txBody>
          <a:bodyPr/>
          <a:lstStyle/>
          <a:p>
            <a:fld id="{9A980B10-2A40-48A3-B68E-FF4291541DB6}" type="slidenum">
              <a:rPr lang="en-CA" smtClean="0"/>
              <a:t>6</a:t>
            </a:fld>
            <a:endParaRPr lang="en-CA"/>
          </a:p>
        </p:txBody>
      </p:sp>
      <p:sp>
        <p:nvSpPr>
          <p:cNvPr id="9" name="Text Placeholder 8">
            <a:extLst>
              <a:ext uri="{FF2B5EF4-FFF2-40B4-BE49-F238E27FC236}">
                <a16:creationId xmlns:a16="http://schemas.microsoft.com/office/drawing/2014/main" id="{9DBEEF43-E575-914C-5BD7-B6ABE446B9F0}"/>
              </a:ext>
            </a:extLst>
          </p:cNvPr>
          <p:cNvSpPr>
            <a:spLocks noGrp="1"/>
          </p:cNvSpPr>
          <p:nvPr>
            <p:ph type="body" sz="quarter" idx="13"/>
          </p:nvPr>
        </p:nvSpPr>
        <p:spPr/>
        <p:txBody>
          <a:bodyPr/>
          <a:lstStyle/>
          <a:p>
            <a:r>
              <a:rPr lang="en-US"/>
              <a:t>GROUP MEDICARE ADVANTAGE </a:t>
            </a:r>
          </a:p>
        </p:txBody>
      </p:sp>
      <p:sp>
        <p:nvSpPr>
          <p:cNvPr id="2" name="Text Placeholder 1">
            <a:extLst>
              <a:ext uri="{FF2B5EF4-FFF2-40B4-BE49-F238E27FC236}">
                <a16:creationId xmlns:a16="http://schemas.microsoft.com/office/drawing/2014/main" id="{3A198409-6A3A-C779-F35A-1B538D0DC584}"/>
              </a:ext>
            </a:extLst>
          </p:cNvPr>
          <p:cNvSpPr>
            <a:spLocks noGrp="1"/>
          </p:cNvSpPr>
          <p:nvPr>
            <p:ph type="body" sz="quarter" idx="17"/>
          </p:nvPr>
        </p:nvSpPr>
        <p:spPr/>
        <p:txBody>
          <a:bodyPr/>
          <a:lstStyle/>
          <a:p>
            <a:r>
              <a:rPr lang="en-US"/>
              <a:t>Plan highlights</a:t>
            </a:r>
          </a:p>
        </p:txBody>
      </p:sp>
      <p:pic>
        <p:nvPicPr>
          <p:cNvPr id="7" name="Picture 10">
            <a:extLst>
              <a:ext uri="{FF2B5EF4-FFF2-40B4-BE49-F238E27FC236}">
                <a16:creationId xmlns:a16="http://schemas.microsoft.com/office/drawing/2014/main" id="{65A02E0B-A2A6-42E6-3F99-E33D7F48B6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33565" y="2327539"/>
            <a:ext cx="5265421" cy="32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E9AFDF4-6F53-AB94-5766-6A5307CDA540}"/>
              </a:ext>
            </a:extLst>
          </p:cNvPr>
          <p:cNvSpPr txBox="1"/>
          <p:nvPr/>
        </p:nvSpPr>
        <p:spPr>
          <a:xfrm>
            <a:off x="577127" y="7352607"/>
            <a:ext cx="10279464" cy="261610"/>
          </a:xfrm>
          <a:prstGeom prst="rect">
            <a:avLst/>
          </a:prstGeom>
          <a:noFill/>
        </p:spPr>
        <p:txBody>
          <a:bodyPr wrap="square" lIns="91440" tIns="45720" rIns="91440" bIns="45720" rtlCol="0" anchor="t">
            <a:spAutoFit/>
          </a:bodyPr>
          <a:lstStyle/>
          <a:p>
            <a:pPr marL="91440" marR="0" lvl="0" indent="-91440" algn="l" defTabSz="365760">
              <a:lnSpc>
                <a:spcPct val="100000"/>
              </a:lnSpc>
              <a:spcBef>
                <a:spcPts val="0"/>
              </a:spcBef>
              <a:spcAft>
                <a:spcPts val="0"/>
              </a:spcAft>
              <a:buNone/>
              <a:tabLst/>
              <a:defRPr/>
            </a:pPr>
            <a:r>
              <a:rPr lang="en-US" sz="1300" baseline="30000" dirty="0">
                <a:solidFill>
                  <a:schemeClr val="bg1">
                    <a:lumMod val="50000"/>
                  </a:schemeClr>
                </a:solidFill>
                <a:latin typeface="Arial"/>
                <a:cs typeface="Arial"/>
              </a:rPr>
              <a:t>*</a:t>
            </a:r>
            <a:r>
              <a:rPr lang="en-US" sz="1100" dirty="0">
                <a:solidFill>
                  <a:prstClr val="white">
                    <a:lumMod val="50000"/>
                  </a:prstClr>
                </a:solidFill>
                <a:latin typeface="Arial"/>
              </a:rPr>
              <a:t>Medicare-contracted</a:t>
            </a:r>
            <a:r>
              <a:rPr kumimoji="0" lang="en-US" sz="1100" b="0" i="0" u="none" strike="noStrike" kern="1200" cap="none" spc="0" normalizeH="0" baseline="0" noProof="0" dirty="0">
                <a:ln>
                  <a:noFill/>
                </a:ln>
                <a:solidFill>
                  <a:prstClr val="white">
                    <a:lumMod val="50000"/>
                  </a:prstClr>
                </a:solidFill>
                <a:effectLst/>
                <a:uLnTx/>
                <a:uFillTx/>
                <a:latin typeface="Arial"/>
              </a:rPr>
              <a:t> doctors compared to internal Blue Cross and Blue Shield of Minnesota data, April 2024. Some network limitations may apply. </a:t>
            </a:r>
            <a:endParaRPr lang="en-US" dirty="0">
              <a:solidFill>
                <a:prstClr val="white">
                  <a:lumMod val="50000"/>
                </a:prstClr>
              </a:solidFill>
            </a:endParaRPr>
          </a:p>
        </p:txBody>
      </p:sp>
    </p:spTree>
    <p:extLst>
      <p:ext uri="{BB962C8B-B14F-4D97-AF65-F5344CB8AC3E}">
        <p14:creationId xmlns:p14="http://schemas.microsoft.com/office/powerpoint/2010/main" val="15759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FD3E1-7C15-5218-34E5-3DE3338B07B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0DE797D-AAB7-BC9A-7F5B-DE75F3B301F0}"/>
              </a:ext>
            </a:extLst>
          </p:cNvPr>
          <p:cNvSpPr>
            <a:spLocks noGrp="1"/>
          </p:cNvSpPr>
          <p:nvPr>
            <p:ph type="sldNum" sz="quarter" idx="12"/>
          </p:nvPr>
        </p:nvSpPr>
        <p:spPr/>
        <p:txBody>
          <a:bodyPr/>
          <a:lstStyle/>
          <a:p>
            <a:pPr marL="0" marR="0" lvl="0" indent="0" algn="r" defTabSz="365760" rtl="0" eaLnBrk="1" fontAlgn="auto" latinLnBrk="0" hangingPunct="1">
              <a:lnSpc>
                <a:spcPct val="100000"/>
              </a:lnSpc>
              <a:spcBef>
                <a:spcPts val="0"/>
              </a:spcBef>
              <a:spcAft>
                <a:spcPts val="0"/>
              </a:spcAft>
              <a:buClrTx/>
              <a:buSzTx/>
              <a:buFontTx/>
              <a:buNone/>
              <a:tabLst/>
              <a:defRPr/>
            </a:pPr>
            <a:fld id="{8BF8A122-2F3A-4F2D-B2C4-D97F1125C8A7}" type="slidenum">
              <a:rPr kumimoji="0" lang="en-US" altLang="en-US" sz="1200" b="0" i="0" u="none" strike="noStrike" kern="1200" cap="none" spc="0" normalizeH="0" baseline="0" noProof="0">
                <a:ln>
                  <a:noFill/>
                </a:ln>
                <a:solidFill>
                  <a:srgbClr val="0094D7"/>
                </a:solidFill>
                <a:effectLst/>
                <a:uLnTx/>
                <a:uFillTx/>
                <a:latin typeface="Arial" panose="020B0604020202020204" pitchFamily="34" charset="0"/>
              </a:rPr>
              <a:pPr marL="0" marR="0" lvl="0" indent="0" algn="r" defTabSz="36576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94D7"/>
              </a:solidFill>
              <a:effectLst/>
              <a:uLnTx/>
              <a:uFillTx/>
              <a:latin typeface="Arial" panose="020B0604020202020204" pitchFamily="34" charset="0"/>
            </a:endParaRPr>
          </a:p>
        </p:txBody>
      </p:sp>
      <p:sp>
        <p:nvSpPr>
          <p:cNvPr id="3" name="Text Placeholder 2">
            <a:extLst>
              <a:ext uri="{FF2B5EF4-FFF2-40B4-BE49-F238E27FC236}">
                <a16:creationId xmlns:a16="http://schemas.microsoft.com/office/drawing/2014/main" id="{1D538828-4D51-F2B8-D93A-F3456209BA39}"/>
              </a:ext>
            </a:extLst>
          </p:cNvPr>
          <p:cNvSpPr>
            <a:spLocks noGrp="1"/>
          </p:cNvSpPr>
          <p:nvPr>
            <p:ph type="body" sz="quarter" idx="13"/>
          </p:nvPr>
        </p:nvSpPr>
        <p:spPr>
          <a:xfrm>
            <a:off x="501901" y="100390"/>
            <a:ext cx="13046075" cy="936293"/>
          </a:xfrm>
        </p:spPr>
        <p:txBody>
          <a:bodyPr/>
          <a:lstStyle/>
          <a:p>
            <a:r>
              <a:rPr lang="en-US" dirty="0"/>
              <a:t>MEDICARE ADVANTAGE</a:t>
            </a:r>
            <a:endParaRPr lang="en-US" baseline="30000" dirty="0"/>
          </a:p>
        </p:txBody>
      </p:sp>
      <p:sp>
        <p:nvSpPr>
          <p:cNvPr id="8" name="Text Placeholder 7">
            <a:extLst>
              <a:ext uri="{FF2B5EF4-FFF2-40B4-BE49-F238E27FC236}">
                <a16:creationId xmlns:a16="http://schemas.microsoft.com/office/drawing/2014/main" id="{8600BE2B-D559-D145-DA5B-DBF6AEA9DA40}"/>
              </a:ext>
            </a:extLst>
          </p:cNvPr>
          <p:cNvSpPr>
            <a:spLocks noGrp="1"/>
          </p:cNvSpPr>
          <p:nvPr>
            <p:ph type="body" sz="quarter" idx="17"/>
          </p:nvPr>
        </p:nvSpPr>
        <p:spPr>
          <a:xfrm>
            <a:off x="501901" y="972100"/>
            <a:ext cx="13046075" cy="385762"/>
          </a:xfrm>
        </p:spPr>
        <p:txBody>
          <a:bodyPr vert="horz" lIns="91440" tIns="0" rIns="91440" bIns="45720" rtlCol="0" anchor="t">
            <a:noAutofit/>
          </a:bodyPr>
          <a:lstStyle/>
          <a:p>
            <a:pPr defTabSz="457200">
              <a:spcBef>
                <a:spcPts val="0"/>
              </a:spcBef>
              <a:defRPr/>
            </a:pPr>
            <a:r>
              <a:rPr lang="en-US">
                <a:solidFill>
                  <a:srgbClr val="003359"/>
                </a:solidFill>
                <a:latin typeface="Arial"/>
                <a:cs typeface="Arial"/>
              </a:rPr>
              <a:t>Plan extras</a:t>
            </a:r>
            <a:endParaRPr lang="en-US" sz="2000" b="0" i="0" u="none" strike="noStrike" kern="1200" cap="none" spc="0" normalizeH="0" baseline="0" noProof="0">
              <a:ln>
                <a:noFill/>
              </a:ln>
              <a:solidFill>
                <a:srgbClr val="003359"/>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F961D76D-4AF4-3E1A-B598-055DEFCB861D}"/>
              </a:ext>
            </a:extLst>
          </p:cNvPr>
          <p:cNvSpPr/>
          <p:nvPr/>
        </p:nvSpPr>
        <p:spPr>
          <a:xfrm rot="5400000">
            <a:off x="13098779" y="1119863"/>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algn="ctr"/>
            <a:r>
              <a:rPr lang="en-US" sz="1800" b="1">
                <a:solidFill>
                  <a:prstClr val="white"/>
                </a:solidFill>
                <a:latin typeface="Arial Narrow" panose="020B0606020202030204" pitchFamily="34" charset="0"/>
              </a:rPr>
              <a:t>MEDICARE ADVANTAGE</a:t>
            </a:r>
          </a:p>
        </p:txBody>
      </p:sp>
      <p:pic>
        <p:nvPicPr>
          <p:cNvPr id="4" name="Graphic 3">
            <a:extLst>
              <a:ext uri="{FF2B5EF4-FFF2-40B4-BE49-F238E27FC236}">
                <a16:creationId xmlns:a16="http://schemas.microsoft.com/office/drawing/2014/main" id="{B2528E61-B73E-838D-F434-A6D49C75F2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9088" y="3241559"/>
            <a:ext cx="674693" cy="674693"/>
          </a:xfrm>
          <a:prstGeom prst="rect">
            <a:avLst/>
          </a:prstGeom>
        </p:spPr>
      </p:pic>
      <p:pic>
        <p:nvPicPr>
          <p:cNvPr id="6" name="Graphic 5">
            <a:extLst>
              <a:ext uri="{FF2B5EF4-FFF2-40B4-BE49-F238E27FC236}">
                <a16:creationId xmlns:a16="http://schemas.microsoft.com/office/drawing/2014/main" id="{EE5D79B7-245D-DA33-ACBD-46A5ED819BD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90687" y="1393084"/>
            <a:ext cx="635774" cy="635774"/>
          </a:xfrm>
          <a:prstGeom prst="rect">
            <a:avLst/>
          </a:prstGeom>
        </p:spPr>
      </p:pic>
      <p:sp>
        <p:nvSpPr>
          <p:cNvPr id="12" name="Rectangle 11">
            <a:extLst>
              <a:ext uri="{FF2B5EF4-FFF2-40B4-BE49-F238E27FC236}">
                <a16:creationId xmlns:a16="http://schemas.microsoft.com/office/drawing/2014/main" id="{45C5B0E7-8310-8FDC-FB35-0BD026991F7B}"/>
              </a:ext>
            </a:extLst>
          </p:cNvPr>
          <p:cNvSpPr/>
          <p:nvPr/>
        </p:nvSpPr>
        <p:spPr>
          <a:xfrm>
            <a:off x="8448509" y="1440225"/>
            <a:ext cx="5501280" cy="555335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numCol="1" spcCol="1828800" anchor="t" anchorCtr="0"/>
          <a:lstStyle/>
          <a:p>
            <a:pPr marL="8890" marR="0" lvl="1" indent="-456565" defTabSz="2194472">
              <a:lnSpc>
                <a:spcPct val="100000"/>
              </a:lnSpc>
              <a:spcBef>
                <a:spcPts val="1800"/>
              </a:spcBef>
              <a:spcAft>
                <a:spcPts val="300"/>
              </a:spcAft>
              <a:buClr>
                <a:srgbClr val="0094D7"/>
              </a:buClr>
              <a:buSzTx/>
              <a:buFontTx/>
              <a:buNone/>
              <a:tabLst/>
              <a:defRPr/>
            </a:pPr>
            <a:r>
              <a:rPr lang="en-US" altLang="en-US" sz="2400" b="1">
                <a:solidFill>
                  <a:srgbClr val="0094D7"/>
                </a:solidFill>
                <a:latin typeface="Arial Narrow"/>
                <a:cs typeface="Arial"/>
              </a:rPr>
              <a:t>SILVERSNEAKERS®</a:t>
            </a:r>
          </a:p>
          <a:p>
            <a:pPr marL="8890" marR="0" lvl="1" indent="-456565" defTabSz="2194472">
              <a:lnSpc>
                <a:spcPct val="100000"/>
              </a:lnSpc>
              <a:spcAft>
                <a:spcPts val="300"/>
              </a:spcAft>
              <a:buClr>
                <a:srgbClr val="0094D7"/>
              </a:buClr>
              <a:buSzTx/>
              <a:buFontTx/>
              <a:buNone/>
              <a:tabLst/>
              <a:defRPr/>
            </a:pPr>
            <a:r>
              <a:rPr lang="en-US" sz="1600">
                <a:solidFill>
                  <a:srgbClr val="003767"/>
                </a:solidFill>
                <a:latin typeface="Arial"/>
                <a:cs typeface="Arial"/>
              </a:rPr>
              <a:t>50+ fitness classes and on-demand workout videos, workshops and online classes — all at no additional cost</a:t>
            </a:r>
          </a:p>
          <a:p>
            <a:pPr marL="8890" lvl="1" indent="-456565" defTabSz="2194472">
              <a:spcBef>
                <a:spcPts val="1800"/>
              </a:spcBef>
              <a:spcAft>
                <a:spcPts val="300"/>
              </a:spcAft>
              <a:buClr>
                <a:srgbClr val="0094D7"/>
              </a:buClr>
              <a:defRPr/>
            </a:pPr>
            <a:r>
              <a:rPr lang="en-US" sz="2400" b="1">
                <a:solidFill>
                  <a:srgbClr val="0094D7"/>
                </a:solidFill>
                <a:latin typeface="Arial Narrow"/>
                <a:cs typeface="Arial"/>
              </a:rPr>
              <a:t>MEALS </a:t>
            </a:r>
          </a:p>
          <a:p>
            <a:pPr marL="9525" lvl="1" indent="-456565" defTabSz="2194472">
              <a:spcAft>
                <a:spcPts val="300"/>
              </a:spcAft>
              <a:buClr>
                <a:srgbClr val="0094D7"/>
              </a:buClr>
              <a:defRPr/>
            </a:pPr>
            <a:r>
              <a:rPr lang="en-US" sz="1600">
                <a:solidFill>
                  <a:srgbClr val="003767"/>
                </a:solidFill>
                <a:latin typeface="Arial"/>
                <a:cs typeface="Arial"/>
              </a:rPr>
              <a:t>28 meals provided at </a:t>
            </a:r>
            <a:r>
              <a:rPr lang="en-US" sz="1600">
                <a:solidFill>
                  <a:schemeClr val="accent1"/>
                </a:solidFill>
                <a:latin typeface="Arial"/>
                <a:cs typeface="Arial"/>
              </a:rPr>
              <a:t>no additional cost </a:t>
            </a:r>
            <a:r>
              <a:rPr lang="en-US" sz="1600">
                <a:solidFill>
                  <a:srgbClr val="003767"/>
                </a:solidFill>
                <a:latin typeface="Arial"/>
                <a:cs typeface="Arial"/>
              </a:rPr>
              <a:t>after an approved </a:t>
            </a:r>
            <a:r>
              <a:rPr lang="en-US" sz="1600">
                <a:solidFill>
                  <a:schemeClr val="accent1"/>
                </a:solidFill>
                <a:latin typeface="Arial"/>
                <a:cs typeface="Arial"/>
              </a:rPr>
              <a:t>inpatient stay: 2 per </a:t>
            </a:r>
            <a:r>
              <a:rPr lang="en-US" sz="1600">
                <a:solidFill>
                  <a:srgbClr val="003767"/>
                </a:solidFill>
                <a:latin typeface="Arial"/>
                <a:cs typeface="Arial"/>
              </a:rPr>
              <a:t>day for 14 days</a:t>
            </a:r>
          </a:p>
          <a:p>
            <a:pPr marL="8890"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sz="2400" b="1" i="0" u="none" strike="noStrike" kern="1200" cap="none" spc="0" normalizeH="0" baseline="0" noProof="0">
                <a:ln>
                  <a:noFill/>
                </a:ln>
                <a:solidFill>
                  <a:srgbClr val="0094D7"/>
                </a:solidFill>
                <a:effectLst/>
                <a:uLnTx/>
                <a:uFillTx/>
                <a:latin typeface="Arial Narrow"/>
                <a:cs typeface="Arial"/>
              </a:rPr>
              <a:t>CHIROPRACTIC</a:t>
            </a:r>
            <a:endParaRPr lang="en-US" sz="2400" b="1" i="0" u="none" strike="noStrike" kern="1200" cap="none" spc="0" normalizeH="0" baseline="0" noProof="0" dirty="0">
              <a:ln>
                <a:noFill/>
              </a:ln>
              <a:solidFill>
                <a:srgbClr val="0094D7"/>
              </a:solidFill>
              <a:effectLst/>
              <a:uLnTx/>
              <a:uFillTx/>
              <a:latin typeface="Arial Narrow"/>
              <a:cs typeface="Arial"/>
            </a:endParaRP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r>
              <a:rPr kumimoji="0" lang="en-US" sz="1600" b="0" i="0" u="none" strike="noStrike" kern="1200" cap="none" spc="0" normalizeH="0" baseline="0" noProof="0">
                <a:ln>
                  <a:noFill/>
                </a:ln>
                <a:solidFill>
                  <a:srgbClr val="003767"/>
                </a:solidFill>
                <a:effectLst/>
                <a:uLnTx/>
                <a:uFillTx/>
                <a:latin typeface="Arial"/>
                <a:cs typeface="Arial"/>
              </a:rPr>
              <a:t>12 routine visits; any diagnosis (X-ray excluded)</a:t>
            </a:r>
            <a:endParaRPr lang="en-US" sz="1600" b="0" i="0" u="none" strike="noStrike" kern="1200" cap="none" spc="0" normalizeH="0" baseline="0" noProof="0" dirty="0">
              <a:ln>
                <a:noFill/>
              </a:ln>
              <a:solidFill>
                <a:srgbClr val="003767"/>
              </a:solidFill>
              <a:effectLst/>
              <a:uLnTx/>
              <a:uFillTx/>
              <a:latin typeface="Arial"/>
              <a:cs typeface="Arial"/>
            </a:endParaRPr>
          </a:p>
          <a:p>
            <a:pPr marL="8890"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altLang="en-US" sz="2400" b="1" i="0" u="none" strike="noStrike" kern="1200" cap="none" spc="0" normalizeH="0" baseline="0" noProof="0">
                <a:ln>
                  <a:noFill/>
                </a:ln>
                <a:solidFill>
                  <a:srgbClr val="0094D7"/>
                </a:solidFill>
                <a:effectLst/>
                <a:uLnTx/>
                <a:uFillTx/>
                <a:latin typeface="Arial Narrow"/>
                <a:cs typeface="Arial"/>
              </a:rPr>
              <a:t>ACUPUNCTURE</a:t>
            </a:r>
            <a:endParaRPr lang="en-US" altLang="en-US" sz="2400" b="1" i="0" u="none" strike="noStrike" kern="1200" cap="none" spc="0" normalizeH="0" baseline="0" noProof="0" dirty="0">
              <a:ln>
                <a:noFill/>
              </a:ln>
              <a:solidFill>
                <a:srgbClr val="0094D7"/>
              </a:solidFill>
              <a:effectLst/>
              <a:uLnTx/>
              <a:uFillTx/>
              <a:latin typeface="Arial Narrow"/>
              <a:cs typeface="Arial"/>
            </a:endParaRPr>
          </a:p>
          <a:p>
            <a:pPr marL="9525" lvl="1" indent="-456565" defTabSz="2194472">
              <a:spcAft>
                <a:spcPts val="300"/>
              </a:spcAft>
              <a:buClr>
                <a:srgbClr val="0094D7"/>
              </a:buClr>
              <a:defRPr/>
            </a:pPr>
            <a:r>
              <a:rPr kumimoji="0" lang="en-US" altLang="en-US" sz="1600" b="0" i="0" u="none" strike="noStrike" kern="1200" cap="none" spc="0" normalizeH="0" baseline="0" noProof="0">
                <a:ln>
                  <a:noFill/>
                </a:ln>
                <a:solidFill>
                  <a:srgbClr val="003767"/>
                </a:solidFill>
                <a:effectLst/>
                <a:uLnTx/>
                <a:uFillTx/>
                <a:latin typeface="Arial"/>
                <a:cs typeface="Arial"/>
              </a:rPr>
              <a:t>12</a:t>
            </a:r>
            <a:r>
              <a:rPr lang="en-US" altLang="en-US" sz="1600" dirty="0">
                <a:solidFill>
                  <a:srgbClr val="003767"/>
                </a:solidFill>
                <a:latin typeface="Arial"/>
                <a:cs typeface="Arial"/>
              </a:rPr>
              <a:t> routine visits</a:t>
            </a:r>
            <a:r>
              <a:rPr kumimoji="0" lang="en-US" altLang="en-US" sz="1600" b="0" i="0" u="none" strike="noStrike" kern="1200" cap="none" spc="0" normalizeH="0" baseline="0" noProof="0">
                <a:ln>
                  <a:noFill/>
                </a:ln>
                <a:solidFill>
                  <a:srgbClr val="003767"/>
                </a:solidFill>
                <a:effectLst/>
                <a:uLnTx/>
                <a:uFillTx/>
                <a:latin typeface="Arial"/>
                <a:cs typeface="Arial"/>
              </a:rPr>
              <a:t> for pain</a:t>
            </a:r>
            <a:endParaRPr lang="en-US" altLang="en-US" sz="1600" dirty="0">
              <a:solidFill>
                <a:srgbClr val="003767"/>
              </a:solidFill>
              <a:latin typeface="Arial"/>
              <a:cs typeface="Arial"/>
            </a:endParaRPr>
          </a:p>
          <a:p>
            <a:pPr marL="8890" lvl="1" indent="-456565" defTabSz="2194472">
              <a:spcBef>
                <a:spcPts val="1800"/>
              </a:spcBef>
              <a:spcAft>
                <a:spcPts val="300"/>
              </a:spcAft>
              <a:buClr>
                <a:srgbClr val="0094D7"/>
              </a:buClr>
              <a:defRPr/>
            </a:pPr>
            <a:r>
              <a:rPr lang="en-US" sz="2400" b="1" dirty="0">
                <a:solidFill>
                  <a:srgbClr val="0094D7"/>
                </a:solidFill>
                <a:latin typeface="Arial Narrow"/>
                <a:cs typeface="Arial"/>
              </a:rPr>
              <a:t>PEER SUPPORT SPECIALIST  </a:t>
            </a:r>
          </a:p>
          <a:p>
            <a:pPr defTabSz="2194472">
              <a:defRPr/>
            </a:pPr>
            <a:r>
              <a:rPr lang="en-US" sz="1600">
                <a:solidFill>
                  <a:srgbClr val="003359"/>
                </a:solidFill>
                <a:latin typeface="Arial"/>
                <a:cs typeface="Arial"/>
              </a:rPr>
              <a:t>$0 copay for substance use or mental health challenges</a:t>
            </a:r>
            <a:endParaRPr lang="en-US">
              <a:solidFill>
                <a:srgbClr val="FFFFFF"/>
              </a:solidFill>
              <a:latin typeface="Arial"/>
              <a:cs typeface="Arial"/>
            </a:endParaRP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endParaRPr kumimoji="0" lang="en-US" altLang="en-US" sz="1600" b="0" i="0" u="none" strike="noStrike" kern="1200" cap="none" spc="0" normalizeH="0" baseline="0" noProof="0">
              <a:ln>
                <a:noFill/>
              </a:ln>
              <a:solidFill>
                <a:srgbClr val="003767"/>
              </a:solidFill>
              <a:effectLst/>
              <a:uLnTx/>
              <a:uFillTx/>
              <a:latin typeface="Arial"/>
              <a:cs typeface="Arial"/>
            </a:endParaRPr>
          </a:p>
          <a:p>
            <a:pPr marL="9525" lvl="1" indent="-456565" defTabSz="2194472">
              <a:spcAft>
                <a:spcPts val="300"/>
              </a:spcAft>
              <a:buClr>
                <a:srgbClr val="0094D7"/>
              </a:buClr>
              <a:defRPr/>
            </a:pPr>
            <a:endParaRPr lang="en-US" sz="1600">
              <a:solidFill>
                <a:srgbClr val="003767"/>
              </a:solidFill>
              <a:latin typeface="Arial" panose="020B0604020202020204" pitchFamily="34" charset="0"/>
              <a:cs typeface="Arial" panose="020B0604020202020204" pitchFamily="34" charset="0"/>
            </a:endParaRPr>
          </a:p>
          <a:p>
            <a:pPr defTabSz="2194472">
              <a:defRPr/>
            </a:pPr>
            <a:r>
              <a:rPr lang="en-US" sz="1600">
                <a:solidFill>
                  <a:srgbClr val="003359"/>
                </a:solidFill>
                <a:latin typeface="Arial"/>
                <a:cs typeface="Arial"/>
              </a:rPr>
              <a:t> </a:t>
            </a:r>
            <a:endParaRPr lang="en-US"/>
          </a:p>
          <a:p>
            <a:pPr defTabSz="2194472">
              <a:defRPr/>
            </a:pPr>
            <a:endParaRPr lang="en-US" sz="1400">
              <a:latin typeface="Arial"/>
              <a:cs typeface="Arial"/>
            </a:endParaRPr>
          </a:p>
          <a:p>
            <a:pPr defTabSz="2194472">
              <a:defRPr/>
            </a:pPr>
            <a:endParaRPr lang="en-US" sz="1400">
              <a:latin typeface="Arial"/>
              <a:cs typeface="Arial"/>
            </a:endParaRPr>
          </a:p>
        </p:txBody>
      </p:sp>
      <p:sp>
        <p:nvSpPr>
          <p:cNvPr id="14" name="Rectangle 13">
            <a:extLst>
              <a:ext uri="{FF2B5EF4-FFF2-40B4-BE49-F238E27FC236}">
                <a16:creationId xmlns:a16="http://schemas.microsoft.com/office/drawing/2014/main" id="{AAD85DCA-BB7E-A0E4-4C48-15894AC19202}"/>
              </a:ext>
            </a:extLst>
          </p:cNvPr>
          <p:cNvSpPr/>
          <p:nvPr/>
        </p:nvSpPr>
        <p:spPr>
          <a:xfrm>
            <a:off x="1497779" y="1402903"/>
            <a:ext cx="5935293" cy="58651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numCol="1" spcCol="1828800" anchor="t" anchorCtr="0"/>
          <a:lstStyle/>
          <a:p>
            <a:pPr marL="8890" lvl="1" indent="-456565" defTabSz="2194472">
              <a:spcAft>
                <a:spcPts val="300"/>
              </a:spcAft>
              <a:buClr>
                <a:srgbClr val="0094D7"/>
              </a:buClr>
              <a:defRPr/>
            </a:pPr>
            <a:r>
              <a:rPr lang="en-US" sz="2400" b="1" dirty="0">
                <a:solidFill>
                  <a:srgbClr val="0094D7"/>
                </a:solidFill>
                <a:latin typeface="Arial Narrow"/>
                <a:cs typeface="Arial"/>
              </a:rPr>
              <a:t>PHYSICAL EXAM</a:t>
            </a:r>
            <a:endParaRPr lang="en-US" sz="2400" b="1" dirty="0">
              <a:latin typeface="Arial Narrow"/>
              <a:cs typeface="Arial"/>
            </a:endParaRPr>
          </a:p>
          <a:p>
            <a:pPr marL="8890" lvl="1" indent="-456565" defTabSz="2194472">
              <a:spcAft>
                <a:spcPts val="300"/>
              </a:spcAft>
              <a:buClr>
                <a:srgbClr val="0094D7"/>
              </a:buClr>
              <a:defRPr/>
            </a:pPr>
            <a:r>
              <a:rPr lang="en-US" sz="1600" dirty="0">
                <a:solidFill>
                  <a:srgbClr val="003767"/>
                </a:solidFill>
                <a:latin typeface="Arial"/>
                <a:cs typeface="Arial"/>
              </a:rPr>
              <a:t>$0 for one annual exam</a:t>
            </a:r>
            <a:endParaRPr lang="en-US" sz="2000" b="1" dirty="0">
              <a:solidFill>
                <a:srgbClr val="0094D7"/>
              </a:solidFill>
              <a:latin typeface="Arial Narrow" panose="020B0606020202030204" pitchFamily="34" charset="0"/>
              <a:cs typeface="Arial" panose="020B0604020202020204" pitchFamily="34" charset="0"/>
            </a:endParaRPr>
          </a:p>
          <a:p>
            <a:pPr marL="8890"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sz="2400" b="1" i="0" u="none" strike="noStrike" kern="1200" cap="none" spc="0" normalizeH="0" baseline="0" noProof="0" dirty="0">
                <a:ln>
                  <a:noFill/>
                </a:ln>
                <a:solidFill>
                  <a:srgbClr val="0094D7"/>
                </a:solidFill>
                <a:effectLst/>
                <a:uLnTx/>
                <a:uFillTx/>
                <a:latin typeface="Arial Narrow"/>
                <a:cs typeface="Arial"/>
              </a:rPr>
              <a:t>DENTAL</a:t>
            </a:r>
            <a:endParaRPr lang="en-US" sz="2400" b="1" i="0" u="none" strike="noStrike" kern="1200" cap="none" spc="0" normalizeH="0" baseline="0" noProof="0" dirty="0">
              <a:ln>
                <a:noFill/>
              </a:ln>
              <a:solidFill>
                <a:srgbClr val="0094D7"/>
              </a:solidFill>
              <a:effectLst/>
              <a:uLnTx/>
              <a:uFillTx/>
              <a:latin typeface="Arial Narrow"/>
              <a:cs typeface="Arial"/>
            </a:endParaRP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r>
              <a:rPr kumimoji="0" lang="en-US" sz="1600" b="0" i="0" u="none" strike="noStrike" kern="1200" cap="none" spc="0" normalizeH="0" baseline="0" noProof="0">
                <a:ln>
                  <a:noFill/>
                </a:ln>
                <a:solidFill>
                  <a:srgbClr val="003767"/>
                </a:solidFill>
                <a:effectLst/>
                <a:uLnTx/>
                <a:uFillTx/>
                <a:latin typeface="Arial"/>
                <a:cs typeface="Arial"/>
              </a:rPr>
              <a:t>Preventive dental</a:t>
            </a:r>
            <a:endParaRPr lang="en-US" sz="1600" b="0" i="0" u="none" strike="noStrike" kern="1200" cap="none" spc="0" normalizeH="0" baseline="0" noProof="0" dirty="0">
              <a:ln>
                <a:noFill/>
              </a:ln>
              <a:solidFill>
                <a:srgbClr val="003767"/>
              </a:solidFill>
              <a:effectLst/>
              <a:uLnTx/>
              <a:uFillTx/>
              <a:latin typeface="Arial"/>
              <a:cs typeface="Arial"/>
            </a:endParaRPr>
          </a:p>
          <a:p>
            <a:pPr marL="8890" marR="0" lvl="1" indent="-456565" defTabSz="2194472" fontAlgn="auto">
              <a:lnSpc>
                <a:spcPct val="100000"/>
              </a:lnSpc>
              <a:spcBef>
                <a:spcPts val="1800"/>
              </a:spcBef>
              <a:spcAft>
                <a:spcPts val="300"/>
              </a:spcAft>
              <a:buClr>
                <a:srgbClr val="0094D7"/>
              </a:buClr>
              <a:buSzTx/>
              <a:buFontTx/>
              <a:buNone/>
              <a:tabLst/>
              <a:defRPr/>
            </a:pPr>
            <a:r>
              <a:rPr lang="en-US" altLang="en-US" sz="2400" b="1" dirty="0">
                <a:solidFill>
                  <a:srgbClr val="0094D7"/>
                </a:solidFill>
                <a:latin typeface="Arial Narrow"/>
                <a:cs typeface="Arial"/>
              </a:rPr>
              <a:t>OVER-THE-COUNTER</a:t>
            </a: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r>
              <a:rPr kumimoji="0" lang="en-US" altLang="en-US" sz="1600" b="0" i="0" u="none" strike="noStrike" kern="1200" cap="none" spc="0" normalizeH="0" baseline="0" noProof="0">
                <a:ln>
                  <a:noFill/>
                </a:ln>
                <a:solidFill>
                  <a:srgbClr val="003767"/>
                </a:solidFill>
                <a:effectLst/>
                <a:uLnTx/>
                <a:uFillTx/>
                <a:latin typeface="Arial"/>
                <a:cs typeface="Arial"/>
              </a:rPr>
              <a:t>$50 </a:t>
            </a:r>
            <a:r>
              <a:rPr kumimoji="0" lang="en-US" altLang="en-US" sz="1600" b="0" i="0" u="none" strike="noStrike" kern="1200" cap="none" spc="0" normalizeH="0" baseline="0" noProof="0">
                <a:ln>
                  <a:noFill/>
                </a:ln>
                <a:solidFill>
                  <a:schemeClr val="accent1"/>
                </a:solidFill>
                <a:effectLst/>
                <a:uLnTx/>
                <a:uFillTx/>
                <a:latin typeface="Arial"/>
                <a:cs typeface="Arial"/>
              </a:rPr>
              <a:t>quarterly </a:t>
            </a:r>
            <a:r>
              <a:rPr lang="en-US" altLang="en-US" sz="1600">
                <a:solidFill>
                  <a:schemeClr val="accent1"/>
                </a:solidFill>
                <a:latin typeface="Arial"/>
                <a:cs typeface="Arial"/>
              </a:rPr>
              <a:t>allowance</a:t>
            </a:r>
            <a:r>
              <a:rPr kumimoji="0" lang="en-US" altLang="en-US" sz="1600" b="0" i="0" u="none" strike="noStrike" kern="1200" cap="none" spc="0" normalizeH="0" baseline="0" noProof="0">
                <a:ln>
                  <a:noFill/>
                </a:ln>
                <a:solidFill>
                  <a:schemeClr val="accent1"/>
                </a:solidFill>
                <a:effectLst/>
                <a:uLnTx/>
                <a:uFillTx/>
                <a:latin typeface="Arial"/>
                <a:cs typeface="Arial"/>
              </a:rPr>
              <a:t> for </a:t>
            </a:r>
            <a:r>
              <a:rPr kumimoji="0" lang="en-US" altLang="en-US" sz="1600" b="0" i="0" u="none" strike="noStrike" kern="1200" cap="none" spc="0" normalizeH="0" baseline="0" noProof="0">
                <a:ln>
                  <a:noFill/>
                </a:ln>
                <a:solidFill>
                  <a:srgbClr val="003767"/>
                </a:solidFill>
                <a:effectLst/>
                <a:uLnTx/>
                <a:uFillTx/>
                <a:latin typeface="Arial"/>
                <a:cs typeface="Arial"/>
              </a:rPr>
              <a:t>eligible over-the-counter purchases* </a:t>
            </a:r>
            <a:endParaRPr lang="en-US" altLang="en-US" sz="1600" b="0" i="0" u="none" strike="noStrike" kern="1200" cap="none" spc="0" normalizeH="0" baseline="0" noProof="0">
              <a:ln>
                <a:noFill/>
              </a:ln>
              <a:solidFill>
                <a:srgbClr val="003767"/>
              </a:solidFill>
              <a:effectLst/>
              <a:uLnTx/>
              <a:uFillTx/>
              <a:latin typeface="Arial"/>
              <a:cs typeface="Arial"/>
            </a:endParaRPr>
          </a:p>
          <a:p>
            <a:pPr marL="8890" marR="0" lvl="1" indent="-456565" algn="l" defTabSz="2194472" rtl="0" eaLnBrk="1" fontAlgn="auto" latinLnBrk="0" hangingPunct="1">
              <a:lnSpc>
                <a:spcPct val="100000"/>
              </a:lnSpc>
              <a:spcBef>
                <a:spcPts val="1800"/>
              </a:spcBef>
              <a:spcAft>
                <a:spcPts val="300"/>
              </a:spcAft>
              <a:buClr>
                <a:srgbClr val="0094D7"/>
              </a:buClr>
              <a:buSzTx/>
              <a:buFontTx/>
              <a:buNone/>
              <a:tabLst/>
              <a:defRPr/>
            </a:pPr>
            <a:r>
              <a:rPr kumimoji="0" lang="en-US" sz="2400" b="1" i="0" u="none" strike="noStrike" kern="1200" cap="none" spc="0" normalizeH="0" baseline="0" noProof="0">
                <a:ln>
                  <a:noFill/>
                </a:ln>
                <a:solidFill>
                  <a:srgbClr val="0094D7"/>
                </a:solidFill>
                <a:effectLst/>
                <a:uLnTx/>
                <a:uFillTx/>
                <a:latin typeface="Arial Narrow"/>
                <a:cs typeface="Arial"/>
              </a:rPr>
              <a:t>DIABETES PREVENTION </a:t>
            </a:r>
            <a:endParaRPr lang="en-US" sz="2400" b="1" i="0" u="none" strike="noStrike" kern="1200" cap="none" spc="0" normalizeH="0" baseline="0" noProof="0" dirty="0">
              <a:ln>
                <a:noFill/>
              </a:ln>
              <a:solidFill>
                <a:srgbClr val="0094D7"/>
              </a:solidFill>
              <a:effectLst/>
              <a:uLnTx/>
              <a:uFillTx/>
              <a:latin typeface="Arial Narrow"/>
              <a:cs typeface="Arial"/>
            </a:endParaRPr>
          </a:p>
          <a:p>
            <a:pPr marL="9525" marR="0" lvl="1" indent="-456565" algn="l" defTabSz="2194472" rtl="0" eaLnBrk="1" fontAlgn="auto" latinLnBrk="0" hangingPunct="1">
              <a:lnSpc>
                <a:spcPct val="100000"/>
              </a:lnSpc>
              <a:spcBef>
                <a:spcPts val="0"/>
              </a:spcBef>
              <a:spcAft>
                <a:spcPts val="300"/>
              </a:spcAft>
              <a:buClr>
                <a:srgbClr val="0094D7"/>
              </a:buClr>
              <a:buSzTx/>
              <a:buFontTx/>
              <a:buNone/>
              <a:tabLst/>
              <a:defRPr/>
            </a:pPr>
            <a:r>
              <a:rPr kumimoji="0" lang="en-US" sz="1600" b="0" i="0" u="none" strike="noStrike" kern="1200" cap="none" spc="0" normalizeH="0" baseline="0" noProof="0">
                <a:ln>
                  <a:noFill/>
                </a:ln>
                <a:solidFill>
                  <a:srgbClr val="003359"/>
                </a:solidFill>
                <a:effectLst/>
                <a:uLnTx/>
                <a:uFillTx/>
                <a:latin typeface="Arial"/>
                <a:cs typeface="Arial"/>
              </a:rPr>
              <a:t>Virtual diabetes and heart disease prevention with online education, health coaching and peer groups </a:t>
            </a:r>
            <a:endParaRPr kumimoji="0" lang="en-US" sz="1600" b="0" i="0" u="none" strike="noStrike" kern="1200" cap="none" spc="0" normalizeH="0" baseline="0" noProof="0">
              <a:ln>
                <a:noFill/>
              </a:ln>
              <a:solidFill>
                <a:srgbClr val="003359"/>
              </a:solidFill>
              <a:effectLst/>
              <a:uLnTx/>
              <a:uFillTx/>
              <a:latin typeface="Arial" panose="020B0604020202020204" pitchFamily="34" charset="0"/>
              <a:cs typeface="Arial" panose="020B0604020202020204" pitchFamily="34" charset="0"/>
            </a:endParaRPr>
          </a:p>
          <a:p>
            <a:pPr marL="9525" lvl="1" indent="-456565" defTabSz="2194472">
              <a:spcBef>
                <a:spcPts val="600"/>
              </a:spcBef>
              <a:spcAft>
                <a:spcPts val="300"/>
              </a:spcAft>
              <a:buClr>
                <a:srgbClr val="0094D7"/>
              </a:buClr>
              <a:defRPr/>
            </a:pPr>
            <a:r>
              <a:rPr lang="en-US" sz="2400" b="1" dirty="0">
                <a:solidFill>
                  <a:srgbClr val="0094D7"/>
                </a:solidFill>
                <a:latin typeface="Arial Narrow"/>
                <a:cs typeface="Arial"/>
              </a:rPr>
              <a:t>HEARING</a:t>
            </a:r>
            <a:r>
              <a:rPr lang="en-US" sz="2000" b="1">
                <a:solidFill>
                  <a:srgbClr val="0094D7"/>
                </a:solidFill>
                <a:latin typeface="Arial Narrow"/>
                <a:cs typeface="Arial"/>
              </a:rPr>
              <a:t>  </a:t>
            </a:r>
            <a:endParaRPr lang="en-US" sz="2000" b="1">
              <a:solidFill>
                <a:srgbClr val="0094D7"/>
              </a:solidFill>
              <a:latin typeface="Arial Narrow" panose="020B0606020202030204" pitchFamily="34" charset="0"/>
              <a:cs typeface="Arial" panose="020B0604020202020204" pitchFamily="34" charset="0"/>
            </a:endParaRPr>
          </a:p>
          <a:p>
            <a:pPr marL="9525" lvl="1" indent="-456565" defTabSz="2194472">
              <a:spcAft>
                <a:spcPts val="300"/>
              </a:spcAft>
              <a:defRPr/>
            </a:pPr>
            <a:r>
              <a:rPr kumimoji="0" lang="en-US" sz="1600" b="0" i="0" u="none" strike="noStrike" kern="1200" cap="none" spc="0" normalizeH="0" baseline="0" noProof="0">
                <a:ln>
                  <a:noFill/>
                </a:ln>
                <a:solidFill>
                  <a:srgbClr val="003767"/>
                </a:solidFill>
                <a:effectLst/>
                <a:uLnTx/>
                <a:uFillTx/>
                <a:latin typeface="Arial"/>
                <a:cs typeface="Arial"/>
              </a:rPr>
              <a:t>$0 copay on exams, </a:t>
            </a:r>
            <a:r>
              <a:rPr lang="en-US" sz="1600">
                <a:solidFill>
                  <a:srgbClr val="003359"/>
                </a:solidFill>
                <a:latin typeface="Arial"/>
                <a:ea typeface="MS PGothic"/>
              </a:rPr>
              <a:t>$499 copay  (Advanced Aid), $799 copay (</a:t>
            </a:r>
            <a:r>
              <a:rPr lang="en-US" sz="1600">
                <a:solidFill>
                  <a:schemeClr val="accent1"/>
                </a:solidFill>
                <a:latin typeface="Arial"/>
                <a:ea typeface="MS PGothic"/>
              </a:rPr>
              <a:t>Premium Aid) </a:t>
            </a:r>
            <a:r>
              <a:rPr lang="en-US" sz="1600">
                <a:solidFill>
                  <a:srgbClr val="003359"/>
                </a:solidFill>
                <a:latin typeface="Arial"/>
                <a:ea typeface="MS PGothic"/>
              </a:rPr>
              <a:t>per hearing aid</a:t>
            </a:r>
          </a:p>
          <a:p>
            <a:pPr marL="8890" marR="0" lvl="1" indent="-456565" defTabSz="2194472" fontAlgn="auto">
              <a:lnSpc>
                <a:spcPct val="100000"/>
              </a:lnSpc>
              <a:spcBef>
                <a:spcPts val="1800"/>
              </a:spcBef>
              <a:spcAft>
                <a:spcPts val="300"/>
              </a:spcAft>
              <a:buClr>
                <a:srgbClr val="0094D7"/>
              </a:buClr>
              <a:buSzTx/>
              <a:buFontTx/>
              <a:buNone/>
              <a:tabLst/>
              <a:defRPr/>
            </a:pPr>
            <a:r>
              <a:rPr lang="en-US" sz="2400" b="1" dirty="0">
                <a:solidFill>
                  <a:srgbClr val="0094D7"/>
                </a:solidFill>
                <a:latin typeface="Arial Narrow"/>
                <a:cs typeface="Arial"/>
              </a:rPr>
              <a:t>VISION </a:t>
            </a:r>
          </a:p>
          <a:p>
            <a:pPr marL="9525" lvl="1" indent="-456565" defTabSz="2194472">
              <a:spcAft>
                <a:spcPts val="300"/>
              </a:spcAft>
              <a:buClr>
                <a:srgbClr val="0094D7"/>
              </a:buClr>
              <a:defRPr/>
            </a:pPr>
            <a:r>
              <a:rPr kumimoji="0" lang="en-US" sz="1600" b="0" i="0" u="none" strike="noStrike" kern="1200" cap="none" spc="0" normalizeH="0" baseline="0" noProof="0">
                <a:ln>
                  <a:noFill/>
                </a:ln>
                <a:solidFill>
                  <a:srgbClr val="003767"/>
                </a:solidFill>
                <a:effectLst/>
                <a:uLnTx/>
                <a:uFillTx/>
                <a:latin typeface="Arial"/>
                <a:cs typeface="Arial"/>
              </a:rPr>
              <a:t>$0 copay for 1 routine </a:t>
            </a:r>
            <a:r>
              <a:rPr lang="en-US" sz="1600">
                <a:solidFill>
                  <a:srgbClr val="003767"/>
                </a:solidFill>
                <a:latin typeface="Arial"/>
                <a:cs typeface="Arial"/>
              </a:rPr>
              <a:t>exam</a:t>
            </a:r>
            <a:r>
              <a:rPr kumimoji="0" lang="en-US" sz="1600" b="0" i="0" u="none" strike="noStrike" kern="1200" cap="none" spc="0" normalizeH="0" baseline="0" noProof="0">
                <a:ln>
                  <a:noFill/>
                </a:ln>
                <a:solidFill>
                  <a:srgbClr val="003767"/>
                </a:solidFill>
                <a:effectLst/>
                <a:uLnTx/>
                <a:uFillTx/>
                <a:latin typeface="Arial"/>
                <a:cs typeface="Arial"/>
              </a:rPr>
              <a:t> plus </a:t>
            </a:r>
            <a:r>
              <a:rPr lang="en-US" sz="1600">
                <a:solidFill>
                  <a:srgbClr val="003359"/>
                </a:solidFill>
                <a:latin typeface="Arial"/>
                <a:ea typeface="MS PGothic"/>
              </a:rPr>
              <a:t>$200 annual eyewear benefit for </a:t>
            </a:r>
            <a:r>
              <a:rPr lang="en-US" sz="1600">
                <a:solidFill>
                  <a:schemeClr val="accent1"/>
                </a:solidFill>
                <a:latin typeface="Arial"/>
                <a:ea typeface="MS PGothic"/>
              </a:rPr>
              <a:t>non-Medicare-covered eyewear</a:t>
            </a:r>
          </a:p>
          <a:p>
            <a:pPr marL="9525" lvl="1" indent="-456565" defTabSz="2194472">
              <a:spcAft>
                <a:spcPts val="300"/>
              </a:spcAft>
              <a:defRPr/>
            </a:pPr>
            <a:endParaRPr lang="en-US" sz="1600">
              <a:solidFill>
                <a:srgbClr val="003359"/>
              </a:solidFill>
              <a:latin typeface="Arial"/>
              <a:ea typeface="MS PGothic"/>
            </a:endParaRPr>
          </a:p>
          <a:p>
            <a:pPr defTabSz="2194472">
              <a:defRPr/>
            </a:pPr>
            <a:endParaRPr lang="en-US" sz="1600">
              <a:solidFill>
                <a:srgbClr val="003359"/>
              </a:solidFill>
              <a:latin typeface="Arial"/>
              <a:cs typeface="Arial"/>
            </a:endParaRPr>
          </a:p>
          <a:p>
            <a:pPr marL="9525" lvl="1" indent="-456565" defTabSz="2194472">
              <a:spcBef>
                <a:spcPts val="1800"/>
              </a:spcBef>
              <a:spcAft>
                <a:spcPts val="300"/>
              </a:spcAft>
              <a:defRPr/>
            </a:pPr>
            <a:endParaRPr lang="en-US" altLang="en-US" sz="1600">
              <a:solidFill>
                <a:srgbClr val="003767"/>
              </a:solidFill>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F783C2C6-413E-5D94-E0EF-C96F4366713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9088" y="5376157"/>
            <a:ext cx="635774" cy="635774"/>
          </a:xfrm>
          <a:prstGeom prst="rect">
            <a:avLst/>
          </a:prstGeom>
        </p:spPr>
      </p:pic>
      <p:pic>
        <p:nvPicPr>
          <p:cNvPr id="20" name="Graphic 19">
            <a:extLst>
              <a:ext uri="{FF2B5EF4-FFF2-40B4-BE49-F238E27FC236}">
                <a16:creationId xmlns:a16="http://schemas.microsoft.com/office/drawing/2014/main" id="{9DACC801-5EA8-40D0-DEE6-7EA74F5D94B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72000" y="4721001"/>
            <a:ext cx="717483" cy="717483"/>
          </a:xfrm>
          <a:prstGeom prst="rect">
            <a:avLst/>
          </a:prstGeom>
        </p:spPr>
      </p:pic>
      <p:pic>
        <p:nvPicPr>
          <p:cNvPr id="26" name="Graphic 25">
            <a:extLst>
              <a:ext uri="{FF2B5EF4-FFF2-40B4-BE49-F238E27FC236}">
                <a16:creationId xmlns:a16="http://schemas.microsoft.com/office/drawing/2014/main" id="{ED45FF22-2C5A-F26D-C1E4-738D4B671E0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82223" y="2347268"/>
            <a:ext cx="635774" cy="635774"/>
          </a:xfrm>
          <a:prstGeom prst="rect">
            <a:avLst/>
          </a:prstGeom>
        </p:spPr>
      </p:pic>
      <p:pic>
        <p:nvPicPr>
          <p:cNvPr id="30" name="Graphic 29">
            <a:extLst>
              <a:ext uri="{FF2B5EF4-FFF2-40B4-BE49-F238E27FC236}">
                <a16:creationId xmlns:a16="http://schemas.microsoft.com/office/drawing/2014/main" id="{38C431A5-1567-EC57-4F1D-52AC5DEB437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90687" y="3772294"/>
            <a:ext cx="557822" cy="557822"/>
          </a:xfrm>
          <a:prstGeom prst="rect">
            <a:avLst/>
          </a:prstGeom>
        </p:spPr>
      </p:pic>
      <p:pic>
        <p:nvPicPr>
          <p:cNvPr id="33" name="Graphic 32">
            <a:extLst>
              <a:ext uri="{FF2B5EF4-FFF2-40B4-BE49-F238E27FC236}">
                <a16:creationId xmlns:a16="http://schemas.microsoft.com/office/drawing/2014/main" id="{DA3B23FE-9124-32B2-A960-55068B2CEC1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00257" y="1463250"/>
            <a:ext cx="617740" cy="617740"/>
          </a:xfrm>
          <a:prstGeom prst="rect">
            <a:avLst/>
          </a:prstGeom>
        </p:spPr>
      </p:pic>
      <p:sp>
        <p:nvSpPr>
          <p:cNvPr id="2" name="TextBox 1">
            <a:extLst>
              <a:ext uri="{FF2B5EF4-FFF2-40B4-BE49-F238E27FC236}">
                <a16:creationId xmlns:a16="http://schemas.microsoft.com/office/drawing/2014/main" id="{F385C624-25CF-E5DB-1496-4E2E11B229F5}"/>
              </a:ext>
            </a:extLst>
          </p:cNvPr>
          <p:cNvSpPr txBox="1"/>
          <p:nvPr/>
        </p:nvSpPr>
        <p:spPr>
          <a:xfrm>
            <a:off x="581840" y="7586774"/>
            <a:ext cx="11229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kern="0">
                <a:solidFill>
                  <a:schemeClr val="bg1">
                    <a:lumMod val="50000"/>
                  </a:schemeClr>
                </a:solidFill>
                <a:effectLst/>
                <a:ea typeface="Aptos" panose="020F0502020204030204" pitchFamily="34" charset="0"/>
                <a:cs typeface="Aptos" panose="020F0502020204030204" pitchFamily="34" charset="0"/>
              </a:rPr>
              <a:t>*Quarterly balance does not carry over.</a:t>
            </a:r>
          </a:p>
          <a:p>
            <a:r>
              <a:rPr lang="en-US" sz="1200">
                <a:solidFill>
                  <a:schemeClr val="bg1">
                    <a:lumMod val="50000"/>
                  </a:schemeClr>
                </a:solidFill>
                <a:ea typeface="MS PGothic"/>
                <a:cs typeface="Arial"/>
              </a:rPr>
              <a:t> SilverSneakers</a:t>
            </a:r>
            <a:r>
              <a:rPr lang="en-US" sz="1200" baseline="30000">
                <a:solidFill>
                  <a:schemeClr val="bg1">
                    <a:lumMod val="50000"/>
                  </a:schemeClr>
                </a:solidFill>
                <a:ea typeface="MS PGothic"/>
                <a:cs typeface="Arial"/>
              </a:rPr>
              <a:t>®</a:t>
            </a:r>
            <a:r>
              <a:rPr lang="en-US" sz="1200">
                <a:solidFill>
                  <a:schemeClr val="bg1">
                    <a:lumMod val="50000"/>
                  </a:schemeClr>
                </a:solidFill>
                <a:ea typeface="MS PGothic"/>
                <a:cs typeface="Arial"/>
              </a:rPr>
              <a:t> is a registered trademark of Tivity Health, Inc., an independent company that provides health and fitness programs.</a:t>
            </a:r>
          </a:p>
        </p:txBody>
      </p:sp>
      <p:pic>
        <p:nvPicPr>
          <p:cNvPr id="9" name="Graphic 8">
            <a:extLst>
              <a:ext uri="{FF2B5EF4-FFF2-40B4-BE49-F238E27FC236}">
                <a16:creationId xmlns:a16="http://schemas.microsoft.com/office/drawing/2014/main" id="{FFE25339-5D2D-A31D-E72D-FC24AD4B09A2}"/>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813560" y="2606236"/>
            <a:ext cx="635774" cy="635774"/>
          </a:xfrm>
          <a:prstGeom prst="rect">
            <a:avLst/>
          </a:prstGeom>
        </p:spPr>
      </p:pic>
      <p:pic>
        <p:nvPicPr>
          <p:cNvPr id="11" name="Graphic 5">
            <a:extLst>
              <a:ext uri="{FF2B5EF4-FFF2-40B4-BE49-F238E27FC236}">
                <a16:creationId xmlns:a16="http://schemas.microsoft.com/office/drawing/2014/main" id="{98F997AA-C13C-D4F0-AE8B-8F8BB3B5A3AB}"/>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7890687" y="5603943"/>
            <a:ext cx="635774" cy="635774"/>
          </a:xfrm>
          <a:prstGeom prst="rect">
            <a:avLst/>
          </a:prstGeom>
        </p:spPr>
      </p:pic>
      <p:pic>
        <p:nvPicPr>
          <p:cNvPr id="5" name="Picture 4" descr="A blue and black logo&#10;&#10;Description automatically generated">
            <a:extLst>
              <a:ext uri="{FF2B5EF4-FFF2-40B4-BE49-F238E27FC236}">
                <a16:creationId xmlns:a16="http://schemas.microsoft.com/office/drawing/2014/main" id="{D0D6370F-EA76-4838-143B-FFE76C7605E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4630" y="4367414"/>
            <a:ext cx="705154" cy="705154"/>
          </a:xfrm>
          <a:prstGeom prst="rect">
            <a:avLst/>
          </a:prstGeom>
        </p:spPr>
      </p:pic>
      <p:pic>
        <p:nvPicPr>
          <p:cNvPr id="17" name="Picture 16">
            <a:extLst>
              <a:ext uri="{FF2B5EF4-FFF2-40B4-BE49-F238E27FC236}">
                <a16:creationId xmlns:a16="http://schemas.microsoft.com/office/drawing/2014/main" id="{1BD6D779-4F2A-BDED-D557-AB34927D440C}"/>
              </a:ext>
            </a:extLst>
          </p:cNvPr>
          <p:cNvPicPr>
            <a:picLocks noChangeAspect="1"/>
          </p:cNvPicPr>
          <p:nvPr/>
        </p:nvPicPr>
        <p:blipFill>
          <a:blip r:embed="rId21"/>
          <a:stretch>
            <a:fillRect/>
          </a:stretch>
        </p:blipFill>
        <p:spPr>
          <a:xfrm>
            <a:off x="9533825" y="510516"/>
            <a:ext cx="4261473" cy="548688"/>
          </a:xfrm>
          <a:prstGeom prst="rect">
            <a:avLst/>
          </a:prstGeom>
        </p:spPr>
      </p:pic>
      <p:pic>
        <p:nvPicPr>
          <p:cNvPr id="13" name="Graphic 12">
            <a:extLst>
              <a:ext uri="{FF2B5EF4-FFF2-40B4-BE49-F238E27FC236}">
                <a16:creationId xmlns:a16="http://schemas.microsoft.com/office/drawing/2014/main" id="{14F66BE3-3ACD-B8FD-E87B-9E272FAE12E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43304" y="6415385"/>
            <a:ext cx="674693" cy="674693"/>
          </a:xfrm>
          <a:prstGeom prst="rect">
            <a:avLst/>
          </a:prstGeom>
        </p:spPr>
      </p:pic>
    </p:spTree>
    <p:extLst>
      <p:ext uri="{BB962C8B-B14F-4D97-AF65-F5344CB8AC3E}">
        <p14:creationId xmlns:p14="http://schemas.microsoft.com/office/powerpoint/2010/main" val="364484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a:defRPr/>
            </a:pPr>
            <a:fld id="{E6B9020D-1C4B-4F9B-AC9F-A9B118D13D4F}" type="slidenum">
              <a:rPr lang="en-US" altLang="en-US" smtClean="0"/>
              <a:pPr>
                <a:defRPr/>
              </a:pPr>
              <a:t>8</a:t>
            </a:fld>
            <a:endParaRPr lang="en-US" altLang="en-US"/>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4"/>
          </p:nvPr>
        </p:nvSpPr>
        <p:spPr/>
        <p:txBody>
          <a:bodyPr/>
          <a:lstStyle/>
          <a:p>
            <a:r>
              <a:rPr lang="en-US"/>
              <a:t>GROUP MEDICARE ADVANTAGE SELECT (MAPD-PPO)</a:t>
            </a:r>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3" y="7363214"/>
            <a:ext cx="10420734" cy="633775"/>
          </a:xfrm>
        </p:spPr>
        <p:txBody>
          <a:bodyPr wrap="square" lIns="91440" tIns="45720" rIns="91440" bIns="45720" rtlCol="0" anchor="b" anchorCtr="0">
            <a:noAutofit/>
          </a:bodyPr>
          <a:lstStyle/>
          <a:p>
            <a:pPr defTabSz="728952" fontAlgn="base">
              <a:spcBef>
                <a:spcPct val="0"/>
              </a:spcBef>
              <a:spcAft>
                <a:spcPct val="0"/>
              </a:spcAft>
              <a:defRPr/>
            </a:pPr>
            <a:r>
              <a:rPr lang="en-US" altLang="en-US" sz="1200" dirty="0">
                <a:solidFill>
                  <a:srgbClr val="7F7F7F"/>
                </a:solidFill>
                <a:cs typeface="Arial"/>
              </a:rPr>
              <a:t>*Includes Medicare's Annual Wellness Visit, routine physical exam, hearing and eye tests</a:t>
            </a:r>
            <a:r>
              <a:rPr lang="en-US" altLang="en-US" sz="1200" dirty="0">
                <a:solidFill>
                  <a:srgbClr val="C00000"/>
                </a:solidFill>
                <a:cs typeface="Arial"/>
              </a:rPr>
              <a:t>.</a:t>
            </a:r>
          </a:p>
          <a:p>
            <a:pPr defTabSz="728952" fontAlgn="base">
              <a:spcBef>
                <a:spcPct val="0"/>
              </a:spcBef>
              <a:spcAft>
                <a:spcPct val="0"/>
              </a:spcAft>
              <a:defRPr/>
            </a:pPr>
            <a:r>
              <a:rPr lang="en-US" altLang="en-US" sz="1200" dirty="0">
                <a:solidFill>
                  <a:srgbClr val="7F7F7F"/>
                </a:solidFill>
                <a:cs typeface="Arial" panose="020B0604020202020204" pitchFamily="34" charset="0"/>
              </a:rPr>
              <a:t>Ascensia Diabetes Care US, Inc. is an independent company providing diabetic supplies.</a:t>
            </a:r>
          </a:p>
          <a:p>
            <a:pPr lvl="0" defTabSz="728952" fontAlgn="base">
              <a:spcBef>
                <a:spcPct val="0"/>
              </a:spcBef>
              <a:spcAft>
                <a:spcPct val="0"/>
              </a:spcAft>
              <a:defRPr/>
            </a:pPr>
            <a:r>
              <a:rPr lang="en-US" altLang="en-US" sz="1200" dirty="0">
                <a:solidFill>
                  <a:srgbClr val="7F7F7F"/>
                </a:solidFill>
                <a:cs typeface="Arial"/>
              </a:rPr>
              <a:t>Costs shown are the amount you pay for Medicare-eligible services and supplies. See the Summary of Benefits for additional details.</a:t>
            </a:r>
          </a:p>
        </p:txBody>
      </p:sp>
      <p:graphicFrame>
        <p:nvGraphicFramePr>
          <p:cNvPr id="9" name="Table 8">
            <a:extLst>
              <a:ext uri="{FF2B5EF4-FFF2-40B4-BE49-F238E27FC236}">
                <a16:creationId xmlns:a16="http://schemas.microsoft.com/office/drawing/2014/main" id="{760C0053-B12B-3637-2452-D59837EDC630}"/>
              </a:ext>
            </a:extLst>
          </p:cNvPr>
          <p:cNvGraphicFramePr>
            <a:graphicFrameLocks noGrp="1"/>
          </p:cNvGraphicFramePr>
          <p:nvPr>
            <p:extLst>
              <p:ext uri="{D42A27DB-BD31-4B8C-83A1-F6EECF244321}">
                <p14:modId xmlns:p14="http://schemas.microsoft.com/office/powerpoint/2010/main" val="568323898"/>
              </p:ext>
            </p:extLst>
          </p:nvPr>
        </p:nvGraphicFramePr>
        <p:xfrm>
          <a:off x="599486" y="1578184"/>
          <a:ext cx="13525500" cy="5129976"/>
        </p:xfrm>
        <a:graphic>
          <a:graphicData uri="http://schemas.openxmlformats.org/drawingml/2006/table">
            <a:tbl>
              <a:tblPr firstRow="1" bandRow="1">
                <a:tableStyleId>{5C22544A-7EE6-4342-B048-85BDC9FD1C3A}</a:tableStyleId>
              </a:tblPr>
              <a:tblGrid>
                <a:gridCol w="7446380">
                  <a:extLst>
                    <a:ext uri="{9D8B030D-6E8A-4147-A177-3AD203B41FA5}">
                      <a16:colId xmlns:a16="http://schemas.microsoft.com/office/drawing/2014/main" val="287321725"/>
                    </a:ext>
                  </a:extLst>
                </a:gridCol>
                <a:gridCol w="6079120">
                  <a:extLst>
                    <a:ext uri="{9D8B030D-6E8A-4147-A177-3AD203B41FA5}">
                      <a16:colId xmlns:a16="http://schemas.microsoft.com/office/drawing/2014/main" val="4142227541"/>
                    </a:ext>
                  </a:extLst>
                </a:gridCol>
              </a:tblGrid>
              <a:tr h="640080">
                <a:tc>
                  <a:txBody>
                    <a:bodyPr/>
                    <a:lstStyle/>
                    <a:p>
                      <a:pPr>
                        <a:lnSpc>
                          <a:spcPct val="90000"/>
                        </a:lnSpc>
                      </a:pPr>
                      <a:endParaRPr lang="en-US" sz="1600" b="1">
                        <a:solidFill>
                          <a:schemeClr val="bg1"/>
                        </a:solidFill>
                        <a:latin typeface="Arial Narrow" panose="020B0606020202030204" pitchFamily="34" charset="0"/>
                      </a:endParaRPr>
                    </a:p>
                  </a:txBody>
                  <a:tcPr marR="45720" marT="27432" marB="27432"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a:r>
                        <a:rPr lang="en-US" sz="1800" b="1" i="0">
                          <a:solidFill>
                            <a:schemeClr val="bg1"/>
                          </a:solidFill>
                          <a:latin typeface="Arial Narrow"/>
                          <a:cs typeface="Arial Narrow" panose="020B0604020202020204" pitchFamily="34" charset="0"/>
                        </a:rPr>
                        <a:t>GROUP MEDICARE ADVANTAGE SELECT </a:t>
                      </a:r>
                    </a:p>
                  </a:txBody>
                  <a:tcPr marL="109733" marR="109733" marT="54864" marB="5486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294400">
                <a:tc>
                  <a:txBody>
                    <a:bodyPr/>
                    <a:lstStyle/>
                    <a:p>
                      <a:pPr algn="l"/>
                      <a:r>
                        <a:rPr lang="en-US" sz="1600" b="1">
                          <a:solidFill>
                            <a:schemeClr val="tx2"/>
                          </a:solidFill>
                          <a:latin typeface="Arial"/>
                          <a:cs typeface="Arial"/>
                        </a:rPr>
                        <a:t>Prescription drug option</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118" rtl="0" eaLnBrk="1" latinLnBrk="0" hangingPunct="1"/>
                      <a:r>
                        <a:rPr lang="en-US" sz="1600" b="1" kern="1200" dirty="0">
                          <a:solidFill>
                            <a:schemeClr val="tx2"/>
                          </a:solidFill>
                          <a:latin typeface="Arial"/>
                          <a:ea typeface="+mn-ea"/>
                          <a:cs typeface="Arial"/>
                        </a:rPr>
                        <a:t>Rx Option 2</a:t>
                      </a:r>
                      <a:endParaRPr lang="en-US" sz="1600" b="1" kern="1200" dirty="0">
                        <a:solidFill>
                          <a:srgbClr val="FF0000"/>
                        </a:solidFill>
                        <a:latin typeface="Arial"/>
                        <a:ea typeface="+mn-ea"/>
                        <a:cs typeface="Arial"/>
                      </a:endParaRP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479717"/>
                  </a:ext>
                </a:extLst>
              </a:tr>
              <a:tr h="294400">
                <a:tc>
                  <a:txBody>
                    <a:bodyPr/>
                    <a:lstStyle/>
                    <a:p>
                      <a:pPr marL="0" marR="0" lvl="0" indent="0" algn="l">
                        <a:lnSpc>
                          <a:spcPct val="100000"/>
                        </a:lnSpc>
                        <a:spcBef>
                          <a:spcPct val="0"/>
                        </a:spcBef>
                        <a:spcAft>
                          <a:spcPct val="0"/>
                        </a:spcAft>
                        <a:buNone/>
                      </a:pPr>
                      <a:r>
                        <a:rPr lang="en-US" sz="1600" b="1" i="0" u="none" strike="noStrike" kern="1200" noProof="0">
                          <a:solidFill>
                            <a:schemeClr val="tx2"/>
                          </a:solidFill>
                          <a:latin typeface="Arial"/>
                        </a:rPr>
                        <a:t>Medical</a:t>
                      </a:r>
                      <a:r>
                        <a:rPr lang="en-US" sz="1600" b="1" i="0" u="none" strike="noStrike" kern="1200" noProof="0">
                          <a:solidFill>
                            <a:srgbClr val="FF0000"/>
                          </a:solidFill>
                          <a:latin typeface="Arial"/>
                        </a:rPr>
                        <a:t> </a:t>
                      </a:r>
                      <a:r>
                        <a:rPr lang="en-US" sz="1600" b="1" i="0" u="none" strike="noStrike" kern="1200" noProof="0">
                          <a:solidFill>
                            <a:schemeClr val="tx2"/>
                          </a:solidFill>
                          <a:latin typeface="Arial"/>
                        </a:rPr>
                        <a:t>d</a:t>
                      </a:r>
                      <a:r>
                        <a:rPr lang="en-US" sz="1600" b="1" kern="1200">
                          <a:solidFill>
                            <a:schemeClr val="tx2"/>
                          </a:solidFill>
                          <a:latin typeface="Arial"/>
                          <a:ea typeface="+mn-ea"/>
                          <a:cs typeface="Arial"/>
                        </a:rPr>
                        <a:t>eductible</a:t>
                      </a:r>
                      <a:endParaRPr lang="en-US">
                        <a:solidFill>
                          <a:schemeClr val="tx2"/>
                        </a:solidFill>
                      </a:endParaRP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Arial"/>
                          <a:ea typeface="+mn-ea"/>
                          <a:cs typeface="Arial"/>
                        </a:rPr>
                        <a:t>$0 </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294400">
                <a:tc>
                  <a:txBody>
                    <a:bodyPr/>
                    <a:lstStyle/>
                    <a:p>
                      <a:pPr algn="l"/>
                      <a:r>
                        <a:rPr lang="en-US" sz="1600" b="1">
                          <a:solidFill>
                            <a:schemeClr val="tx2"/>
                          </a:solidFill>
                          <a:latin typeface="Arial"/>
                          <a:cs typeface="Arial"/>
                        </a:rPr>
                        <a:t>Annual out-of-pocket</a:t>
                      </a:r>
                      <a:r>
                        <a:rPr lang="en-US" sz="1600" b="1" baseline="0">
                          <a:solidFill>
                            <a:schemeClr val="tx2"/>
                          </a:solidFill>
                          <a:latin typeface="Arial"/>
                          <a:cs typeface="Arial"/>
                        </a:rPr>
                        <a:t> maximum</a:t>
                      </a:r>
                      <a:endParaRPr lang="en-US" sz="1600" b="1">
                        <a:solidFill>
                          <a:schemeClr val="tx2"/>
                        </a:solidFill>
                        <a:latin typeface="Arial"/>
                        <a:cs typeface="Arial"/>
                      </a:endParaRP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118" rtl="0" eaLnBrk="1" latinLnBrk="0" hangingPunct="1"/>
                      <a:r>
                        <a:rPr lang="en-US" sz="1600" kern="1200">
                          <a:solidFill>
                            <a:schemeClr val="tx2"/>
                          </a:solidFill>
                          <a:latin typeface="Arial"/>
                          <a:ea typeface="+mn-ea"/>
                          <a:cs typeface="Arial"/>
                        </a:rPr>
                        <a:t>$3,000 in-network</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294400">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lang="en-US" sz="1600" b="1" kern="1200">
                          <a:solidFill>
                            <a:schemeClr val="tx2"/>
                          </a:solidFill>
                          <a:latin typeface="Arial"/>
                          <a:ea typeface="+mn-ea"/>
                          <a:cs typeface="Arial"/>
                        </a:rPr>
                        <a:t>Office visit </a:t>
                      </a:r>
                      <a:r>
                        <a:rPr lang="en-US" sz="1600" b="0" kern="1200">
                          <a:solidFill>
                            <a:schemeClr val="tx2"/>
                          </a:solidFill>
                          <a:latin typeface="Arial"/>
                          <a:ea typeface="+mn-ea"/>
                          <a:cs typeface="Arial"/>
                        </a:rPr>
                        <a:t>(primary care)</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Arial"/>
                          <a:ea typeface="+mn-ea"/>
                          <a:cs typeface="Arial"/>
                        </a:rPr>
                        <a:t>$0</a:t>
                      </a:r>
                      <a:r>
                        <a:rPr lang="en-US" sz="1600">
                          <a:solidFill>
                            <a:schemeClr val="tx2"/>
                          </a:solidFill>
                          <a:latin typeface="Arial"/>
                          <a:cs typeface="Arial"/>
                        </a:rPr>
                        <a:t> </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29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a:solidFill>
                            <a:schemeClr val="tx2"/>
                          </a:solidFill>
                          <a:latin typeface="Arial"/>
                          <a:ea typeface="+mn-ea"/>
                          <a:cs typeface="Arial"/>
                        </a:rPr>
                        <a:t>Specialist visit</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Arial"/>
                          <a:ea typeface="+mn-ea"/>
                          <a:cs typeface="Arial"/>
                        </a:rPr>
                        <a:t>$</a:t>
                      </a:r>
                      <a:r>
                        <a:rPr lang="en-US" sz="1600">
                          <a:solidFill>
                            <a:schemeClr val="tx2"/>
                          </a:solidFill>
                          <a:latin typeface="Arial"/>
                          <a:cs typeface="Arial"/>
                        </a:rPr>
                        <a:t>20 copay </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711762"/>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a:solidFill>
                            <a:schemeClr val="tx2"/>
                          </a:solidFill>
                          <a:latin typeface="Arial"/>
                          <a:ea typeface="+mn-ea"/>
                          <a:cs typeface="Arial"/>
                        </a:rPr>
                        <a:t>Preventive services*</a:t>
                      </a:r>
                      <a:endParaRPr lang="en-US" sz="1600" b="0" kern="1200">
                        <a:solidFill>
                          <a:schemeClr val="tx2"/>
                        </a:solidFill>
                        <a:latin typeface="Arial"/>
                        <a:ea typeface="+mn-ea"/>
                        <a:cs typeface="Arial"/>
                      </a:endParaRP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a:t>
                      </a:r>
                      <a:r>
                        <a:rPr lang="en-US" sz="1600">
                          <a:solidFill>
                            <a:schemeClr val="tx2"/>
                          </a:solidFill>
                          <a:latin typeface="Arial"/>
                          <a:cs typeface="Arial"/>
                        </a:rPr>
                        <a:t>0 </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81019431"/>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a:solidFill>
                            <a:schemeClr val="tx2"/>
                          </a:solidFill>
                          <a:latin typeface="Arial"/>
                          <a:ea typeface="+mn-ea"/>
                          <a:cs typeface="Arial"/>
                        </a:rPr>
                        <a:t>Inpatient hospital</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Arial"/>
                          <a:ea typeface="+mn-ea"/>
                          <a:cs typeface="Arial"/>
                        </a:rPr>
                        <a:t>$15</a:t>
                      </a:r>
                      <a:r>
                        <a:rPr lang="en-US" sz="1600">
                          <a:solidFill>
                            <a:schemeClr val="tx2"/>
                          </a:solidFill>
                          <a:latin typeface="Arial"/>
                          <a:cs typeface="Arial"/>
                        </a:rPr>
                        <a:t>0 copay per stay</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1311897"/>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a:solidFill>
                            <a:schemeClr val="tx2"/>
                          </a:solidFill>
                          <a:latin typeface="Arial"/>
                          <a:ea typeface="+mn-ea"/>
                          <a:cs typeface="Arial"/>
                        </a:rPr>
                        <a:t>Emergency</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Arial"/>
                          <a:ea typeface="+mn-ea"/>
                          <a:cs typeface="Arial"/>
                        </a:rPr>
                        <a:t>$5</a:t>
                      </a:r>
                      <a:r>
                        <a:rPr lang="en-US" sz="1600">
                          <a:solidFill>
                            <a:schemeClr val="tx2"/>
                          </a:solidFill>
                          <a:latin typeface="Arial"/>
                          <a:cs typeface="Arial"/>
                        </a:rPr>
                        <a:t>0 copay </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63786601"/>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a:solidFill>
                            <a:schemeClr val="tx2"/>
                          </a:solidFill>
                          <a:latin typeface="Arial"/>
                          <a:ea typeface="+mn-ea"/>
                          <a:cs typeface="Arial"/>
                        </a:rPr>
                        <a:t>Urgent care</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118" rtl="0" eaLnBrk="1" latinLnBrk="0" hangingPunct="1"/>
                      <a:r>
                        <a:rPr lang="en-US" sz="1600" kern="1200">
                          <a:solidFill>
                            <a:schemeClr val="tx2"/>
                          </a:solidFill>
                          <a:latin typeface="Arial"/>
                          <a:ea typeface="+mn-ea"/>
                          <a:cs typeface="Arial"/>
                        </a:rPr>
                        <a:t>$20 copay </a:t>
                      </a: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8925284"/>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a:solidFill>
                            <a:schemeClr val="tx2"/>
                          </a:solidFill>
                          <a:latin typeface="Arial"/>
                          <a:ea typeface="+mn-ea"/>
                          <a:cs typeface="Arial"/>
                        </a:rPr>
                        <a:t>Outpatient hospital surgery</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dirty="0">
                          <a:solidFill>
                            <a:schemeClr val="tx2"/>
                          </a:solidFill>
                          <a:latin typeface="Arial"/>
                          <a:ea typeface="+mn-ea"/>
                          <a:cs typeface="Arial"/>
                        </a:rPr>
                        <a:t>$150 copay </a:t>
                      </a:r>
                      <a:endParaRPr lang="en-US" sz="1600" dirty="0">
                        <a:solidFill>
                          <a:schemeClr val="tx2"/>
                        </a:solidFill>
                        <a:latin typeface="Arial"/>
                        <a:cs typeface="Arial"/>
                      </a:endParaRP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2550676"/>
                  </a:ext>
                </a:extLst>
              </a:tr>
              <a:tr h="4536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600" b="1" kern="1200" dirty="0">
                          <a:solidFill>
                            <a:schemeClr val="tx2"/>
                          </a:solidFill>
                          <a:latin typeface="Arial"/>
                          <a:ea typeface="+mn-ea"/>
                          <a:cs typeface="Arial"/>
                        </a:rPr>
                        <a:t>Diabetic supplies </a:t>
                      </a:r>
                      <a:r>
                        <a:rPr lang="en-US" sz="1600" b="0" kern="1200" dirty="0">
                          <a:solidFill>
                            <a:schemeClr val="tx2"/>
                          </a:solidFill>
                          <a:latin typeface="Arial"/>
                          <a:ea typeface="+mn-ea"/>
                          <a:cs typeface="Arial"/>
                        </a:rPr>
                        <a:t>(test strips and meters through Ascensia)</a:t>
                      </a:r>
                    </a:p>
                  </a:txBody>
                  <a:tcPr marL="110490" marR="110490" marT="54869" marB="5486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dirty="0">
                          <a:solidFill>
                            <a:schemeClr val="tx2"/>
                          </a:solidFill>
                          <a:latin typeface="Arial"/>
                          <a:ea typeface="+mn-ea"/>
                          <a:cs typeface="Arial"/>
                        </a:rPr>
                        <a:t>$0 </a:t>
                      </a:r>
                      <a:endParaRPr lang="en-US" sz="1600" dirty="0">
                        <a:solidFill>
                          <a:schemeClr val="tx2"/>
                        </a:solidFill>
                        <a:latin typeface="Arial"/>
                        <a:cs typeface="Arial"/>
                      </a:endParaRPr>
                    </a:p>
                  </a:txBody>
                  <a:tcPr marL="109733" marR="109733"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117336"/>
                  </a:ext>
                </a:extLst>
              </a:tr>
            </a:tbl>
          </a:graphicData>
        </a:graphic>
      </p:graphicFrame>
      <p:sp>
        <p:nvSpPr>
          <p:cNvPr id="2" name="Rectangle 1">
            <a:extLst>
              <a:ext uri="{FF2B5EF4-FFF2-40B4-BE49-F238E27FC236}">
                <a16:creationId xmlns:a16="http://schemas.microsoft.com/office/drawing/2014/main" id="{BDCA8C19-0647-C396-305B-81FDE5E7F2EB}"/>
              </a:ext>
            </a:extLst>
          </p:cNvPr>
          <p:cNvSpPr/>
          <p:nvPr/>
        </p:nvSpPr>
        <p:spPr>
          <a:xfrm rot="5400000">
            <a:off x="13098779" y="1119863"/>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algn="ctr"/>
            <a:r>
              <a:rPr lang="en-US" sz="1800" b="1">
                <a:solidFill>
                  <a:prstClr val="white"/>
                </a:solidFill>
                <a:latin typeface="Arial Narrow" panose="020B0606020202030204" pitchFamily="34" charset="0"/>
              </a:rPr>
              <a:t>MEDICARE ADVANTAGE</a:t>
            </a:r>
          </a:p>
        </p:txBody>
      </p:sp>
    </p:spTree>
    <p:extLst>
      <p:ext uri="{BB962C8B-B14F-4D97-AF65-F5344CB8AC3E}">
        <p14:creationId xmlns:p14="http://schemas.microsoft.com/office/powerpoint/2010/main" val="29713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03D697-8ECD-47DB-E92E-CBA46116839E}"/>
              </a:ext>
            </a:extLst>
          </p:cNvPr>
          <p:cNvSpPr>
            <a:spLocks noGrp="1"/>
          </p:cNvSpPr>
          <p:nvPr>
            <p:ph type="sldNum" sz="quarter" idx="12"/>
          </p:nvPr>
        </p:nvSpPr>
        <p:spPr/>
        <p:txBody>
          <a:bodyPr/>
          <a:lstStyle/>
          <a:p>
            <a:pPr>
              <a:defRPr/>
            </a:pPr>
            <a:fld id="{E6B9020D-1C4B-4F9B-AC9F-A9B118D13D4F}" type="slidenum">
              <a:rPr lang="en-US" altLang="en-US" smtClean="0"/>
              <a:pPr>
                <a:defRPr/>
              </a:pPr>
              <a:t>9</a:t>
            </a:fld>
            <a:endParaRPr lang="en-US" altLang="en-US"/>
          </a:p>
        </p:txBody>
      </p:sp>
      <p:sp>
        <p:nvSpPr>
          <p:cNvPr id="14" name="Footer Placeholder 4">
            <a:extLst>
              <a:ext uri="{FF2B5EF4-FFF2-40B4-BE49-F238E27FC236}">
                <a16:creationId xmlns:a16="http://schemas.microsoft.com/office/drawing/2014/main" id="{5929F1D0-0861-BFD0-D31C-93953C90F67C}"/>
              </a:ext>
            </a:extLst>
          </p:cNvPr>
          <p:cNvSpPr>
            <a:spLocks noGrp="1"/>
          </p:cNvSpPr>
          <p:nvPr>
            <p:ph type="ftr" sz="quarter" idx="3"/>
          </p:nvPr>
        </p:nvSpPr>
        <p:spPr>
          <a:xfrm>
            <a:off x="505414" y="7363214"/>
            <a:ext cx="9278666" cy="633774"/>
          </a:xfrm>
        </p:spPr>
        <p:txBody>
          <a:bodyPr wrap="square" lIns="91440" tIns="45720" rIns="91440" bIns="45720" rtlCol="0" anchor="b" anchorCtr="0">
            <a:noAutofit/>
          </a:bodyPr>
          <a:lstStyle/>
          <a:p>
            <a:pPr lvl="0" defTabSz="728952" fontAlgn="base">
              <a:spcBef>
                <a:spcPct val="0"/>
              </a:spcBef>
              <a:spcAft>
                <a:spcPct val="0"/>
              </a:spcAft>
              <a:defRPr/>
            </a:pPr>
            <a:r>
              <a:rPr lang="en-US" altLang="en-US" sz="1200">
                <a:solidFill>
                  <a:srgbClr val="7F7F7F"/>
                </a:solidFill>
                <a:cs typeface="Arial" panose="020B0604020202020204" pitchFamily="34" charset="0"/>
              </a:rPr>
              <a:t>Costs shown are the amount you pay for drugs. </a:t>
            </a:r>
          </a:p>
          <a:p>
            <a:pPr lvl="0" defTabSz="728952" fontAlgn="base">
              <a:spcBef>
                <a:spcPct val="0"/>
              </a:spcBef>
              <a:spcAft>
                <a:spcPct val="0"/>
              </a:spcAft>
              <a:defRPr/>
            </a:pPr>
            <a:r>
              <a:rPr lang="en-US" altLang="en-US" sz="1200">
                <a:solidFill>
                  <a:srgbClr val="7F7F7F"/>
                </a:solidFill>
                <a:cs typeface="Arial"/>
              </a:rPr>
              <a:t>See the Summary of Benefits for additional details.</a:t>
            </a:r>
          </a:p>
        </p:txBody>
      </p:sp>
      <p:sp>
        <p:nvSpPr>
          <p:cNvPr id="6" name="Text Placeholder 5">
            <a:extLst>
              <a:ext uri="{FF2B5EF4-FFF2-40B4-BE49-F238E27FC236}">
                <a16:creationId xmlns:a16="http://schemas.microsoft.com/office/drawing/2014/main" id="{3D921185-C247-6980-1405-92E4DD5F88FC}"/>
              </a:ext>
            </a:extLst>
          </p:cNvPr>
          <p:cNvSpPr>
            <a:spLocks noGrp="1"/>
          </p:cNvSpPr>
          <p:nvPr>
            <p:ph type="body" sz="quarter" idx="13"/>
          </p:nvPr>
        </p:nvSpPr>
        <p:spPr/>
        <p:txBody>
          <a:bodyPr/>
          <a:lstStyle/>
          <a:p>
            <a:r>
              <a:rPr lang="en-US"/>
              <a:t>GROUP MEDICARE ADVANTAGE</a:t>
            </a:r>
            <a:endParaRPr lang="en-US">
              <a:solidFill>
                <a:srgbClr val="FF2F92"/>
              </a:solidFill>
            </a:endParaRPr>
          </a:p>
        </p:txBody>
      </p:sp>
      <p:sp>
        <p:nvSpPr>
          <p:cNvPr id="2" name="Text Placeholder 1">
            <a:extLst>
              <a:ext uri="{FF2B5EF4-FFF2-40B4-BE49-F238E27FC236}">
                <a16:creationId xmlns:a16="http://schemas.microsoft.com/office/drawing/2014/main" id="{6EBCE19A-62AD-A18D-0B77-71A15FE31344}"/>
              </a:ext>
            </a:extLst>
          </p:cNvPr>
          <p:cNvSpPr>
            <a:spLocks noGrp="1"/>
          </p:cNvSpPr>
          <p:nvPr>
            <p:ph type="body" sz="quarter" idx="17"/>
          </p:nvPr>
        </p:nvSpPr>
        <p:spPr/>
        <p:txBody>
          <a:bodyPr/>
          <a:lstStyle/>
          <a:p>
            <a:r>
              <a:rPr lang="en-US"/>
              <a:t>Rx Option 2</a:t>
            </a:r>
          </a:p>
        </p:txBody>
      </p:sp>
      <p:graphicFrame>
        <p:nvGraphicFramePr>
          <p:cNvPr id="9" name="Table 8">
            <a:extLst>
              <a:ext uri="{FF2B5EF4-FFF2-40B4-BE49-F238E27FC236}">
                <a16:creationId xmlns:a16="http://schemas.microsoft.com/office/drawing/2014/main" id="{760C0053-B12B-3637-2452-D59837EDC630}"/>
              </a:ext>
            </a:extLst>
          </p:cNvPr>
          <p:cNvGraphicFramePr>
            <a:graphicFrameLocks noGrp="1"/>
          </p:cNvGraphicFramePr>
          <p:nvPr>
            <p:extLst>
              <p:ext uri="{D42A27DB-BD31-4B8C-83A1-F6EECF244321}">
                <p14:modId xmlns:p14="http://schemas.microsoft.com/office/powerpoint/2010/main" val="3751632749"/>
              </p:ext>
            </p:extLst>
          </p:nvPr>
        </p:nvGraphicFramePr>
        <p:xfrm>
          <a:off x="536231" y="1554748"/>
          <a:ext cx="12705240" cy="5617341"/>
        </p:xfrm>
        <a:graphic>
          <a:graphicData uri="http://schemas.openxmlformats.org/drawingml/2006/table">
            <a:tbl>
              <a:tblPr firstRow="1" bandRow="1">
                <a:tableStyleId>{5C22544A-7EE6-4342-B048-85BDC9FD1C3A}</a:tableStyleId>
              </a:tblPr>
              <a:tblGrid>
                <a:gridCol w="4840312">
                  <a:extLst>
                    <a:ext uri="{9D8B030D-6E8A-4147-A177-3AD203B41FA5}">
                      <a16:colId xmlns:a16="http://schemas.microsoft.com/office/drawing/2014/main" val="287321725"/>
                    </a:ext>
                  </a:extLst>
                </a:gridCol>
                <a:gridCol w="3932464">
                  <a:extLst>
                    <a:ext uri="{9D8B030D-6E8A-4147-A177-3AD203B41FA5}">
                      <a16:colId xmlns:a16="http://schemas.microsoft.com/office/drawing/2014/main" val="4142227541"/>
                    </a:ext>
                  </a:extLst>
                </a:gridCol>
                <a:gridCol w="3932464">
                  <a:extLst>
                    <a:ext uri="{9D8B030D-6E8A-4147-A177-3AD203B41FA5}">
                      <a16:colId xmlns:a16="http://schemas.microsoft.com/office/drawing/2014/main" val="1396697011"/>
                    </a:ext>
                  </a:extLst>
                </a:gridCol>
              </a:tblGrid>
              <a:tr h="439755">
                <a:tc>
                  <a:txBody>
                    <a:bodyPr/>
                    <a:lstStyle/>
                    <a:p>
                      <a:pPr marL="0" marR="0" lvl="0" indent="0" algn="l" defTabSz="1097280" rtl="0" eaLnBrk="1" fontAlgn="auto" latinLnBrk="0" hangingPunct="1">
                        <a:lnSpc>
                          <a:spcPct val="90000"/>
                        </a:lnSpc>
                        <a:spcBef>
                          <a:spcPts val="0"/>
                        </a:spcBef>
                        <a:spcAft>
                          <a:spcPts val="0"/>
                        </a:spcAft>
                        <a:buClrTx/>
                        <a:buSzTx/>
                        <a:buFontTx/>
                        <a:buNone/>
                        <a:tabLst/>
                        <a:defRPr/>
                      </a:pPr>
                      <a:r>
                        <a:rPr lang="en-US" sz="1600" b="1">
                          <a:solidFill>
                            <a:schemeClr val="bg1"/>
                          </a:solidFill>
                          <a:latin typeface="Arial Narrow"/>
                        </a:rPr>
                        <a:t>RX OPTION 2</a:t>
                      </a:r>
                    </a:p>
                  </a:txBody>
                  <a:tcPr marR="45720" marT="27432" marB="27432"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a:endParaRPr lang="en-US" sz="1800" b="1" i="0">
                        <a:solidFill>
                          <a:schemeClr val="bg1"/>
                        </a:solidFill>
                        <a:latin typeface="Arial Narrow" panose="020B0604020202020204" pitchFamily="34" charset="0"/>
                        <a:cs typeface="Arial Narrow" panose="020B0604020202020204" pitchFamily="34" charset="0"/>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a:endParaRPr lang="en-US" sz="1800" b="1" i="0">
                        <a:solidFill>
                          <a:schemeClr val="bg1"/>
                        </a:solidFill>
                        <a:latin typeface="Arial Narrow" panose="020B0604020202020204" pitchFamily="34" charset="0"/>
                        <a:cs typeface="Arial Narrow" panose="020B0604020202020204" pitchFamily="34" charset="0"/>
                      </a:endParaRPr>
                    </a:p>
                  </a:txBody>
                  <a:tcPr marL="109733" marR="109733" marT="54778" marB="5477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49591220"/>
                  </a:ext>
                </a:extLst>
              </a:tr>
              <a:tr h="439755">
                <a:tc>
                  <a:txBody>
                    <a:bodyPr/>
                    <a:lstStyle/>
                    <a:p>
                      <a:pPr marL="0" marR="0" lvl="0" indent="0" algn="l" defTabSz="1097280" rtl="0" eaLnBrk="1" fontAlgn="auto" latinLnBrk="0" hangingPunct="1">
                        <a:lnSpc>
                          <a:spcPct val="90000"/>
                        </a:lnSpc>
                        <a:spcBef>
                          <a:spcPts val="0"/>
                        </a:spcBef>
                        <a:spcAft>
                          <a:spcPts val="0"/>
                        </a:spcAft>
                        <a:buClrTx/>
                        <a:buSzTx/>
                        <a:buFontTx/>
                        <a:buNone/>
                        <a:tabLst/>
                        <a:defRPr/>
                      </a:pPr>
                      <a:r>
                        <a:rPr lang="en-US" sz="1600" b="1">
                          <a:solidFill>
                            <a:schemeClr val="bg1"/>
                          </a:solidFill>
                          <a:latin typeface="Arial Narrow"/>
                        </a:rPr>
                        <a:t>PAIR WITH MEDICAL PLAN: CLASSIC, SELECT, OR PREMIER</a:t>
                      </a:r>
                    </a:p>
                  </a:txBody>
                  <a:tcPr marR="45720" marT="27432" marB="27432"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Pct val="85000"/>
                        <a:buFont typeface="Arial" pitchFamily="34" charset="0"/>
                        <a:buNone/>
                        <a:tabLst/>
                        <a:defRPr/>
                      </a:pPr>
                      <a:r>
                        <a:rPr lang="en-US" sz="1800" b="1" i="0" u="none" strike="noStrike" kern="1200" baseline="0">
                          <a:solidFill>
                            <a:schemeClr val="bg1"/>
                          </a:solidFill>
                          <a:latin typeface="+mn-lt"/>
                          <a:ea typeface="+mn-ea"/>
                          <a:cs typeface="+mn-cs"/>
                        </a:rPr>
                        <a:t>31-day Supply from a Network Pharmacy or 31-day Supply </a:t>
                      </a:r>
                      <a:br>
                        <a:rPr lang="en-US" sz="1800" b="1" i="0" u="none" strike="noStrike" kern="1200" baseline="0">
                          <a:solidFill>
                            <a:srgbClr val="FFFFFF"/>
                          </a:solidFill>
                          <a:latin typeface="+mn-lt"/>
                          <a:ea typeface="+mn-ea"/>
                          <a:cs typeface="+mn-cs"/>
                        </a:rPr>
                      </a:br>
                      <a:r>
                        <a:rPr lang="en-US" sz="1800" b="1" i="0" u="none" strike="noStrike" kern="1200" baseline="0">
                          <a:solidFill>
                            <a:schemeClr val="bg1"/>
                          </a:solidFill>
                          <a:latin typeface="+mn-lt"/>
                          <a:ea typeface="+mn-ea"/>
                          <a:cs typeface="+mn-cs"/>
                        </a:rPr>
                        <a:t>from a Long-Term Care Facility</a:t>
                      </a:r>
                      <a:endParaRPr lang="en-US" sz="1800" b="0" i="0" u="none" strike="noStrike" kern="1200" baseline="0">
                        <a:solidFill>
                          <a:schemeClr val="bg1"/>
                        </a:solidFill>
                        <a:latin typeface="+mn-lt"/>
                        <a:ea typeface="+mn-ea"/>
                        <a:cs typeface="+mn-cs"/>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1" i="0" u="none" strike="noStrike" kern="1200" baseline="0">
                          <a:solidFill>
                            <a:schemeClr val="bg1"/>
                          </a:solidFill>
                          <a:latin typeface="+mn-lt"/>
                          <a:ea typeface="+mn-ea"/>
                          <a:cs typeface="+mn-cs"/>
                        </a:rPr>
                        <a:t>90-day Supply from a Network Pharmacy or Mail Order</a:t>
                      </a:r>
                      <a:endParaRPr lang="en-US" sz="1800" b="0" i="0" u="none" strike="noStrike" kern="1200" baseline="0">
                        <a:solidFill>
                          <a:schemeClr val="bg1"/>
                        </a:solidFill>
                        <a:latin typeface="+mn-lt"/>
                        <a:ea typeface="+mn-ea"/>
                        <a:cs typeface="+mn-cs"/>
                      </a:endParaRPr>
                    </a:p>
                    <a:p>
                      <a:pPr algn="l"/>
                      <a:endParaRPr lang="en-US" sz="1800" b="1" i="0">
                        <a:solidFill>
                          <a:schemeClr val="bg1"/>
                        </a:solidFill>
                        <a:latin typeface="Arial Narrow" panose="020B0604020202020204" pitchFamily="34" charset="0"/>
                        <a:cs typeface="Arial Narrow" panose="020B0604020202020204" pitchFamily="34" charset="0"/>
                      </a:endParaRPr>
                    </a:p>
                  </a:txBody>
                  <a:tcPr marL="109733" marR="109733" marT="54778" marB="5477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95266189"/>
                  </a:ext>
                </a:extLst>
              </a:tr>
              <a:tr h="256373">
                <a:tc>
                  <a:txBody>
                    <a:bodyPr/>
                    <a:lstStyle/>
                    <a:p>
                      <a:pPr marL="0" marR="0" lvl="0" indent="0" algn="l">
                        <a:lnSpc>
                          <a:spcPct val="100000"/>
                        </a:lnSpc>
                        <a:spcBef>
                          <a:spcPct val="0"/>
                        </a:spcBef>
                        <a:spcAft>
                          <a:spcPct val="0"/>
                        </a:spcAft>
                        <a:buNone/>
                      </a:pPr>
                      <a:r>
                        <a:rPr lang="en-US" sz="1600" b="1" i="0" u="none" strike="noStrike" kern="1200" noProof="0">
                          <a:solidFill>
                            <a:schemeClr val="tx2"/>
                          </a:solidFill>
                          <a:latin typeface="Arial"/>
                        </a:rPr>
                        <a:t>Prescription drug d</a:t>
                      </a:r>
                      <a:r>
                        <a:rPr lang="en-US" sz="1600" b="1" kern="1200">
                          <a:solidFill>
                            <a:schemeClr val="tx2"/>
                          </a:solidFill>
                          <a:latin typeface="Arial"/>
                          <a:ea typeface="+mn-ea"/>
                          <a:cs typeface="Arial"/>
                        </a:rPr>
                        <a:t>eductible</a:t>
                      </a:r>
                    </a:p>
                  </a:txBody>
                  <a:tcPr marL="110509" marR="110509" marT="54928" marB="549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$0  </a:t>
                      </a:r>
                      <a:endParaRPr lang="en-US" sz="1600">
                        <a:solidFill>
                          <a:schemeClr val="tx2"/>
                        </a:solidFill>
                        <a:latin typeface="Arial"/>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$0  </a:t>
                      </a:r>
                      <a:endParaRPr lang="en-US" sz="1600">
                        <a:solidFill>
                          <a:schemeClr val="tx2"/>
                        </a:solidFill>
                        <a:latin typeface="Arial"/>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0402493"/>
                  </a:ext>
                </a:extLst>
              </a:tr>
              <a:tr h="4329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2"/>
                          </a:solidFill>
                          <a:effectLst/>
                          <a:latin typeface="Arial"/>
                          <a:cs typeface="Arial"/>
                        </a:rPr>
                        <a:t>Tier 1: </a:t>
                      </a:r>
                      <a:r>
                        <a:rPr kumimoji="0" lang="en-US" sz="1600" b="0" i="0" u="none" strike="noStrike" cap="none" normalizeH="0" baseline="0">
                          <a:ln>
                            <a:noFill/>
                          </a:ln>
                          <a:solidFill>
                            <a:schemeClr val="tx2"/>
                          </a:solidFill>
                          <a:effectLst/>
                          <a:latin typeface="Arial"/>
                          <a:cs typeface="Arial"/>
                        </a:rPr>
                        <a:t>Preferred generic drugs</a:t>
                      </a:r>
                    </a:p>
                  </a:txBody>
                  <a:tcPr marL="112494" marR="112494" marT="54930" marB="549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tx2"/>
                          </a:solidFill>
                          <a:latin typeface="Arial"/>
                          <a:ea typeface="+mn-ea"/>
                          <a:cs typeface="Arial"/>
                        </a:rPr>
                        <a:t>$0</a:t>
                      </a:r>
                      <a:r>
                        <a:rPr lang="en-US" sz="1600">
                          <a:solidFill>
                            <a:schemeClr val="tx2"/>
                          </a:solidFill>
                          <a:latin typeface="Arial"/>
                          <a:cs typeface="Arial"/>
                        </a:rPr>
                        <a:t>  </a:t>
                      </a:r>
                      <a:endParaRPr lang="en-US"/>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tx2"/>
                          </a:solidFill>
                          <a:latin typeface="Arial"/>
                          <a:ea typeface="+mn-ea"/>
                          <a:cs typeface="Arial"/>
                        </a:rPr>
                        <a:t>$0 </a:t>
                      </a:r>
                      <a:endParaRPr lang="en-US"/>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054796"/>
                  </a:ext>
                </a:extLst>
              </a:tr>
              <a:tr h="4329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2"/>
                          </a:solidFill>
                          <a:effectLst/>
                          <a:latin typeface="Arial"/>
                          <a:cs typeface="Arial"/>
                        </a:rPr>
                        <a:t>Tier 2:</a:t>
                      </a:r>
                      <a:r>
                        <a:rPr kumimoji="0" lang="en-US" sz="1600" b="0" i="0" u="none" strike="noStrike" cap="none" normalizeH="0" baseline="0">
                          <a:ln>
                            <a:noFill/>
                          </a:ln>
                          <a:solidFill>
                            <a:schemeClr val="tx2"/>
                          </a:solidFill>
                          <a:effectLst/>
                          <a:latin typeface="Arial"/>
                          <a:cs typeface="Arial"/>
                        </a:rPr>
                        <a:t> Generic drugs</a:t>
                      </a:r>
                    </a:p>
                  </a:txBody>
                  <a:tcPr marL="112494" marR="112494" marT="54930" marB="549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a:t>
                      </a:r>
                      <a:r>
                        <a:rPr lang="en-US" sz="1600">
                          <a:solidFill>
                            <a:schemeClr val="tx2"/>
                          </a:solidFill>
                          <a:latin typeface="Arial"/>
                          <a:cs typeface="Arial"/>
                        </a:rPr>
                        <a:t>10 copay </a:t>
                      </a: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$2</a:t>
                      </a:r>
                      <a:r>
                        <a:rPr lang="en-US" sz="1600">
                          <a:solidFill>
                            <a:schemeClr val="tx2"/>
                          </a:solidFill>
                          <a:latin typeface="Arial"/>
                          <a:cs typeface="Arial"/>
                        </a:rPr>
                        <a:t>0 copay </a:t>
                      </a: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577859"/>
                  </a:ext>
                </a:extLst>
              </a:tr>
              <a:tr h="4329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2"/>
                          </a:solidFill>
                          <a:effectLst/>
                          <a:latin typeface="Arial"/>
                          <a:cs typeface="Arial"/>
                        </a:rPr>
                        <a:t>Tier 3: </a:t>
                      </a:r>
                      <a:r>
                        <a:rPr kumimoji="0" lang="en-US" sz="1600" b="0" i="0" u="none" strike="noStrike" cap="none" normalizeH="0" baseline="0">
                          <a:ln>
                            <a:noFill/>
                          </a:ln>
                          <a:solidFill>
                            <a:schemeClr val="tx2"/>
                          </a:solidFill>
                          <a:effectLst/>
                          <a:latin typeface="Arial"/>
                          <a:cs typeface="Arial"/>
                        </a:rPr>
                        <a:t>Preferred brand drugs</a:t>
                      </a:r>
                    </a:p>
                  </a:txBody>
                  <a:tcPr marL="112494" marR="112494" marT="54930" marB="549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tx2"/>
                          </a:solidFill>
                          <a:latin typeface="Arial"/>
                          <a:ea typeface="+mn-ea"/>
                          <a:cs typeface="Arial"/>
                        </a:rPr>
                        <a:t>$25</a:t>
                      </a:r>
                      <a:r>
                        <a:rPr lang="en-US" sz="1600">
                          <a:solidFill>
                            <a:schemeClr val="tx2"/>
                          </a:solidFill>
                          <a:latin typeface="Arial"/>
                          <a:cs typeface="Arial"/>
                        </a:rPr>
                        <a:t> copay </a:t>
                      </a: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tx2"/>
                          </a:solidFill>
                          <a:latin typeface="Arial"/>
                          <a:ea typeface="+mn-ea"/>
                          <a:cs typeface="Arial"/>
                        </a:rPr>
                        <a:t>$50 </a:t>
                      </a:r>
                      <a:r>
                        <a:rPr lang="en-US" sz="1600">
                          <a:solidFill>
                            <a:schemeClr val="tx2"/>
                          </a:solidFill>
                          <a:latin typeface="Arial"/>
                          <a:cs typeface="Arial"/>
                        </a:rPr>
                        <a:t>copay </a:t>
                      </a: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711762"/>
                  </a:ext>
                </a:extLst>
              </a:tr>
              <a:tr h="4329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2"/>
                          </a:solidFill>
                          <a:effectLst/>
                          <a:latin typeface="Arial"/>
                          <a:cs typeface="Arial"/>
                        </a:rPr>
                        <a:t>Tier 4:</a:t>
                      </a:r>
                      <a:r>
                        <a:rPr kumimoji="0" lang="en-US" sz="1600" b="0" i="0" u="none" strike="noStrike" cap="none" normalizeH="0" baseline="0">
                          <a:ln>
                            <a:noFill/>
                          </a:ln>
                          <a:solidFill>
                            <a:schemeClr val="tx2"/>
                          </a:solidFill>
                          <a:effectLst/>
                          <a:latin typeface="Arial"/>
                          <a:cs typeface="Arial"/>
                        </a:rPr>
                        <a:t> Non-preferred drugs</a:t>
                      </a:r>
                    </a:p>
                  </a:txBody>
                  <a:tcPr marL="112494" marR="112494" marT="54930" marB="549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$60 copay</a:t>
                      </a:r>
                      <a:endParaRPr lang="en-US" sz="1600">
                        <a:solidFill>
                          <a:schemeClr val="tx2"/>
                        </a:solidFill>
                        <a:latin typeface="Arial"/>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r>
                        <a:rPr lang="en-US" sz="1600" kern="1200">
                          <a:solidFill>
                            <a:schemeClr val="tx2"/>
                          </a:solidFill>
                          <a:latin typeface="Arial"/>
                          <a:ea typeface="+mn-ea"/>
                          <a:cs typeface="Arial"/>
                        </a:rPr>
                        <a:t>$120 copay</a:t>
                      </a:r>
                      <a:endParaRPr lang="en-US" sz="1600">
                        <a:solidFill>
                          <a:schemeClr val="tx2"/>
                        </a:solidFill>
                        <a:latin typeface="Arial"/>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81019431"/>
                  </a:ext>
                </a:extLst>
              </a:tr>
              <a:tr h="432901">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600" b="1">
                          <a:solidFill>
                            <a:schemeClr val="tx2"/>
                          </a:solidFill>
                          <a:latin typeface="Arial"/>
                          <a:cs typeface="Arial"/>
                        </a:rPr>
                        <a:t>Tier 5: </a:t>
                      </a:r>
                      <a:r>
                        <a:rPr lang="en-US" sz="1600" b="0">
                          <a:solidFill>
                            <a:schemeClr val="tx2"/>
                          </a:solidFill>
                          <a:latin typeface="Arial"/>
                          <a:cs typeface="Arial"/>
                        </a:rPr>
                        <a:t>Specialty drugs</a:t>
                      </a:r>
                      <a:endParaRPr kumimoji="0" lang="en-US" sz="1600" b="0" i="0" u="none" strike="noStrike" cap="none" normalizeH="0" baseline="0">
                        <a:ln>
                          <a:noFill/>
                        </a:ln>
                        <a:solidFill>
                          <a:schemeClr val="tx2"/>
                        </a:solidFill>
                        <a:effectLst/>
                        <a:latin typeface="Arial"/>
                        <a:cs typeface="Arial"/>
                      </a:endParaRPr>
                    </a:p>
                  </a:txBody>
                  <a:tcPr marL="112494" marR="112494" marT="54930" marB="549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tx2"/>
                          </a:solidFill>
                          <a:latin typeface="Arial"/>
                          <a:ea typeface="+mn-ea"/>
                          <a:cs typeface="Arial"/>
                        </a:rPr>
                        <a:t>25% coinsurance</a:t>
                      </a:r>
                      <a:endParaRPr lang="en-US" sz="1600">
                        <a:solidFill>
                          <a:schemeClr val="tx2"/>
                        </a:solidFill>
                        <a:latin typeface="Arial"/>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tx2"/>
                          </a:solidFill>
                          <a:latin typeface="Arial"/>
                          <a:ea typeface="+mn-ea"/>
                          <a:cs typeface="Arial"/>
                        </a:rPr>
                        <a:t>25% coinsurance</a:t>
                      </a:r>
                      <a:endParaRPr lang="en-US" sz="1600">
                        <a:solidFill>
                          <a:schemeClr val="tx2"/>
                        </a:solidFill>
                        <a:latin typeface="Arial"/>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1311897"/>
                  </a:ext>
                </a:extLst>
              </a:tr>
              <a:tr h="1351974">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rgbClr val="003359"/>
                          </a:solidFill>
                          <a:effectLst/>
                          <a:latin typeface="Arial"/>
                          <a:ea typeface="ＭＳ Ｐゴシック"/>
                          <a:cs typeface="Arial"/>
                        </a:rPr>
                        <a:t>Catastrophic coverage</a:t>
                      </a:r>
                      <a:r>
                        <a:rPr kumimoji="0" lang="en-US" sz="1600" b="0" i="0" u="none" strike="noStrike" cap="none" normalizeH="0" baseline="0" dirty="0">
                          <a:ln>
                            <a:noFill/>
                          </a:ln>
                          <a:solidFill>
                            <a:srgbClr val="003359"/>
                          </a:solidFill>
                          <a:effectLst/>
                          <a:latin typeface="Arial"/>
                          <a:ea typeface="ＭＳ Ｐゴシック"/>
                          <a:cs typeface="Arial"/>
                        </a:rPr>
                        <a:t> </a:t>
                      </a:r>
                      <a:br>
                        <a:rPr kumimoji="0" lang="en-US" sz="1600" b="0" i="0" u="none" strike="noStrike" cap="none" normalizeH="0" baseline="0" dirty="0">
                          <a:ln>
                            <a:noFill/>
                          </a:ln>
                          <a:solidFill>
                            <a:srgbClr val="003359"/>
                          </a:solidFill>
                          <a:effectLst/>
                          <a:latin typeface="Arial"/>
                          <a:ea typeface="ＭＳ Ｐゴシック"/>
                          <a:cs typeface="Arial"/>
                        </a:rPr>
                      </a:br>
                      <a:r>
                        <a:rPr kumimoji="0" lang="en-US" sz="1600" b="0" i="0" u="none" strike="noStrike" cap="none" normalizeH="0" baseline="0" dirty="0">
                          <a:ln>
                            <a:noFill/>
                          </a:ln>
                          <a:solidFill>
                            <a:srgbClr val="003359"/>
                          </a:solidFill>
                          <a:effectLst/>
                          <a:latin typeface="Arial"/>
                          <a:ea typeface="ＭＳ Ｐゴシック"/>
                          <a:cs typeface="Arial"/>
                        </a:rPr>
                        <a:t>Amount you pay after annual out-of-pocket prescription drug costs reach $2</a:t>
                      </a:r>
                      <a:r>
                        <a:rPr kumimoji="0" lang="en-US" sz="1600" b="0" i="0" u="none" strike="noStrike" cap="none" normalizeH="0" baseline="0" dirty="0">
                          <a:ln>
                            <a:noFill/>
                          </a:ln>
                          <a:solidFill>
                            <a:schemeClr val="tx2"/>
                          </a:solidFill>
                          <a:effectLst/>
                          <a:latin typeface="Arial"/>
                          <a:ea typeface="ＭＳ Ｐゴシック"/>
                          <a:cs typeface="Arial"/>
                        </a:rPr>
                        <a:t>,100</a:t>
                      </a:r>
                      <a:endParaRPr kumimoji="0" lang="en-US" sz="1600" b="1" i="0" u="none" strike="noStrike" cap="none" normalizeH="0" baseline="0" dirty="0">
                        <a:ln>
                          <a:noFill/>
                        </a:ln>
                        <a:solidFill>
                          <a:srgbClr val="003359"/>
                        </a:solidFill>
                        <a:effectLst/>
                        <a:latin typeface="Arial"/>
                        <a:ea typeface="ＭＳ Ｐゴシック"/>
                        <a:cs typeface="Arial"/>
                      </a:endParaRPr>
                    </a:p>
                  </a:txBody>
                  <a:tcPr marL="109744" marR="109744" marT="54832" marB="548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a:lnSpc>
                          <a:spcPct val="100000"/>
                        </a:lnSpc>
                        <a:spcBef>
                          <a:spcPct val="20000"/>
                        </a:spcBef>
                        <a:spcAft>
                          <a:spcPct val="0"/>
                        </a:spcAft>
                        <a:buNone/>
                      </a:pPr>
                      <a:r>
                        <a:rPr lang="en-US" sz="1600" b="0" i="0" u="none" strike="noStrike" kern="1200" noProof="0">
                          <a:solidFill>
                            <a:schemeClr val="tx2"/>
                          </a:solidFill>
                          <a:latin typeface="Arial"/>
                        </a:rPr>
                        <a:t>During this payment stage, the plan pays the full cost for your covered Part D drugs. You pay nothing.</a:t>
                      </a:r>
                      <a:endParaRPr lang="en-US" sz="1600" b="0" i="0" u="none" strike="noStrike" kern="1200" noProof="0">
                        <a:solidFill>
                          <a:srgbClr val="003359"/>
                        </a:solidFill>
                        <a:latin typeface="Arial"/>
                      </a:endParaRPr>
                    </a:p>
                    <a:p>
                      <a:pPr marL="0" marR="0" lvl="0" indent="0" algn="l">
                        <a:lnSpc>
                          <a:spcPct val="100000"/>
                        </a:lnSpc>
                        <a:spcBef>
                          <a:spcPct val="20000"/>
                        </a:spcBef>
                        <a:spcAft>
                          <a:spcPct val="0"/>
                        </a:spcAft>
                        <a:buNone/>
                      </a:pPr>
                      <a:r>
                        <a:rPr lang="en-US" sz="1600" b="0" i="0" u="none" strike="noStrike" kern="1200" noProof="0">
                          <a:solidFill>
                            <a:schemeClr val="tx2"/>
                          </a:solidFill>
                          <a:latin typeface="Arial"/>
                        </a:rPr>
                        <a:t>For excluded drugs covered under our Bonus drug list, you pay 25% coinsurance.</a:t>
                      </a: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a:lnSpc>
                          <a:spcPct val="100000"/>
                        </a:lnSpc>
                        <a:spcBef>
                          <a:spcPct val="20000"/>
                        </a:spcBef>
                        <a:spcAft>
                          <a:spcPct val="0"/>
                        </a:spcAft>
                        <a:buNone/>
                      </a:pPr>
                      <a:endParaRPr lang="en-US" sz="1600" kern="1200" noProof="0">
                        <a:solidFill>
                          <a:srgbClr val="FF0000"/>
                        </a:solidFill>
                        <a:latin typeface="Arial" panose="020B0604020202020204" pitchFamily="34" charset="0"/>
                        <a:ea typeface="+mn-ea"/>
                        <a:cs typeface="Arial" panose="020B0604020202020204" pitchFamily="34" charset="0"/>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8925284"/>
                  </a:ext>
                </a:extLst>
              </a:tr>
              <a:tr h="311686">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chemeClr val="tx2"/>
                          </a:solidFill>
                          <a:latin typeface="Arial"/>
                          <a:cs typeface="Arial"/>
                        </a:rPr>
                        <a:t>Bonus drug coverage </a:t>
                      </a:r>
                    </a:p>
                  </a:txBody>
                  <a:tcPr marL="109752" marR="109752" marT="54923" marB="54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kern="1200" noProof="0">
                          <a:solidFill>
                            <a:schemeClr val="tx2"/>
                          </a:solidFill>
                          <a:latin typeface="Arial"/>
                          <a:ea typeface="+mn-ea"/>
                          <a:cs typeface="Arial"/>
                        </a:rPr>
                        <a:t>25% coinsurance</a:t>
                      </a:r>
                      <a:endParaRPr lang="en-US" sz="1600" kern="1200" noProof="0">
                        <a:solidFill>
                          <a:srgbClr val="FF2F92"/>
                        </a:solidFill>
                        <a:latin typeface="Arial"/>
                        <a:ea typeface="+mn-ea"/>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kern="1200" noProof="0" dirty="0">
                          <a:solidFill>
                            <a:schemeClr val="tx2"/>
                          </a:solidFill>
                          <a:latin typeface="Arial"/>
                          <a:ea typeface="+mn-ea"/>
                          <a:cs typeface="Arial"/>
                        </a:rPr>
                        <a:t>25% coinsurance</a:t>
                      </a:r>
                      <a:endParaRPr lang="en-US" sz="1600" kern="1200" noProof="0" dirty="0">
                        <a:solidFill>
                          <a:srgbClr val="FF2F92"/>
                        </a:solidFill>
                        <a:latin typeface="Arial"/>
                        <a:ea typeface="+mn-ea"/>
                        <a:cs typeface="Arial"/>
                      </a:endParaRPr>
                    </a:p>
                  </a:txBody>
                  <a:tcPr marL="109733" marR="109733" marT="54778" marB="5477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2550676"/>
                  </a:ext>
                </a:extLst>
              </a:tr>
            </a:tbl>
          </a:graphicData>
        </a:graphic>
      </p:graphicFrame>
      <p:sp>
        <p:nvSpPr>
          <p:cNvPr id="3" name="Rectangle 2">
            <a:extLst>
              <a:ext uri="{FF2B5EF4-FFF2-40B4-BE49-F238E27FC236}">
                <a16:creationId xmlns:a16="http://schemas.microsoft.com/office/drawing/2014/main" id="{57FE92C5-91D3-C40F-7558-7344560A9209}"/>
              </a:ext>
            </a:extLst>
          </p:cNvPr>
          <p:cNvSpPr/>
          <p:nvPr/>
        </p:nvSpPr>
        <p:spPr>
          <a:xfrm rot="5400000">
            <a:off x="13098779" y="1119863"/>
            <a:ext cx="2679192" cy="3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rtlCol="0" anchor="ctr">
            <a:spAutoFit/>
          </a:bodyPr>
          <a:lstStyle/>
          <a:p>
            <a:pPr algn="ctr"/>
            <a:r>
              <a:rPr lang="en-US" sz="1800" b="1">
                <a:solidFill>
                  <a:prstClr val="white"/>
                </a:solidFill>
                <a:latin typeface="Arial Narrow" panose="020B0606020202030204" pitchFamily="34" charset="0"/>
              </a:rPr>
              <a:t>MEDICARE ADVANTAGE</a:t>
            </a:r>
          </a:p>
        </p:txBody>
      </p:sp>
    </p:spTree>
    <p:extLst>
      <p:ext uri="{BB962C8B-B14F-4D97-AF65-F5344CB8AC3E}">
        <p14:creationId xmlns:p14="http://schemas.microsoft.com/office/powerpoint/2010/main" val="296229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1611&quot;&gt;&lt;/object&gt;&lt;object type=&quot;2&quot; unique_id=&quot;11612&quot;&gt;&lt;object type=&quot;3&quot; unique_id=&quot;11613&quot;&gt;&lt;property id=&quot;20148&quot; value=&quot;5&quot;/&gt;&lt;property id=&quot;20300&quot; value=&quot;Slide 1&quot;/&gt;&lt;property id=&quot;20307&quot; value=&quot;818&quot;/&gt;&lt;/object&gt;&lt;object type=&quot;3&quot; unique_id=&quot;11614&quot;&gt;&lt;property id=&quot;20148&quot; value=&quot;5&quot;/&gt;&lt;property id=&quot;20300&quot; value=&quot;Slide 2&quot;/&gt;&lt;property id=&quot;20307&quot; value=&quot;3264&quot;/&gt;&lt;/object&gt;&lt;object type=&quot;3&quot; unique_id=&quot;11615&quot;&gt;&lt;property id=&quot;20148&quot; value=&quot;5&quot;/&gt;&lt;property id=&quot;20300&quot; value=&quot;Slide 3&quot;/&gt;&lt;property id=&quot;20307&quot; value=&quot;3265&quot;/&gt;&lt;/object&gt;&lt;object type=&quot;3&quot; unique_id=&quot;11616&quot;&gt;&lt;property id=&quot;20148&quot; value=&quot;5&quot;/&gt;&lt;property id=&quot;20300&quot; value=&quot;Slide 4&quot;/&gt;&lt;property id=&quot;20307&quot; value=&quot;3266&quot;/&gt;&lt;/object&gt;&lt;object type=&quot;3&quot; unique_id=&quot;11617&quot;&gt;&lt;property id=&quot;20148&quot; value=&quot;5&quot;/&gt;&lt;property id=&quot;20300&quot; value=&quot;Slide 5&quot;/&gt;&lt;property id=&quot;20307&quot; value=&quot;3267&quot;/&gt;&lt;/object&gt;&lt;object type=&quot;3&quot; unique_id=&quot;11618&quot;&gt;&lt;property id=&quot;20148&quot; value=&quot;5&quot;/&gt;&lt;property id=&quot;20300&quot; value=&quot;Slide 6&quot;/&gt;&lt;property id=&quot;20307&quot; value=&quot;3268&quot;/&gt;&lt;/object&gt;&lt;object type=&quot;3&quot; unique_id=&quot;11619&quot;&gt;&lt;property id=&quot;20148&quot; value=&quot;5&quot;/&gt;&lt;property id=&quot;20300&quot; value=&quot;Slide 7&quot;/&gt;&lt;property id=&quot;20307&quot; value=&quot;3269&quot;/&gt;&lt;/object&gt;&lt;object type=&quot;3&quot; unique_id=&quot;11620&quot;&gt;&lt;property id=&quot;20148&quot; value=&quot;5&quot;/&gt;&lt;property id=&quot;20300&quot; value=&quot;Slide 8 - &amp;quot;QUESTIONS ABOUT  &amp;lt;CURRENT GROUP PLAN OPTION&amp;gt;?&amp;quot;&quot;/&gt;&lt;property id=&quot;20307&quot; value=&quot;3194&quot;/&gt;&lt;/object&gt;&lt;object type=&quot;3&quot; unique_id=&quot;11621&quot;&gt;&lt;property id=&quot;20148&quot; value=&quot;5&quot;/&gt;&lt;property id=&quot;20300&quot; value=&quot;Slide 9&quot;/&gt;&lt;property id=&quot;20307&quot; value=&quot;3270&quot;/&gt;&lt;/object&gt;&lt;object type=&quot;3&quot; unique_id=&quot;11622&quot;&gt;&lt;property id=&quot;20148&quot; value=&quot;5&quot;/&gt;&lt;property id=&quot;20300&quot; value=&quot;Slide 10&quot;/&gt;&lt;property id=&quot;20307&quot; value=&quot;3271&quot;/&gt;&lt;/object&gt;&lt;object type=&quot;3&quot; unique_id=&quot;11623&quot;&gt;&lt;property id=&quot;20148&quot; value=&quot;5&quot;/&gt;&lt;property id=&quot;20300&quot; value=&quot;Slide 11&quot;/&gt;&lt;property id=&quot;20307&quot; value=&quot;3161&quot;/&gt;&lt;/object&gt;&lt;object type=&quot;3&quot; unique_id=&quot;11624&quot;&gt;&lt;property id=&quot;20148&quot; value=&quot;5&quot;/&gt;&lt;property id=&quot;20300&quot; value=&quot;Slide 12&quot;/&gt;&lt;property id=&quot;20307&quot; value=&quot;3276&quot;/&gt;&lt;/object&gt;&lt;object type=&quot;3&quot; unique_id=&quot;11625&quot;&gt;&lt;property id=&quot;20148&quot; value=&quot;5&quot;/&gt;&lt;property id=&quot;20300&quot; value=&quot;Slide 13&quot;/&gt;&lt;property id=&quot;20307&quot; value=&quot;3277&quot;/&gt;&lt;/object&gt;&lt;object type=&quot;3&quot; unique_id=&quot;11626&quot;&gt;&lt;property id=&quot;20148&quot; value=&quot;5&quot;/&gt;&lt;property id=&quot;20300&quot; value=&quot;Slide 14&quot;/&gt;&lt;property id=&quot;20307&quot; value=&quot;3278&quot;/&gt;&lt;/object&gt;&lt;object type=&quot;3&quot; unique_id=&quot;11627&quot;&gt;&lt;property id=&quot;20148&quot; value=&quot;5&quot;/&gt;&lt;property id=&quot;20300&quot; value=&quot;Slide 15&quot;/&gt;&lt;property id=&quot;20307&quot; value=&quot;3279&quot;/&gt;&lt;/object&gt;&lt;object type=&quot;3&quot; unique_id=&quot;11628&quot;&gt;&lt;property id=&quot;20148&quot; value=&quot;5&quot;/&gt;&lt;property id=&quot;20300&quot; value=&quot;Slide 16&quot;/&gt;&lt;property id=&quot;20307&quot; value=&quot;3275&quot;/&gt;&lt;/object&gt;&lt;object type=&quot;3&quot; unique_id=&quot;11629&quot;&gt;&lt;property id=&quot;20148&quot; value=&quot;5&quot;/&gt;&lt;property id=&quot;20300&quot; value=&quot;Slide 17&quot;/&gt;&lt;property id=&quot;20307&quot; value=&quot;3280&quot;/&gt;&lt;/object&gt;&lt;object type=&quot;3&quot; unique_id=&quot;11630&quot;&gt;&lt;property id=&quot;20148&quot; value=&quot;5&quot;/&gt;&lt;property id=&quot;20300&quot; value=&quot;Slide 18 - &amp;quot;QUESTIONS ABOUT ORIGINAL MEDICARE  OR MEDICARE PART D?&amp;quot;&quot;/&gt;&lt;property id=&quot;20307&quot; value=&quot;3281&quot;/&gt;&lt;/object&gt;&lt;object type=&quot;3&quot; unique_id=&quot;11631&quot;&gt;&lt;property id=&quot;20148&quot; value=&quot;5&quot;/&gt;&lt;property id=&quot;20300&quot; value=&quot;Slide 19&quot;/&gt;&lt;property id=&quot;20307&quot; value=&quot;3282&quot;/&gt;&lt;/object&gt;&lt;object type=&quot;3&quot; unique_id=&quot;11632&quot;&gt;&lt;property id=&quot;20148&quot; value=&quot;5&quot;/&gt;&lt;property id=&quot;20300&quot; value=&quot;Slide 20&quot;/&gt;&lt;property id=&quot;20307&quot; value=&quot;3283&quot;/&gt;&lt;/object&gt;&lt;object type=&quot;3&quot; unique_id=&quot;11633&quot;&gt;&lt;property id=&quot;20148&quot; value=&quot;5&quot;/&gt;&lt;property id=&quot;20300&quot; value=&quot;Slide 21 - &amp;quot;[Group Medicare Advantage Provider network access&amp;quot;&quot;/&gt;&lt;property id=&quot;20307&quot; value=&quot;484&quot;/&gt;&lt;/object&gt;&lt;object type=&quot;3&quot; unique_id=&quot;11634&quot;&gt;&lt;property id=&quot;20148&quot; value=&quot;5&quot;/&gt;&lt;property id=&quot;20300&quot; value=&quot;Slide 22 - &amp;quot;[Medicare Advantage plan features&amp;quot;&quot;/&gt;&lt;property id=&quot;20307&quot; value=&quot;485&quot;/&gt;&lt;/object&gt;&lt;object type=&quot;3&quot; unique_id=&quot;11635&quot;&gt;&lt;property id=&quot;20148&quot; value=&quot;5&quot;/&gt;&lt;property id=&quot;20300&quot; value=&quot;Slide 23 - &amp;quot;[Over The Counter medications and supplements allowance &amp;quot;&quot;/&gt;&lt;property id=&quot;20307&quot; value=&quot;486&quot;/&gt;&lt;/object&gt;&lt;object type=&quot;3&quot; unique_id=&quot;11636&quot;&gt;&lt;property id=&quot;20148&quot; value=&quot;5&quot;/&gt;&lt;property id=&quot;20300&quot; value=&quot;Slide 24 - &amp;quot;[SILVERSNEAKERS®&amp;quot;&quot;/&gt;&lt;property id=&quot;20307&quot; value=&quot;487&quot;/&gt;&lt;/object&gt;&lt;object type=&quot;3&quot; unique_id=&quot;11637&quot;&gt;&lt;property id=&quot;20148&quot; value=&quot;5&quot;/&gt;&lt;property id=&quot;20300&quot; value=&quot;Slide 25 - &amp;quot;[GROUP Medicare Advantage Plans Medical Only &amp;quot;&quot;/&gt;&lt;property id=&quot;20307&quot; value=&quot;488&quot;/&gt;&lt;/object&gt;&lt;object type=&quot;3&quot; unique_id=&quot;11638&quot;&gt;&lt;property id=&quot;20148&quot; value=&quot;5&quot;/&gt;&lt;property id=&quot;20300&quot; value=&quot;Slide 26 - &amp;quot;[GROUP Medicare Advantage Plans Medical and Medicare part D Rx &amp;quot;&quot;/&gt;&lt;property id=&quot;20307&quot; value=&quot;489&quot;/&gt;&lt;/object&gt;&lt;object type=&quot;3&quot; unique_id=&quot;11639&quot;&gt;&lt;property id=&quot;20148&quot; value=&quot;5&quot;/&gt;&lt;property id=&quot;20300&quot; value=&quot;Slide 27 - &amp;quot;[GROUP Medicare Advantage Plans Medical and Medicare part D Rx &amp;quot;&quot;/&gt;&lt;property id=&quot;20307&quot; value=&quot;490&quot;/&gt;&lt;/object&gt;&lt;object type=&quot;3&quot; unique_id=&quot;11640&quot;&gt;&lt;property id=&quot;20148&quot; value=&quot;5&quot;/&gt;&lt;property id=&quot;20300&quot; value=&quot;Slide 28 - &amp;quot;[Group Medicare Advantage Classic (MAPD-PPO)&amp;quot;&quot;/&gt;&lt;property id=&quot;20307&quot; value=&quot;491&quot;/&gt;&lt;/object&gt;&lt;object type=&quot;3&quot; unique_id=&quot;11641&quot;&gt;&lt;property id=&quot;20148&quot; value=&quot;5&quot;/&gt;&lt;property id=&quot;20300&quot; value=&quot;Slide 29 - &amp;quot;[Group Medicare Advantage  Premier  (MAPD-PPO)&amp;quot;&quot;/&gt;&lt;property id=&quot;20307&quot; value=&quot;492&quot;/&gt;&lt;/object&gt;&lt;object type=&quot;3&quot; unique_id=&quot;11642&quot;&gt;&lt;property id=&quot;20148&quot; value=&quot;5&quot;/&gt;&lt;property id=&quot;20300&quot; value=&quot;Slide 30 - &amp;quot;[Group Medicare Advantage Select (MAPD-PPO)&amp;quot;&quot;/&gt;&lt;property id=&quot;20307&quot; value=&quot;493&quot;/&gt;&lt;/object&gt;&lt;object type=&quot;3&quot; unique_id=&quot;11643&quot;&gt;&lt;property id=&quot;20148&quot; value=&quot;5&quot;/&gt;&lt;property id=&quot;20300&quot; value=&quot;Slide 31 - &amp;quot;[Group Medicare Advantage RX option 1&amp;quot;&quot;/&gt;&lt;property id=&quot;20307&quot; value=&quot;494&quot;/&gt;&lt;/object&gt;&lt;object type=&quot;3&quot; unique_id=&quot;11644&quot;&gt;&lt;property id=&quot;20148&quot; value=&quot;5&quot;/&gt;&lt;property id=&quot;20300&quot; value=&quot;Slide 32 - &amp;quot;[Group Medicare Advantage RX option 2&amp;quot;&quot;/&gt;&lt;property id=&quot;20307&quot; value=&quot;495&quot;/&gt;&lt;/object&gt;&lt;object type=&quot;3&quot; unique_id=&quot;11645&quot;&gt;&lt;property id=&quot;20148&quot; value=&quot;5&quot;/&gt;&lt;property id=&quot;20300&quot; value=&quot;Slide 33 - &amp;quot;[Group Medicare Advantage RX option 3&amp;quot;&quot;/&gt;&lt;property id=&quot;20307&quot; value=&quot;496&quot;/&gt;&lt;/object&gt;&lt;object type=&quot;3&quot; unique_id=&quot;11646&quot;&gt;&lt;property id=&quot;20148&quot; value=&quot;5&quot;/&gt;&lt;property id=&quot;20300&quot; value=&quot;Slide 34 - &amp;quot; [ supplemental drug benefit&amp;quot;&quot;/&gt;&lt;property id=&quot;20307&quot; value=&quot;497&quot;/&gt;&lt;/object&gt;&lt;object type=&quot;3&quot; unique_id=&quot;11647&quot;&gt;&lt;property id=&quot;20148&quot; value=&quot;5&quot;/&gt;&lt;property id=&quot;20300&quot; value=&quot;Slide 35 - &amp;quot;[Group Medicare Advantage Standard (MA-Only) PPO&amp;quot;&quot;/&gt;&lt;property id=&quot;20307&quot; value=&quot;498&quot;/&gt;&lt;/object&gt;&lt;object type=&quot;3&quot; unique_id=&quot;11648&quot;&gt;&lt;property id=&quot;20148&quot; value=&quot;5&quot;/&gt;&lt;property id=&quot;20300&quot; value=&quot;Slide 36 - &amp;quot;[Group Medicare Advantage Plus  (MA-Only) PPO &amp;quot;&quot;/&gt;&lt;property id=&quot;20307&quot; value=&quot;499&quot;/&gt;&lt;/object&gt;&lt;object type=&quot;3&quot; unique_id=&quot;11649&quot;&gt;&lt;property id=&quot;20148&quot; value=&quot;5&quot;/&gt;&lt;property id=&quot;20300&quot; value=&quot;Slide 37 - &amp;quot;[Group Medicare Advantage Value  (MA-Only) PPO &amp;quot;&quot;/&gt;&lt;property id=&quot;20307&quot; value=&quot;500&quot;/&gt;&lt;/object&gt;&lt;object type=&quot;3&quot; unique_id=&quot;11650&quot;&gt;&lt;property id=&quot;20148&quot; value=&quot;5&quot;/&gt;&lt;property id=&quot;20300&quot; value=&quot;Slide 38 - &amp;quot;Doctor on Demand&amp;quot;&quot;/&gt;&lt;property id=&quot;20307&quot; value=&quot;501&quot;/&gt;&lt;/object&gt;&lt;object type=&quot;3&quot; unique_id=&quot;11651&quot;&gt;&lt;property id=&quot;20148&quot; value=&quot;5&quot;/&gt;&lt;property id=&quot;20300&quot; value=&quot;Slide 39 - &amp;quot;[MEDICARE ADVANTAGE WITH RX www.myprime.com&amp;quot;&quot;/&gt;&lt;property id=&quot;20307&quot; value=&quot;502&quot;/&gt;&lt;/object&gt;&lt;object type=&quot;3&quot; unique_id=&quot;11652&quot;&gt;&lt;property id=&quot;20148&quot; value=&quot;5&quot;/&gt;&lt;property id=&quot;20300&quot; value=&quot;Slide 40 - &amp;quot;[Medicare advantage Enrollment Timeline&amp;quot;&quot;/&gt;&lt;property id=&quot;20307&quot; value=&quot;503&quot;/&gt;&lt;/object&gt;&lt;object type=&quot;3&quot; unique_id=&quot;11653&quot;&gt;&lt;property id=&quot;20148&quot; value=&quot;5&quot;/&gt;&lt;property id=&quot;20300&quot; value=&quot;Slide 41 - &amp;quot;[Group Medicare advantage  member resources&amp;quot;&quot;/&gt;&lt;property id=&quot;20307&quot; value=&quot;504&quot;/&gt;&lt;/object&gt;&lt;object type=&quot;3&quot; unique_id=&quot;11654&quot;&gt;&lt;property id=&quot;20148&quot; value=&quot;5&quot;/&gt;&lt;property id=&quot;20300&quot; value=&quot;Slide 42 - &amp;quot;[QUESTIONS ABOUT Group Medicare Advantage?&amp;quot;&quot;/&gt;&lt;property id=&quot;20307&quot; value=&quot;505&quot;/&gt;&lt;/object&gt;&lt;object type=&quot;3&quot; unique_id=&quot;11655&quot;&gt;&lt;property id=&quot;20148&quot; value=&quot;5&quot;/&gt;&lt;property id=&quot;20300&quot; value=&quot;Slide 43 - &amp;quot;[Group &amp;lt;Medicare supplement Plan Name&amp;gt; eligibility&amp;quot;&quot;/&gt;&lt;property id=&quot;20307&quot; value=&quot;506&quot;/&gt;&lt;/object&gt;&lt;object type=&quot;3&quot; unique_id=&quot;11656&quot;&gt;&lt;property id=&quot;20148&quot; value=&quot;5&quot;/&gt;&lt;property id=&quot;20300&quot; value=&quot;Slide 44 - &amp;quot;[Medicare supplement&amp;quot;&quot;/&gt;&lt;property id=&quot;20307&quot; value=&quot;507&quot;/&gt;&lt;/object&gt;&lt;object type=&quot;3&quot; unique_id=&quot;11657&quot;&gt;&lt;property id=&quot;20148&quot; value=&quot;5&quot;/&gt;&lt;property id=&quot;20300&quot; value=&quot;Slide 45 - &amp;quot;[GROUP &amp;lt;SENIOR GOLD/PLAN N/    High deductible (Plan F)/PLAN L/PLAN K&amp;gt; BENEFITS&amp;quot;&quot;/&gt;&lt;property id=&quot;20307&quot; value=&quot;508&quot;/&gt;&lt;/object&gt;&lt;object type=&quot;3&quot; unique_id=&quot;11658&quot;&gt;&lt;property id=&quot;20148&quot; value=&quot;5&quot;/&gt;&lt;property id=&quot;20300&quot; value=&quot;Slide 46 - &amp;quot;[GROUP &amp;lt;SENIOR GOLD/PLAN N/    High deductible (Plan F) /PLAN L/PLAN K&amp;gt; BENEFITS&amp;quot;&quot;/&gt;&lt;property id=&quot;20307&quot; value=&quot;509&quot;/&gt;&lt;/object&gt;&lt;object type=&quot;3&quot; unique_id=&quot;11659&quot;&gt;&lt;property id=&quot;20148&quot; value=&quot;5&quot;/&gt;&lt;property id=&quot;20300&quot; value=&quot;Slide 47 - &amp;quot;[Group Senior Gold medical coverage&amp;quot;&quot;/&gt;&lt;property id=&quot;20307&quot; value=&quot;510&quot;/&gt;&lt;/object&gt;&lt;object type=&quot;3&quot; unique_id=&quot;11660&quot;&gt;&lt;property id=&quot;20148&quot; value=&quot;5&quot;/&gt;&lt;property id=&quot;20300&quot; value=&quot;Slide 48 - &amp;quot;[Plan K medical coverage&amp;quot;&quot;/&gt;&lt;property id=&quot;20307&quot; value=&quot;511&quot;/&gt;&lt;/object&gt;&lt;object type=&quot;3&quot; unique_id=&quot;11661&quot;&gt;&lt;property id=&quot;20148&quot; value=&quot;5&quot;/&gt;&lt;property id=&quot;20300&quot; value=&quot;Slide 49 - &amp;quot;[Plan L medical coverage&amp;quot;&quot;/&gt;&lt;property id=&quot;20307&quot; value=&quot;512&quot;/&gt;&lt;/object&gt;&lt;object type=&quot;3&quot; unique_id=&quot;11662&quot;&gt;&lt;property id=&quot;20148&quot; value=&quot;5&quot;/&gt;&lt;property id=&quot;20300&quot; value=&quot;Slide 50 - &amp;quot;[Plan N medical coverage&amp;quot;&quot;/&gt;&lt;property id=&quot;20307&quot; value=&quot;513&quot;/&gt;&lt;/object&gt;&lt;object type=&quot;3&quot; unique_id=&quot;11663&quot;&gt;&lt;property id=&quot;20148&quot; value=&quot;5&quot;/&gt;&lt;property id=&quot;20300&quot; value=&quot;Slide 51 - &amp;quot;[Group Medicare Supplement Plan N examples&amp;quot;&quot;/&gt;&lt;property id=&quot;20307&quot; value=&quot;514&quot;/&gt;&lt;/object&gt;&lt;object type=&quot;3&quot; unique_id=&quot;11664&quot;&gt;&lt;property id=&quot;20148&quot; value=&quot;5&quot;/&gt;&lt;property id=&quot;20300&quot; value=&quot;Slide 52 - &amp;quot;[high deductible (Plan F) medical coverage&amp;quot;&quot;/&gt;&lt;property id=&quot;20307&quot; value=&quot;515&quot;/&gt;&lt;/object&gt;&lt;object type=&quot;3&quot; unique_id=&quot;11665&quot;&gt;&lt;property id=&quot;20148&quot; value=&quot;5&quot;/&gt;&lt;property id=&quot;20300&quot; value=&quot;Slide 53 - &amp;quot;[Group High Deductible (Plan F) examples&amp;quot;&quot;/&gt;&lt;property id=&quot;20307&quot; value=&quot;516&quot;/&gt;&lt;/object&gt;&lt;object type=&quot;3&quot; unique_id=&quot;11666&quot;&gt;&lt;property id=&quot;20148&quot; value=&quot;5&quot;/&gt;&lt;property id=&quot;20300&quot; value=&quot;Slide 54 - &amp;quot;[Medicare Supplement Enrollment Timeline&amp;quot;&quot;/&gt;&lt;property id=&quot;20307&quot; value=&quot;517&quot;/&gt;&lt;/object&gt;&lt;object type=&quot;3&quot; unique_id=&quot;11667&quot;&gt;&lt;property id=&quot;20148&quot; value=&quot;5&quot;/&gt;&lt;property id=&quot;20300&quot; value=&quot;Slide 55 - &amp;quot;[Group &amp;lt;Senior Gold/Plan name&amp;gt; member resources&amp;quot;&quot;/&gt;&lt;property id=&quot;20307&quot; value=&quot;518&quot;/&gt;&lt;/object&gt;&lt;object type=&quot;3&quot; unique_id=&quot;11668&quot;&gt;&lt;property id=&quot;20148&quot; value=&quot;5&quot;/&gt;&lt;property id=&quot;20300&quot; value=&quot;Slide 56 - &amp;quot;[QUESTIONS ABOUT Group &amp;lt;Senior gold/plan name&amp;gt;?&amp;quot;&quot;/&gt;&lt;property id=&quot;20307&quot; value=&quot;519&quot;/&gt;&lt;/object&gt;&lt;object type=&quot;3&quot; unique_id=&quot;11669&quot;&gt;&lt;property id=&quot;20148&quot; value=&quot;5&quot;/&gt;&lt;property id=&quot;20300&quot; value=&quot;Slide 57 - &amp;quot;[Group platinum blue eligibility* &amp;quot;&quot;/&gt;&lt;property id=&quot;20307&quot; value=&quot;520&quot;/&gt;&lt;/object&gt;&lt;object type=&quot;3&quot; unique_id=&quot;11670&quot;&gt;&lt;property id=&quot;20148&quot; value=&quot;5&quot;/&gt;&lt;property id=&quot;20300&quot; value=&quot;Slide 58 - &amp;quot;[Group Platinum blue (cost) Availability area&amp;quot;&quot;/&gt;&lt;property id=&quot;20307&quot; value=&quot;521&quot;/&gt;&lt;/object&gt;&lt;object type=&quot;3&quot; unique_id=&quot;11671&quot;&gt;&lt;property id=&quot;20148&quot; value=&quot;5&quot;/&gt;&lt;property id=&quot;20300&quot; value=&quot;Slide 59 - &amp;quot;[Group Platinum Blue&amp;quot;&quot;/&gt;&lt;property id=&quot;20307&quot; value=&quot;522&quot;/&gt;&lt;/object&gt;&lt;object type=&quot;3&quot; unique_id=&quot;11672&quot;&gt;&lt;property id=&quot;20148&quot; value=&quot;5&quot;/&gt;&lt;property id=&quot;20300&quot; value=&quot;Slide 60 - &amp;quot;[GROUP PLATINUM BLUE BENEFITS&amp;quot;&quot;/&gt;&lt;property id=&quot;20307&quot; value=&quot;523&quot;/&gt;&lt;/object&gt;&lt;object type=&quot;3&quot; unique_id=&quot;11673&quot;&gt;&lt;property id=&quot;20148&quot; value=&quot;5&quot;/&gt;&lt;property id=&quot;20300&quot; value=&quot;Slide 61 - &amp;quot;[Group Platinum Blue: Plan A Medical Coverage&amp;quot;&quot;/&gt;&lt;property id=&quot;20307&quot; value=&quot;524&quot;/&gt;&lt;/object&gt;&lt;object type=&quot;3&quot; unique_id=&quot;11674&quot;&gt;&lt;property id=&quot;20148&quot; value=&quot;5&quot;/&gt;&lt;property id=&quot;20300&quot; value=&quot;Slide 62 - &amp;quot;[Group Platinum Blue: Plan B Medical Coverage&amp;quot;&quot;/&gt;&lt;property id=&quot;20307&quot; value=&quot;525&quot;/&gt;&lt;/object&gt;&lt;object type=&quot;3&quot; unique_id=&quot;11675&quot;&gt;&lt;property id=&quot;20148&quot; value=&quot;5&quot;/&gt;&lt;property id=&quot;20300&quot; value=&quot;Slide 63 - &amp;quot;[Group Platinum Blue: Plan C Medical Coverage&amp;quot;&quot;/&gt;&lt;property id=&quot;20307&quot; value=&quot;526&quot;/&gt;&lt;/object&gt;&lt;object type=&quot;3&quot; unique_id=&quot;11676&quot;&gt;&lt;property id=&quot;20148&quot; value=&quot;5&quot;/&gt;&lt;property id=&quot;20300&quot; value=&quot;Slide 64 - &amp;quot;[SILVERSNEAKERS®&amp;quot;&quot;/&gt;&lt;property id=&quot;20307&quot; value=&quot;527&quot;/&gt;&lt;/object&gt;&lt;object type=&quot;3&quot; unique_id=&quot;11677&quot;&gt;&lt;property id=&quot;20148&quot; value=&quot;5&quot;/&gt;&lt;property id=&quot;20300&quot; value=&quot;Slide 65 - &amp;quot;[Group Platinum Blue  Enrollment timeline&amp;quot;&quot;/&gt;&lt;property id=&quot;20307&quot; value=&quot;528&quot;/&gt;&lt;/object&gt;&lt;object type=&quot;3&quot; unique_id=&quot;11678&quot;&gt;&lt;property id=&quot;20148&quot; value=&quot;5&quot;/&gt;&lt;property id=&quot;20300&quot; value=&quot;Slide 66 - &amp;quot;[Group Platinum Blue  member resources&amp;quot;&quot;/&gt;&lt;property id=&quot;20307&quot; value=&quot;529&quot;/&gt;&lt;/object&gt;&lt;object type=&quot;3&quot; unique_id=&quot;11679&quot;&gt;&lt;property id=&quot;20148&quot; value=&quot;5&quot;/&gt;&lt;property id=&quot;20300&quot; value=&quot;Slide 67 - &amp;quot;[QUESTIONS ABOUT Group platinum blue?&amp;quot;&quot;/&gt;&lt;property id=&quot;20307&quot; value=&quot;530&quot;/&gt;&lt;/object&gt;&lt;object type=&quot;3&quot; unique_id=&quot;11680&quot;&gt;&lt;property id=&quot;20148&quot; value=&quot;5&quot;/&gt;&lt;property id=&quot;20300&quot; value=&quot;Slide 68 - &amp;quot;[Group MedicareBlueSM Rx  eligibility requirements&amp;quot;&quot;/&gt;&lt;property id=&quot;20307&quot; value=&quot;531&quot;/&gt;&lt;/object&gt;&lt;object type=&quot;3&quot; unique_id=&quot;11681&quot;&gt;&lt;property id=&quot;20148&quot; value=&quot;5&quot;/&gt;&lt;property id=&quot;20300&quot; value=&quot;Slide 69 - &amp;quot;[GROUP MEDICAREBLUESM RX Prescription drug coverage&amp;quot;&quot;/&gt;&lt;property id=&quot;20307&quot; value=&quot;532&quot;/&gt;&lt;/object&gt;&lt;object type=&quot;3&quot; unique_id=&quot;11682&quot;&gt;&lt;property id=&quot;20148&quot; value=&quot;5&quot;/&gt;&lt;property id=&quot;20300&quot; value=&quot;Slide 70 - &amp;quot;[GROUP MEDICAREBLUESM RX MEDICATION THERAPY MANAGEMENT PROGRAM&amp;quot;&quot;/&gt;&lt;property id=&quot;20307&quot; value=&quot;533&quot;/&gt;&lt;/object&gt;&lt;object type=&quot;3&quot; unique_id=&quot;11683&quot;&gt;&lt;property id=&quot;20148&quot; value=&quot;5&quot;/&gt;&lt;property id=&quot;20300&quot; value=&quot;Slide 71 - &amp;quot;[GROUP MEDICAREBLUESM RX  formulary&amp;quot;&quot;/&gt;&lt;property id=&quot;20307&quot; value=&quot;534&quot;/&gt;&lt;/object&gt;&lt;object type=&quot;3&quot; unique_id=&quot;11684&quot;&gt;&lt;property id=&quot;20148&quot; value=&quot;5&quot;/&gt;&lt;property id=&quot;20300&quot; value=&quot;Slide 72 - &amp;quot;[GROUP MEDICAREBLUESM RX STANDARD PLAN DESIGNS&amp;quot;&quot;/&gt;&lt;property id=&quot;20307&quot; value=&quot;535&quot;/&gt;&lt;/object&gt;&lt;object type=&quot;3&quot; unique_id=&quot;11685&quot;&gt;&lt;property id=&quot;20148&quot; value=&quot;5&quot;/&gt;&lt;property id=&quot;20300&quot; value=&quot;Slide 73 - &amp;quot;[GROUP MEDICAREBLUESM RX GAP AND CATASTROPHIC COVERAGE&amp;quot;&quot;/&gt;&lt;property id=&quot;20307&quot; value=&quot;536&quot;/&gt;&lt;/object&gt;&lt;object type=&quot;3&quot; unique_id=&quot;11686&quot;&gt;&lt;property id=&quot;20148&quot; value=&quot;5&quot;/&gt;&lt;property id=&quot;20300&quot; value=&quot;Slide 74 - &amp;quot;[GROUP MEDICAREBLUESM RX $0/$20/$40/$60&amp;quot;&quot;/&gt;&lt;property id=&quot;20307&quot; value=&quot;537&quot;/&gt;&lt;/object&gt;&lt;object type=&quot;3&quot; unique_id=&quot;11687&quot;&gt;&lt;property id=&quot;20148&quot; value=&quot;5&quot;/&gt;&lt;property id=&quot;20300&quot; value=&quot;Slide 75 - &amp;quot;[GROUP MEDICAREBLUESM RX $0/$20/$40/$60 (MAX)&amp;quot;&quot;/&gt;&lt;property id=&quot;20307&quot; value=&quot;538&quot;/&gt;&lt;/object&gt;&lt;object type=&quot;3&quot; unique_id=&quot;11688&quot;&gt;&lt;property id=&quot;20148&quot; value=&quot;5&quot;/&gt;&lt;property id=&quot;20300&quot; value=&quot;Slide 76 - &amp;quot;[GROUP MEDICAREBLUESM RX $10/$25/$40/$40&amp;quot;&quot;/&gt;&lt;property id=&quot;20307&quot; value=&quot;539&quot;/&gt;&lt;/object&gt;&lt;object type=&quot;3&quot; unique_id=&quot;11689&quot;&gt;&lt;property id=&quot;20148&quot; value=&quot;5&quot;/&gt;&lt;property id=&quot;20300&quot; value=&quot;Slide 77 - &amp;quot;[GROUP MEDICAREBLUESM RX $10/$25/$40/25%&amp;quot;&quot;/&gt;&lt;property id=&quot;20307&quot; value=&quot;540&quot;/&gt;&lt;/object&gt;&lt;object type=&quot;3&quot; unique_id=&quot;11690&quot;&gt;&lt;property id=&quot;20148&quot; value=&quot;5&quot;/&gt;&lt;property id=&quot;20300&quot; value=&quot;Slide 78 - &amp;quot;[GROUP MEDICAREBLUESM RX $10/$25/$60/$100 (MAX $1,500)&amp;quot;&quot;/&gt;&lt;property id=&quot;20307&quot; value=&quot;542&quot;/&gt;&lt;/object&gt;&lt;object type=&quot;3&quot; unique_id=&quot;11691&quot;&gt;&lt;property id=&quot;20148&quot; value=&quot;5&quot;/&gt;&lt;property id=&quot;20300&quot; value=&quot;Slide 79 - &amp;quot;[GROUP MEDICAREBLUESM RX $10/$25/$60/25%&amp;quot;&quot;/&gt;&lt;property id=&quot;20307&quot; value=&quot;543&quot;/&gt;&lt;/object&gt;&lt;object type=&quot;3&quot; unique_id=&quot;11692&quot;&gt;&lt;property id=&quot;20148&quot; value=&quot;5&quot;/&gt;&lt;property id=&quot;20300&quot; value=&quot;Slide 80 - &amp;quot;[GROUP MEDICAREBLUESM RX $10/$30/$50/$30 (CAP**)&amp;quot;&quot;/&gt;&lt;property id=&quot;20307&quot; value=&quot;545&quot;/&gt;&lt;/object&gt;&lt;object type=&quot;3&quot; unique_id=&quot;11693&quot;&gt;&lt;property id=&quot;20148&quot; value=&quot;5&quot;/&gt;&lt;property id=&quot;20300&quot; value=&quot;Slide 81 - &amp;quot;[GROUP MEDICAREBLUESM RX $10/$30/$50/$50&amp;quot;&quot;/&gt;&lt;property id=&quot;20307&quot; value=&quot;546&quot;/&gt;&lt;/object&gt;&lt;object type=&quot;3&quot; unique_id=&quot;11694&quot;&gt;&lt;property id=&quot;20148&quot; value=&quot;5&quot;/&gt;&lt;property id=&quot;20300&quot; value=&quot;Slide 82 - &amp;quot;[GROUP MEDICAREBLUESM RX 20%/20%/20%/25%&amp;quot;&quot;/&gt;&lt;property id=&quot;20307&quot; value=&quot;551&quot;/&gt;&lt;/object&gt;&lt;object type=&quot;3&quot; unique_id=&quot;11695&quot;&gt;&lt;property id=&quot;20148&quot; value=&quot;5&quot;/&gt;&lt;property id=&quot;20300&quot; value=&quot;Slide 83 - &amp;quot;[GROUP MEDICAREBLUESM RX&amp;quot;&quot;/&gt;&lt;property id=&quot;20307&quot; value=&quot;552&quot;/&gt;&lt;/object&gt;&lt;object type=&quot;3&quot; unique_id=&quot;11696&quot;&gt;&lt;property id=&quot;20148&quot; value=&quot;5&quot;/&gt;&lt;property id=&quot;20300&quot; value=&quot;Slide 84 - &amp;quot;[If your drug is not on the formulary&amp;quot;&quot;/&gt;&lt;property id=&quot;20307&quot; value=&quot;553&quot;/&gt;&lt;/object&gt;&lt;object type=&quot;3&quot; unique_id=&quot;11697&quot;&gt;&lt;property id=&quot;20148&quot; value=&quot;5&quot;/&gt;&lt;property id=&quot;20300&quot; value=&quot;Slide 85 - &amp;quot;[Group MedicareBlueSM Rx  supplemental drug benefit&amp;quot;&quot;/&gt;&lt;property id=&quot;20307&quot; value=&quot;554&quot;/&gt;&lt;/object&gt;&lt;object type=&quot;3&quot; unique_id=&quot;11698&quot;&gt;&lt;property id=&quot;20148&quot; value=&quot;5&quot;/&gt;&lt;property id=&quot;20300&quot; value=&quot;Slide 86 - &amp;quot;Late enrollment penalty  and low income subsidy&amp;quot;&quot;/&gt;&lt;property id=&quot;20307&quot; value=&quot;555&quot;/&gt;&lt;/object&gt;&lt;object type=&quot;3&quot; unique_id=&quot;11699&quot;&gt;&lt;property id=&quot;20148&quot; value=&quot;5&quot;/&gt;&lt;property id=&quot;20300&quot; value=&quot;Slide 87 - &amp;quot;[Group MedicareBlueSM Rx  diabetic supply coverage&amp;quot;&quot;/&gt;&lt;property id=&quot;20307&quot; value=&quot;556&quot;/&gt;&lt;/object&gt;&lt;object type=&quot;3&quot; unique_id=&quot;11700&quot;&gt;&lt;property id=&quot;20148&quot; value=&quot;5&quot;/&gt;&lt;property id=&quot;20300&quot; value=&quot;Slide 88 - &amp;quot;[using your Part D coverage  for vaccinations&amp;quot;&quot;/&gt;&lt;property id=&quot;20307&quot; value=&quot;557&quot;/&gt;&lt;/object&gt;&lt;object type=&quot;3&quot; unique_id=&quot;11701&quot;&gt;&lt;property id=&quot;20148&quot; value=&quot;5&quot;/&gt;&lt;property id=&quot;20300&quot; value=&quot;Slide 89 - &amp;quot;[vaccination coverage with GROUP Medicare Blue RX&amp;quot;&quot;/&gt;&lt;property id=&quot;20307&quot; value=&quot;558&quot;/&gt;&lt;/object&gt;&lt;object type=&quot;3&quot; unique_id=&quot;11702&quot;&gt;&lt;property id=&quot;20148&quot; value=&quot;5&quot;/&gt;&lt;property id=&quot;20300&quot; value=&quot;Slide 90 - &amp;quot;Group MedicareBlue Rx enrollment timeline &amp;quot;&quot;/&gt;&lt;property id=&quot;20307&quot; value=&quot;559&quot;/&gt;&lt;/object&gt;&lt;object type=&quot;3&quot; unique_id=&quot;11703&quot;&gt;&lt;property id=&quot;20148&quot; value=&quot;5&quot;/&gt;&lt;property id=&quot;20300&quot; value=&quot;Slide 91 - &amp;quot;Group MedicareBlueSM Rx member resources&amp;quot;&quot;/&gt;&lt;property id=&quot;20307&quot; value=&quot;560&quot;/&gt;&lt;/object&gt;&lt;object type=&quot;3&quot; unique_id=&quot;11704&quot;&gt;&lt;property id=&quot;20148&quot; value=&quot;5&quot;/&gt;&lt;property id=&quot;20300&quot; value=&quot;Slide 92 - &amp;quot;[QUESTIONS ABOUT Group MedicareBlue Rx?&amp;quot;&quot;/&gt;&lt;property id=&quot;20307&quot; value=&quot;561&quot;/&gt;&lt;/object&gt;&lt;object type=&quot;3&quot; unique_id=&quot;11705&quot;&gt;&lt;property id=&quot;20148&quot; value=&quot;5&quot;/&gt;&lt;property id=&quot;20300&quot; value=&quot;Slide 93 - &amp;quot;WHY BLUE CROSS AND BLUE SHIELD OF MINNESOTA?&amp;quot;&quot;/&gt;&lt;property id=&quot;20307&quot; value=&quot;562&quot;/&gt;&lt;/object&gt;&lt;object type=&quot;3&quot; unique_id=&quot;11706&quot;&gt;&lt;property id=&quot;20148&quot; value=&quot;5&quot;/&gt;&lt;property id=&quot;20300&quot; value=&quot;Slide 94 - &amp;quot;PROUD TO BE A LOCAL,  NONPROFIT COMPANY&amp;quot;&quot;/&gt;&lt;property id=&quot;20307&quot; value=&quot;563&quot;/&gt;&lt;/object&gt;&lt;object type=&quot;3&quot; unique_id=&quot;11707&quot;&gt;&lt;property id=&quot;20148&quot; value=&quot;5&quot;/&gt;&lt;property id=&quot;20300&quot; value=&quot;Slide 95 - &amp;quot;[Blue cross retail centers&amp;quot;&quot;/&gt;&lt;property id=&quot;20307&quot; value=&quot;564&quot;/&gt;&lt;/object&gt;&lt;object type=&quot;3&quot; unique_id=&quot;11708&quot;&gt;&lt;property id=&quot;20148&quot; value=&quot;5&quot;/&gt;&lt;property id=&quot;20300&quot; value=&quot;Slide 96 - &amp;quot;[Blue cross retail centers&amp;quot;&quot;/&gt;&lt;property id=&quot;20307&quot; value=&quot;565&quot;/&gt;&lt;/object&gt;&lt;object type=&quot;3&quot; unique_id=&quot;11709&quot;&gt;&lt;property id=&quot;20148&quot; value=&quot;5&quot;/&gt;&lt;property id=&quot;20300&quot; value=&quot;Slide 97 - &amp;quot;[OTHER useful RESOURCES &amp;quot;&quot;/&gt;&lt;property id=&quot;20307&quot; value=&quot;566&quot;/&gt;&lt;/object&gt;&lt;object type=&quot;3&quot; unique_id=&quot;11710&quot;&gt;&lt;property id=&quot;20148&quot; value=&quot;5&quot;/&gt;&lt;property id=&quot;20300&quot; value=&quot;Slide 98 - &amp;quot;[&amp;lt;Year&amp;gt; Medicare Renewal communications&amp;quot;&quot;/&gt;&lt;property id=&quot;20307&quot; value=&quot;567&quot;/&gt;&lt;/object&gt;&lt;object type=&quot;3&quot; unique_id=&quot;11711&quot;&gt;&lt;property id=&quot;20148&quot; value=&quot;5&quot;/&gt;&lt;property id=&quot;20300&quot; value=&quot;Slide 99 - &amp;quot;[COVID-19 Updates &amp;quot;&quot;/&gt;&lt;property id=&quot;20307&quot; value=&quot;568&quot;/&gt;&lt;/object&gt;&lt;object type=&quot;3&quot; unique_id=&quot;11712&quot;&gt;&lt;property id=&quot;20148&quot; value=&quot;5&quot;/&gt;&lt;property id=&quot;20300&quot; value=&quot;Slide 100 - &amp;quot;[Group enrollment process&amp;quot;&quot;/&gt;&lt;property id=&quot;20307&quot; value=&quot;569&quot;/&gt;&lt;/object&gt;&lt;object type=&quot;3&quot; unique_id=&quot;11713&quot;&gt;&lt;property id=&quot;20148&quot; value=&quot;5&quot;/&gt;&lt;property id=&quot;20300&quot; value=&quot;Slide 101 - &amp;quot;[MEDICARE PART D EXTRA HELP  LOW-INCOME SUBSIDY (LIS)&amp;quot;&quot;/&gt;&lt;property id=&quot;20307&quot; value=&quot;570&quot;/&gt;&lt;/object&gt;&lt;object type=&quot;3&quot; unique_id=&quot;11714&quot;&gt;&lt;property id=&quot;20148&quot; value=&quot;5&quot;/&gt;&lt;property id=&quot;20300&quot; value=&quot;Slide 102 - &amp;quot;[GLOSSARY OF COMMON TERMS&amp;quot;&quot;/&gt;&lt;property id=&quot;20307&quot; value=&quot;571&quot;/&gt;&lt;/object&gt;&lt;object type=&quot;3&quot; unique_id=&quot;11715&quot;&gt;&lt;property id=&quot;20148&quot; value=&quot;5&quot;/&gt;&lt;property id=&quot;20300&quot; value=&quot;Slide 103 - &amp;quot;[GLOSSARY OF COMMON TERMS&amp;quot;&quot;/&gt;&lt;property id=&quot;20307&quot; value=&quot;572&quot;/&gt;&lt;/object&gt;&lt;object type=&quot;3&quot; unique_id=&quot;11716&quot;&gt;&lt;property id=&quot;20148&quot; value=&quot;5&quot;/&gt;&lt;property id=&quot;20300&quot; value=&quot;Slide 104 - &amp;quot;[GLOSSARY OF COMMON TERMS&amp;quot;&quot;/&gt;&lt;property id=&quot;20307&quot; value=&quot;573&quot;/&gt;&lt;/object&gt;&lt;object type=&quot;3&quot; unique_id=&quot;11717&quot;&gt;&lt;property id=&quot;20148&quot; value=&quot;5&quot;/&gt;&lt;property id=&quot;20300&quot; value=&quot;Slide 105 - &amp;quot;IMPORTANT INFORMATION&amp;quot;&quot;/&gt;&lt;property id=&quot;20307&quot; value=&quot;574&quot;/&gt;&lt;/object&gt;&lt;object type=&quot;3&quot; unique_id=&quot;11718&quot;&gt;&lt;property id=&quot;20148&quot; value=&quot;5&quot;/&gt;&lt;property id=&quot;20300&quot; value=&quot;Slide 106 - &amp;quot;Thank you.&amp;quot;&quot;/&gt;&lt;property id=&quot;20307&quot; value=&quot;575&quot;/&gt;&lt;/object&gt;&lt;object type=&quot;3&quot; unique_id=&quot;11719&quot;&gt;&lt;property id=&quot;20148&quot; value=&quot;5&quot;/&gt;&lt;property id=&quot;20300&quot; value=&quot;Slide 107 - &amp;quot;SILVER SNEAKERS&amp;quot;&quot;/&gt;&lt;property id=&quot;20307&quot; value=&quot;576&quot;/&gt;&lt;/object&gt;&lt;object type=&quot;3&quot; unique_id=&quot;11720&quot;&gt;&lt;property id=&quot;20148&quot; value=&quot;5&quot;/&gt;&lt;property id=&quot;20300&quot; value=&quot;Slide 108&quot;/&gt;&lt;property id=&quot;20307&quot; value=&quot;463&quot;/&gt;&lt;/object&gt;&lt;object type=&quot;3&quot; unique_id=&quot;11721&quot;&gt;&lt;property id=&quot;20148&quot; value=&quot;5&quot;/&gt;&lt;property id=&quot;20300&quot; value=&quot;Slide 109&quot;/&gt;&lt;property id=&quot;20307&quot; value=&quot;262&quot;/&gt;&lt;/object&gt;&lt;object type=&quot;3&quot; unique_id=&quot;11722&quot;&gt;&lt;property id=&quot;20148&quot; value=&quot;5&quot;/&gt;&lt;property id=&quot;20300&quot; value=&quot;Slide 110&quot;/&gt;&lt;property id=&quot;20307&quot; value=&quot;413&quot;/&gt;&lt;/object&gt;&lt;object type=&quot;3&quot; unique_id=&quot;11723&quot;&gt;&lt;property id=&quot;20148&quot; value=&quot;5&quot;/&gt;&lt;property id=&quot;20300&quot; value=&quot;Slide 111&quot;/&gt;&lt;property id=&quot;20307&quot; value=&quot;457&quot;/&gt;&lt;/object&gt;&lt;object type=&quot;3&quot; unique_id=&quot;11724&quot;&gt;&lt;property id=&quot;20148&quot; value=&quot;5&quot;/&gt;&lt;property id=&quot;20300&quot; value=&quot;Slide 112&quot;/&gt;&lt;property id=&quot;20307&quot; value=&quot;460&quot;/&gt;&lt;/object&gt;&lt;object type=&quot;3&quot; unique_id=&quot;11725&quot;&gt;&lt;property id=&quot;20148&quot; value=&quot;5&quot;/&gt;&lt;property id=&quot;20300&quot; value=&quot;Slide 113&quot;/&gt;&lt;property id=&quot;20307&quot; value=&quot;43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heme/theme1.xml><?xml version="1.0" encoding="utf-8"?>
<a:theme xmlns:a="http://schemas.openxmlformats.org/drawingml/2006/main" name="2021 B2B Library">
  <a:themeElements>
    <a:clrScheme name="Custom 96">
      <a:dk1>
        <a:srgbClr val="0094D7"/>
      </a:dk1>
      <a:lt1>
        <a:sysClr val="window" lastClr="FFFFFF"/>
      </a:lt1>
      <a:dk2>
        <a:srgbClr val="003359"/>
      </a:dk2>
      <a:lt2>
        <a:srgbClr val="8FCAE7"/>
      </a:lt2>
      <a:accent1>
        <a:srgbClr val="003359"/>
      </a:accent1>
      <a:accent2>
        <a:srgbClr val="0094D7"/>
      </a:accent2>
      <a:accent3>
        <a:srgbClr val="8FCAE7"/>
      </a:accent3>
      <a:accent4>
        <a:srgbClr val="CACAC8"/>
      </a:accent4>
      <a:accent5>
        <a:srgbClr val="BED6DB"/>
      </a:accent5>
      <a:accent6>
        <a:srgbClr val="E2E1DD"/>
      </a:accent6>
      <a:hlink>
        <a:srgbClr val="0094D7"/>
      </a:hlink>
      <a:folHlink>
        <a:srgbClr val="AA272F"/>
      </a:folHlink>
    </a:clrScheme>
    <a:fontScheme name="Custom 2">
      <a:majorFont>
        <a:latin typeface="Arial"/>
        <a:ea typeface="Helvetica Neue Thin"/>
        <a:cs typeface="Helvetica Neue Thin"/>
      </a:majorFont>
      <a:minorFont>
        <a:latin typeface="Arial"/>
        <a:ea typeface="Helvetica Neue Thin"/>
        <a:cs typeface="Helvetica Neue Th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5E1583C376184985202C71F0A27AD8" ma:contentTypeVersion="6" ma:contentTypeDescription="Create a new document." ma:contentTypeScope="" ma:versionID="ef4634af16742778b0537aa78118e465">
  <xsd:schema xmlns:xsd="http://www.w3.org/2001/XMLSchema" xmlns:xs="http://www.w3.org/2001/XMLSchema" xmlns:p="http://schemas.microsoft.com/office/2006/metadata/properties" xmlns:ns2="c5438ab1-7209-4502-bc37-c15ab7bc2a0f" xmlns:ns3="88582a1f-b04b-4326-ba61-f0f84789ed0e" targetNamespace="http://schemas.microsoft.com/office/2006/metadata/properties" ma:root="true" ma:fieldsID="6187dfe36360983efaad00051511041b" ns2:_="" ns3:_="">
    <xsd:import namespace="c5438ab1-7209-4502-bc37-c15ab7bc2a0f"/>
    <xsd:import namespace="88582a1f-b04b-4326-ba61-f0f84789ed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38ab1-7209-4502-bc37-c15ab7bc2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82a1f-b04b-4326-ba61-f0f84789ed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4C9DF9-59C8-46C3-A1C9-ADF904F4122F}">
  <ds:schemaRefs>
    <ds:schemaRef ds:uri="88582a1f-b04b-4326-ba61-f0f84789ed0e"/>
    <ds:schemaRef ds:uri="c5438ab1-7209-4502-bc37-c15ab7bc2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BD0992-8238-44EB-A1F6-E6D0DF5334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TotalTime>
  <Words>3902</Words>
  <Application>Microsoft Office PowerPoint</Application>
  <PresentationFormat>Custom</PresentationFormat>
  <Paragraphs>625</Paragraphs>
  <Slides>39</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MS PGothic</vt:lpstr>
      <vt:lpstr>MS PGothic</vt:lpstr>
      <vt:lpstr>Aptos</vt:lpstr>
      <vt:lpstr>Arial</vt:lpstr>
      <vt:lpstr>Arial Narrow</vt:lpstr>
      <vt:lpstr>Calibri</vt:lpstr>
      <vt:lpstr>Segoe UI</vt:lpstr>
      <vt:lpstr>Wingdings</vt:lpstr>
      <vt:lpstr>2021 B2B Library</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ABOUT GROUP MEDICARE ADVANTAGE?</vt:lpstr>
      <vt:lpstr>PowerPoint Presentation</vt:lpstr>
      <vt:lpstr>PowerPoint Presentation</vt:lpstr>
      <vt:lpstr>PowerPoint Presentation</vt:lpstr>
      <vt:lpstr>PowerPoint Presentation</vt:lpstr>
      <vt:lpstr>PowerPoint Presentation</vt:lpstr>
      <vt:lpstr>PowerPoint Presentation</vt:lpstr>
      <vt:lpstr>QUESTIONS ABOUT  GROUP PLATINUM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ABOUT GROUP MEDICAREBLUE RX?</vt:lpstr>
      <vt:lpstr>IRA of 2022 CHANGES CONTINUE INTO 2026</vt:lpstr>
      <vt:lpstr>PowerPoint Presentation</vt:lpstr>
      <vt:lpstr>2026 Group Medicare Renewal PUBLIC EMPLOYEES INSURANCE PROGRAM</vt:lpstr>
      <vt:lpstr>2026 Group Medicare Renewal PUBLIC EMPLOYEES INSURANCE PROGRAM</vt:lpstr>
      <vt:lpstr>PowerPoint Presentation</vt:lpstr>
      <vt:lpstr>PowerPoint Presentation</vt:lpstr>
      <vt:lpstr>PowerPoint Presentation</vt:lpstr>
      <vt:lpstr>QUESTIONS?</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Group Medicre</dc:title>
  <dc:subject/>
  <dc:creator>Hart, Lori</dc:creator>
  <cp:keywords/>
  <dc:description/>
  <cp:lastModifiedBy>Hart, Lori</cp:lastModifiedBy>
  <cp:revision>16</cp:revision>
  <dcterms:created xsi:type="dcterms:W3CDTF">2019-04-03T15:14:32Z</dcterms:created>
  <dcterms:modified xsi:type="dcterms:W3CDTF">2025-10-30T17:02:29Z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22c332-444a-4254-b930-8cf70d5ef151_Enabled">
    <vt:lpwstr>true</vt:lpwstr>
  </property>
  <property fmtid="{D5CDD505-2E9C-101B-9397-08002B2CF9AE}" pid="3" name="MSIP_Label_f022c332-444a-4254-b930-8cf70d5ef151_SetDate">
    <vt:lpwstr>2024-10-11T13:53:32Z</vt:lpwstr>
  </property>
  <property fmtid="{D5CDD505-2E9C-101B-9397-08002B2CF9AE}" pid="4" name="MSIP_Label_f022c332-444a-4254-b930-8cf70d5ef151_ContentBits">
    <vt:lpwstr>0</vt:lpwstr>
  </property>
  <property fmtid="{D5CDD505-2E9C-101B-9397-08002B2CF9AE}" pid="5" name="MSIP_Label_f022c332-444a-4254-b930-8cf70d5ef151_Name">
    <vt:lpwstr>Confidential</vt:lpwstr>
  </property>
  <property fmtid="{D5CDD505-2E9C-101B-9397-08002B2CF9AE}" pid="6" name="MSIP_Label_f022c332-444a-4254-b930-8cf70d5ef151_ActionId">
    <vt:lpwstr>5fa56bb9-c0c1-412e-be01-2ddc444ac5cb</vt:lpwstr>
  </property>
  <property fmtid="{D5CDD505-2E9C-101B-9397-08002B2CF9AE}" pid="7" name="MSIP_Label_f022c332-444a-4254-b930-8cf70d5ef151_SiteId">
    <vt:lpwstr>f2cae92a-8892-4e20-96c4-6ad7ba8f0e72</vt:lpwstr>
  </property>
  <property fmtid="{D5CDD505-2E9C-101B-9397-08002B2CF9AE}" pid="8" name="MSIP_Label_f022c332-444a-4254-b930-8cf70d5ef151_Method">
    <vt:lpwstr>Standard</vt:lpwstr>
  </property>
</Properties>
</file>